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3"/>
  </p:notesMasterIdLst>
  <p:sldIdLst>
    <p:sldId id="257" r:id="rId2"/>
    <p:sldId id="261" r:id="rId3"/>
    <p:sldId id="262" r:id="rId4"/>
    <p:sldId id="274" r:id="rId5"/>
    <p:sldId id="279" r:id="rId6"/>
    <p:sldId id="275" r:id="rId7"/>
    <p:sldId id="276" r:id="rId8"/>
    <p:sldId id="277" r:id="rId9"/>
    <p:sldId id="280" r:id="rId10"/>
    <p:sldId id="290" r:id="rId11"/>
    <p:sldId id="320" r:id="rId12"/>
    <p:sldId id="291" r:id="rId13"/>
    <p:sldId id="283" r:id="rId14"/>
    <p:sldId id="310" r:id="rId15"/>
    <p:sldId id="315" r:id="rId16"/>
    <p:sldId id="309" r:id="rId17"/>
    <p:sldId id="305" r:id="rId18"/>
    <p:sldId id="286" r:id="rId19"/>
    <p:sldId id="285" r:id="rId20"/>
    <p:sldId id="303" r:id="rId21"/>
    <p:sldId id="292" r:id="rId22"/>
    <p:sldId id="287" r:id="rId23"/>
    <p:sldId id="316" r:id="rId24"/>
    <p:sldId id="284" r:id="rId25"/>
    <p:sldId id="317" r:id="rId26"/>
    <p:sldId id="319" r:id="rId27"/>
    <p:sldId id="306" r:id="rId28"/>
    <p:sldId id="311" r:id="rId29"/>
    <p:sldId id="294" r:id="rId30"/>
    <p:sldId id="321" r:id="rId31"/>
    <p:sldId id="289" r:id="rId32"/>
    <p:sldId id="313" r:id="rId33"/>
    <p:sldId id="314" r:id="rId34"/>
    <p:sldId id="293" r:id="rId35"/>
    <p:sldId id="296" r:id="rId36"/>
    <p:sldId id="312" r:id="rId37"/>
    <p:sldId id="318" r:id="rId38"/>
    <p:sldId id="307" r:id="rId39"/>
    <p:sldId id="278" r:id="rId40"/>
    <p:sldId id="282" r:id="rId41"/>
    <p:sldId id="26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47347E-2694-469A-A34E-BDAECE3404F9}" name="Olivia Pillado" initials="OP" userId="S::opillado@ccrcca.org::d5cbbc91-f174-4cc2-a580-cb20389f8b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7CB"/>
    <a:srgbClr val="FF66FF"/>
    <a:srgbClr val="FF00FF"/>
    <a:srgbClr val="FFCCFF"/>
    <a:srgbClr val="ED6855"/>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3" autoAdjust="0"/>
    <p:restoredTop sz="79110" autoAdjust="0"/>
  </p:normalViewPr>
  <p:slideViewPr>
    <p:cSldViewPr>
      <p:cViewPr varScale="1">
        <p:scale>
          <a:sx n="60" d="100"/>
          <a:sy n="60" d="100"/>
        </p:scale>
        <p:origin x="1228" y="40"/>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520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FCC</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It is a step towards a related career</c:v>
                </c:pt>
                <c:pt idx="2">
                  <c:v>To earn money</c:v>
                </c:pt>
                <c:pt idx="3">
                  <c:v>To help children</c:v>
                </c:pt>
                <c:pt idx="4">
                  <c:v>To help their community</c:v>
                </c:pt>
                <c:pt idx="5">
                  <c:v>To have a job that lets provider work from home</c:v>
                </c:pt>
                <c:pt idx="6">
                  <c:v>It is a personal calling or career</c:v>
                </c:pt>
                <c:pt idx="7">
                  <c:v>To help the children's parents, own family members, or friends</c:v>
                </c:pt>
              </c:strCache>
            </c:strRef>
          </c:cat>
          <c:val>
            <c:numRef>
              <c:f>Sheet1!$B$2:$B$9</c:f>
              <c:numCache>
                <c:formatCode>0%</c:formatCode>
                <c:ptCount val="8"/>
                <c:pt idx="0">
                  <c:v>0.01</c:v>
                </c:pt>
                <c:pt idx="1">
                  <c:v>0.02</c:v>
                </c:pt>
                <c:pt idx="2">
                  <c:v>0.02</c:v>
                </c:pt>
                <c:pt idx="3">
                  <c:v>0.08</c:v>
                </c:pt>
                <c:pt idx="4">
                  <c:v>0.1</c:v>
                </c:pt>
                <c:pt idx="5">
                  <c:v>0.15</c:v>
                </c:pt>
                <c:pt idx="6">
                  <c:v>0.49</c:v>
                </c:pt>
                <c:pt idx="7">
                  <c:v>0.14000000000000001</c:v>
                </c:pt>
              </c:numCache>
            </c:numRef>
          </c:val>
          <c:extLst>
            <c:ext xmlns:c16="http://schemas.microsoft.com/office/drawing/2014/chart" uri="{C3380CC4-5D6E-409C-BE32-E72D297353CC}">
              <c16:uniqueId val="{00000000-C2B2-47C2-BF0C-0AEEF900738C}"/>
            </c:ext>
          </c:extLst>
        </c:ser>
        <c:ser>
          <c:idx val="1"/>
          <c:order val="1"/>
          <c:tx>
            <c:strRef>
              <c:f>Sheet1!$C$1</c:f>
              <c:strCache>
                <c:ptCount val="1"/>
                <c:pt idx="0">
                  <c:v>FFN</c:v>
                </c:pt>
              </c:strCache>
            </c:strRef>
          </c:tx>
          <c:spPr>
            <a:solidFill>
              <a:schemeClr val="bg1">
                <a:lumMod val="65000"/>
              </a:schemeClr>
            </a:solidFill>
            <a:ln w="0" cmpd="dbl">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It is a step towards a related career</c:v>
                </c:pt>
                <c:pt idx="2">
                  <c:v>To earn money</c:v>
                </c:pt>
                <c:pt idx="3">
                  <c:v>To help children</c:v>
                </c:pt>
                <c:pt idx="4">
                  <c:v>To help their community</c:v>
                </c:pt>
                <c:pt idx="5">
                  <c:v>To have a job that lets provider work from home</c:v>
                </c:pt>
                <c:pt idx="6">
                  <c:v>It is a personal calling or career</c:v>
                </c:pt>
                <c:pt idx="7">
                  <c:v>To help the children's parents, own family members, or friends</c:v>
                </c:pt>
              </c:strCache>
            </c:strRef>
          </c:cat>
          <c:val>
            <c:numRef>
              <c:f>Sheet1!$C$2:$C$9</c:f>
              <c:numCache>
                <c:formatCode>0%</c:formatCode>
                <c:ptCount val="8"/>
                <c:pt idx="1">
                  <c:v>0.02</c:v>
                </c:pt>
                <c:pt idx="2">
                  <c:v>0.04</c:v>
                </c:pt>
                <c:pt idx="3">
                  <c:v>0.02</c:v>
                </c:pt>
                <c:pt idx="4">
                  <c:v>0.01</c:v>
                </c:pt>
                <c:pt idx="5">
                  <c:v>0.08</c:v>
                </c:pt>
                <c:pt idx="6">
                  <c:v>7.0000000000000007E-2</c:v>
                </c:pt>
                <c:pt idx="7">
                  <c:v>0.75</c:v>
                </c:pt>
              </c:numCache>
            </c:numRef>
          </c:val>
          <c:extLst>
            <c:ext xmlns:c16="http://schemas.microsoft.com/office/drawing/2014/chart" uri="{C3380CC4-5D6E-409C-BE32-E72D297353CC}">
              <c16:uniqueId val="{00000001-C2B2-47C2-BF0C-0AEEF900738C}"/>
            </c:ext>
          </c:extLst>
        </c:ser>
        <c:dLbls>
          <c:showLegendKey val="0"/>
          <c:showVal val="0"/>
          <c:showCatName val="0"/>
          <c:showSerName val="0"/>
          <c:showPercent val="0"/>
          <c:showBubbleSize val="0"/>
        </c:dLbls>
        <c:gapWidth val="182"/>
        <c:axId val="672721720"/>
        <c:axId val="672721064"/>
      </c:barChart>
      <c:catAx>
        <c:axId val="672721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2721064"/>
        <c:crosses val="autoZero"/>
        <c:auto val="1"/>
        <c:lblAlgn val="ctr"/>
        <c:lblOffset val="100"/>
        <c:noMultiLvlLbl val="0"/>
      </c:catAx>
      <c:valAx>
        <c:axId val="672721064"/>
        <c:scaling>
          <c:orientation val="minMax"/>
        </c:scaling>
        <c:delete val="1"/>
        <c:axPos val="b"/>
        <c:numFmt formatCode="0%" sourceLinked="1"/>
        <c:majorTickMark val="none"/>
        <c:minorTickMark val="none"/>
        <c:tickLblPos val="nextTo"/>
        <c:crossAx val="672721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FCC</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Changing careers / starting school</c:v>
                </c:pt>
                <c:pt idx="2">
                  <c:v>Unsatisfied with working conditions</c:v>
                </c:pt>
                <c:pt idx="3">
                  <c:v>No longer needed by the family</c:v>
                </c:pt>
                <c:pt idx="4">
                  <c:v>Planning to stay home with own family</c:v>
                </c:pt>
                <c:pt idx="5">
                  <c:v>Working towards a license</c:v>
                </c:pt>
                <c:pt idx="6">
                  <c:v>Unsatisfied due to low compensation</c:v>
                </c:pt>
                <c:pt idx="7">
                  <c:v>Retiring</c:v>
                </c:pt>
              </c:strCache>
            </c:strRef>
          </c:cat>
          <c:val>
            <c:numRef>
              <c:f>Sheet1!$B$2:$B$9</c:f>
              <c:numCache>
                <c:formatCode>General</c:formatCode>
                <c:ptCount val="8"/>
                <c:pt idx="0" formatCode="0%">
                  <c:v>0.01</c:v>
                </c:pt>
                <c:pt idx="2" formatCode="0%">
                  <c:v>0.06</c:v>
                </c:pt>
                <c:pt idx="4" formatCode="0%">
                  <c:v>0.06</c:v>
                </c:pt>
                <c:pt idx="6" formatCode="0%">
                  <c:v>0.19</c:v>
                </c:pt>
                <c:pt idx="7" formatCode="0%">
                  <c:v>0.6</c:v>
                </c:pt>
              </c:numCache>
            </c:numRef>
          </c:val>
          <c:extLst>
            <c:ext xmlns:c16="http://schemas.microsoft.com/office/drawing/2014/chart" uri="{C3380CC4-5D6E-409C-BE32-E72D297353CC}">
              <c16:uniqueId val="{00000000-3A27-4229-8528-0FFFD2793BDE}"/>
            </c:ext>
          </c:extLst>
        </c:ser>
        <c:ser>
          <c:idx val="1"/>
          <c:order val="1"/>
          <c:tx>
            <c:strRef>
              <c:f>Sheet1!$C$1</c:f>
              <c:strCache>
                <c:ptCount val="1"/>
                <c:pt idx="0">
                  <c:v>FFN</c:v>
                </c:pt>
              </c:strCache>
            </c:strRef>
          </c:tx>
          <c:spPr>
            <a:solidFill>
              <a:schemeClr val="bg1">
                <a:lumMod val="65000"/>
              </a:schemeClr>
            </a:solidFill>
            <a:ln w="0" cmpd="dbl">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Changing careers / starting school</c:v>
                </c:pt>
                <c:pt idx="2">
                  <c:v>Unsatisfied with working conditions</c:v>
                </c:pt>
                <c:pt idx="3">
                  <c:v>No longer needed by the family</c:v>
                </c:pt>
                <c:pt idx="4">
                  <c:v>Planning to stay home with own family</c:v>
                </c:pt>
                <c:pt idx="5">
                  <c:v>Working towards a license</c:v>
                </c:pt>
                <c:pt idx="6">
                  <c:v>Unsatisfied due to low compensation</c:v>
                </c:pt>
                <c:pt idx="7">
                  <c:v>Retiring</c:v>
                </c:pt>
              </c:strCache>
            </c:strRef>
          </c:cat>
          <c:val>
            <c:numRef>
              <c:f>Sheet1!$C$2:$C$9</c:f>
              <c:numCache>
                <c:formatCode>0%</c:formatCode>
                <c:ptCount val="8"/>
                <c:pt idx="0">
                  <c:v>0.02</c:v>
                </c:pt>
                <c:pt idx="1">
                  <c:v>0.05</c:v>
                </c:pt>
                <c:pt idx="2">
                  <c:v>0.01</c:v>
                </c:pt>
                <c:pt idx="3">
                  <c:v>0.08</c:v>
                </c:pt>
                <c:pt idx="4">
                  <c:v>0.21</c:v>
                </c:pt>
                <c:pt idx="5">
                  <c:v>0.24</c:v>
                </c:pt>
                <c:pt idx="6">
                  <c:v>0.24</c:v>
                </c:pt>
                <c:pt idx="7">
                  <c:v>0.15</c:v>
                </c:pt>
              </c:numCache>
            </c:numRef>
          </c:val>
          <c:extLst>
            <c:ext xmlns:c16="http://schemas.microsoft.com/office/drawing/2014/chart" uri="{C3380CC4-5D6E-409C-BE32-E72D297353CC}">
              <c16:uniqueId val="{00000001-3A27-4229-8528-0FFFD2793BDE}"/>
            </c:ext>
          </c:extLst>
        </c:ser>
        <c:dLbls>
          <c:showLegendKey val="0"/>
          <c:showVal val="0"/>
          <c:showCatName val="0"/>
          <c:showSerName val="0"/>
          <c:showPercent val="0"/>
          <c:showBubbleSize val="0"/>
        </c:dLbls>
        <c:gapWidth val="182"/>
        <c:axId val="672721720"/>
        <c:axId val="672721064"/>
      </c:barChart>
      <c:catAx>
        <c:axId val="672721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2721064"/>
        <c:crosses val="autoZero"/>
        <c:auto val="1"/>
        <c:lblAlgn val="ctr"/>
        <c:lblOffset val="100"/>
        <c:noMultiLvlLbl val="0"/>
      </c:catAx>
      <c:valAx>
        <c:axId val="672721064"/>
        <c:scaling>
          <c:orientation val="minMax"/>
        </c:scaling>
        <c:delete val="1"/>
        <c:axPos val="b"/>
        <c:numFmt formatCode="0%" sourceLinked="1"/>
        <c:majorTickMark val="none"/>
        <c:minorTickMark val="none"/>
        <c:tickLblPos val="nextTo"/>
        <c:crossAx val="672721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95% of Parents reported being satisfied with their child care regardless</a:t>
            </a:r>
            <a:r>
              <a:rPr lang="en-US" baseline="0" dirty="0"/>
              <a:t> of type of care.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FFN</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Dissatisfied</c:v>
                </c:pt>
                <c:pt idx="1">
                  <c:v>Neither Satisfied nor Unsatisfied</c:v>
                </c:pt>
                <c:pt idx="2">
                  <c:v>Satisfied</c:v>
                </c:pt>
              </c:strCache>
            </c:strRef>
          </c:cat>
          <c:val>
            <c:numRef>
              <c:f>Sheet1!$B$2:$B$4</c:f>
              <c:numCache>
                <c:formatCode>General</c:formatCode>
                <c:ptCount val="3"/>
                <c:pt idx="0">
                  <c:v>2</c:v>
                </c:pt>
                <c:pt idx="1">
                  <c:v>3</c:v>
                </c:pt>
                <c:pt idx="2">
                  <c:v>95</c:v>
                </c:pt>
              </c:numCache>
            </c:numRef>
          </c:val>
          <c:extLst>
            <c:ext xmlns:c16="http://schemas.microsoft.com/office/drawing/2014/chart" uri="{C3380CC4-5D6E-409C-BE32-E72D297353CC}">
              <c16:uniqueId val="{00000000-1C52-46F2-9A07-0DE8E6275777}"/>
            </c:ext>
          </c:extLst>
        </c:ser>
        <c:ser>
          <c:idx val="1"/>
          <c:order val="1"/>
          <c:tx>
            <c:strRef>
              <c:f>Sheet1!$C$1</c:f>
              <c:strCache>
                <c:ptCount val="1"/>
                <c:pt idx="0">
                  <c:v>FCC</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Dissatisfied</c:v>
                </c:pt>
                <c:pt idx="1">
                  <c:v>Neither Satisfied nor Unsatisfied</c:v>
                </c:pt>
                <c:pt idx="2">
                  <c:v>Satisfied</c:v>
                </c:pt>
              </c:strCache>
            </c:strRef>
          </c:cat>
          <c:val>
            <c:numRef>
              <c:f>Sheet1!$C$2:$C$4</c:f>
              <c:numCache>
                <c:formatCode>General</c:formatCode>
                <c:ptCount val="3"/>
                <c:pt idx="0">
                  <c:v>3</c:v>
                </c:pt>
                <c:pt idx="1">
                  <c:v>3</c:v>
                </c:pt>
                <c:pt idx="2">
                  <c:v>96</c:v>
                </c:pt>
              </c:numCache>
            </c:numRef>
          </c:val>
          <c:extLst>
            <c:ext xmlns:c16="http://schemas.microsoft.com/office/drawing/2014/chart" uri="{C3380CC4-5D6E-409C-BE32-E72D297353CC}">
              <c16:uniqueId val="{00000001-1C52-46F2-9A07-0DE8E6275777}"/>
            </c:ext>
          </c:extLst>
        </c:ser>
        <c:ser>
          <c:idx val="2"/>
          <c:order val="2"/>
          <c:tx>
            <c:strRef>
              <c:f>Sheet1!$D$1</c:f>
              <c:strCache>
                <c:ptCount val="1"/>
                <c:pt idx="0">
                  <c:v>All Parents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Dissatisfied</c:v>
                </c:pt>
                <c:pt idx="1">
                  <c:v>Neither Satisfied nor Unsatisfied</c:v>
                </c:pt>
                <c:pt idx="2">
                  <c:v>Satisfied</c:v>
                </c:pt>
              </c:strCache>
            </c:strRef>
          </c:cat>
          <c:val>
            <c:numRef>
              <c:f>Sheet1!$D$2:$D$4</c:f>
              <c:numCache>
                <c:formatCode>General</c:formatCode>
                <c:ptCount val="3"/>
                <c:pt idx="0">
                  <c:v>2</c:v>
                </c:pt>
                <c:pt idx="1">
                  <c:v>3</c:v>
                </c:pt>
                <c:pt idx="2">
                  <c:v>95</c:v>
                </c:pt>
              </c:numCache>
            </c:numRef>
          </c:val>
          <c:extLst>
            <c:ext xmlns:c16="http://schemas.microsoft.com/office/drawing/2014/chart" uri="{C3380CC4-5D6E-409C-BE32-E72D297353CC}">
              <c16:uniqueId val="{00000002-1C52-46F2-9A07-0DE8E6275777}"/>
            </c:ext>
          </c:extLst>
        </c:ser>
        <c:dLbls>
          <c:showLegendKey val="0"/>
          <c:showVal val="0"/>
          <c:showCatName val="0"/>
          <c:showSerName val="0"/>
          <c:showPercent val="0"/>
          <c:showBubbleSize val="0"/>
        </c:dLbls>
        <c:gapWidth val="219"/>
        <c:overlap val="-27"/>
        <c:axId val="698940720"/>
        <c:axId val="698944328"/>
      </c:barChart>
      <c:catAx>
        <c:axId val="69894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944328"/>
        <c:crosses val="autoZero"/>
        <c:auto val="1"/>
        <c:lblAlgn val="ctr"/>
        <c:lblOffset val="100"/>
        <c:noMultiLvlLbl val="0"/>
      </c:catAx>
      <c:valAx>
        <c:axId val="698944328"/>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of Parents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9894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87D1A-8C6C-4660-8ACB-B70CE9622877}" type="datetimeFigureOut">
              <a:rPr lang="en-US" smtClean="0"/>
              <a:t>10/11/2022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6D58F-3E93-46FF-9613-699E8A5894A3}" type="slidenum">
              <a:rPr lang="en-US" smtClean="0"/>
              <a:t>‹#›</a:t>
            </a:fld>
            <a:endParaRPr lang="en-US"/>
          </a:p>
        </p:txBody>
      </p:sp>
    </p:spTree>
    <p:extLst>
      <p:ext uri="{BB962C8B-B14F-4D97-AF65-F5344CB8AC3E}">
        <p14:creationId xmlns:p14="http://schemas.microsoft.com/office/powerpoint/2010/main" val="12870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66D58F-3E93-46FF-9613-699E8A5894A3}" type="slidenum">
              <a:rPr lang="en-US" smtClean="0"/>
              <a:t>1</a:t>
            </a:fld>
            <a:endParaRPr lang="en-US"/>
          </a:p>
        </p:txBody>
      </p:sp>
    </p:spTree>
    <p:extLst>
      <p:ext uri="{BB962C8B-B14F-4D97-AF65-F5344CB8AC3E}">
        <p14:creationId xmlns:p14="http://schemas.microsoft.com/office/powerpoint/2010/main" val="9358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were asked about the main reason why they take care of children (select only 1)</a:t>
            </a:r>
          </a:p>
          <a:p>
            <a:r>
              <a:rPr lang="en-US" dirty="0"/>
              <a:t>For FCCs, it’s a calling or career and being able to work from home falls in line with what they are sharing in the focus groups about why they became FCCs. Some had their own children and staying home afforded them the opportunity to have a career, or make an income while being able to stay home and take care of their own families. We’re diving in deeper in the focus groups and are also learning that some of the family child care providers were already taking care of children in an unlicensed capacity and either learned through a friend or colleague of the benefits in getting licensed and moved in that direction.</a:t>
            </a:r>
          </a:p>
          <a:p>
            <a:r>
              <a:rPr lang="en-US" dirty="0"/>
              <a:t>For FFNs, helping the children’s parents, own family members or friends, is really a driving factor in why they do what they do. </a:t>
            </a:r>
          </a:p>
        </p:txBody>
      </p:sp>
      <p:sp>
        <p:nvSpPr>
          <p:cNvPr id="4" name="Slide Number Placeholder 3"/>
          <p:cNvSpPr>
            <a:spLocks noGrp="1"/>
          </p:cNvSpPr>
          <p:nvPr>
            <p:ph type="sldNum" sz="quarter" idx="5"/>
          </p:nvPr>
        </p:nvSpPr>
        <p:spPr/>
        <p:txBody>
          <a:bodyPr/>
          <a:lstStyle/>
          <a:p>
            <a:fld id="{6A66D58F-3E93-46FF-9613-699E8A5894A3}" type="slidenum">
              <a:rPr lang="en-US" smtClean="0"/>
              <a:t>16</a:t>
            </a:fld>
            <a:endParaRPr lang="en-US"/>
          </a:p>
        </p:txBody>
      </p:sp>
    </p:spTree>
    <p:extLst>
      <p:ext uri="{BB962C8B-B14F-4D97-AF65-F5344CB8AC3E}">
        <p14:creationId xmlns:p14="http://schemas.microsoft.com/office/powerpoint/2010/main" val="42680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between small and large licensed </a:t>
            </a:r>
            <a:r>
              <a:rPr lang="en-US" dirty="0" err="1"/>
              <a:t>fcc</a:t>
            </a:r>
            <a:r>
              <a:rPr lang="en-US" dirty="0"/>
              <a:t> such that larger percentages of large FCC participate in each activity than </a:t>
            </a:r>
            <a:r>
              <a:rPr lang="en-US" dirty="0" err="1"/>
              <a:t>fccs</a:t>
            </a:r>
            <a:r>
              <a:rPr lang="en-US" dirty="0"/>
              <a:t> with a small license; e.g. 45% of small license </a:t>
            </a:r>
            <a:r>
              <a:rPr lang="en-US" dirty="0" err="1"/>
              <a:t>fcc</a:t>
            </a:r>
            <a:r>
              <a:rPr lang="en-US" dirty="0"/>
              <a:t> participated in workshop, webinar or training compared to 62% of large FCCs; in some ways their level of access matches that of FFN; of note, however, is the percent of FFN who indicated that they do not participate in any of the activities. </a:t>
            </a:r>
          </a:p>
        </p:txBody>
      </p:sp>
      <p:sp>
        <p:nvSpPr>
          <p:cNvPr id="4" name="Slide Number Placeholder 3"/>
          <p:cNvSpPr>
            <a:spLocks noGrp="1"/>
          </p:cNvSpPr>
          <p:nvPr>
            <p:ph type="sldNum" sz="quarter" idx="5"/>
          </p:nvPr>
        </p:nvSpPr>
        <p:spPr/>
        <p:txBody>
          <a:bodyPr/>
          <a:lstStyle/>
          <a:p>
            <a:fld id="{6A66D58F-3E93-46FF-9613-699E8A5894A3}" type="slidenum">
              <a:rPr lang="en-US" smtClean="0"/>
              <a:t>18</a:t>
            </a:fld>
            <a:endParaRPr lang="en-US"/>
          </a:p>
        </p:txBody>
      </p:sp>
    </p:spTree>
    <p:extLst>
      <p:ext uri="{BB962C8B-B14F-4D97-AF65-F5344CB8AC3E}">
        <p14:creationId xmlns:p14="http://schemas.microsoft.com/office/powerpoint/2010/main" val="1956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asked whether </a:t>
            </a:r>
            <a:r>
              <a:rPr lang="en-US" dirty="0" err="1"/>
              <a:t>fcc</a:t>
            </a:r>
            <a:r>
              <a:rPr lang="en-US" dirty="0"/>
              <a:t> or </a:t>
            </a:r>
            <a:r>
              <a:rPr lang="en-US" dirty="0" err="1"/>
              <a:t>ffn</a:t>
            </a:r>
            <a:r>
              <a:rPr lang="en-US" dirty="0"/>
              <a:t> currently participate or have ever participated in these types of programs</a:t>
            </a:r>
          </a:p>
        </p:txBody>
      </p:sp>
      <p:sp>
        <p:nvSpPr>
          <p:cNvPr id="4" name="Slide Number Placeholder 3"/>
          <p:cNvSpPr>
            <a:spLocks noGrp="1"/>
          </p:cNvSpPr>
          <p:nvPr>
            <p:ph type="sldNum" sz="quarter" idx="5"/>
          </p:nvPr>
        </p:nvSpPr>
        <p:spPr/>
        <p:txBody>
          <a:bodyPr/>
          <a:lstStyle/>
          <a:p>
            <a:fld id="{6A66D58F-3E93-46FF-9613-699E8A5894A3}" type="slidenum">
              <a:rPr lang="en-US" smtClean="0"/>
              <a:t>19</a:t>
            </a:fld>
            <a:endParaRPr lang="en-US"/>
          </a:p>
        </p:txBody>
      </p:sp>
    </p:spTree>
    <p:extLst>
      <p:ext uri="{BB962C8B-B14F-4D97-AF65-F5344CB8AC3E}">
        <p14:creationId xmlns:p14="http://schemas.microsoft.com/office/powerpoint/2010/main" val="399256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question: What, if anything prevents  you from accessing supportive services or professional development?</a:t>
            </a:r>
          </a:p>
          <a:p>
            <a:r>
              <a:rPr lang="en-US" dirty="0"/>
              <a:t>Out of those reporting language as a barrier to accessing resources, the predominant language was Spanish. This is something that we are delving into a little bit more in the key informant interviews with FFNs and what we’re finding is that they either are not aware of resources or don’t feel they need to access these resources – several have mentioned that they feel equipped, they have had experience in taking children before – either other family’s and friends’ or their own.</a:t>
            </a:r>
          </a:p>
        </p:txBody>
      </p:sp>
      <p:sp>
        <p:nvSpPr>
          <p:cNvPr id="4" name="Slide Number Placeholder 3"/>
          <p:cNvSpPr>
            <a:spLocks noGrp="1"/>
          </p:cNvSpPr>
          <p:nvPr>
            <p:ph type="sldNum" sz="quarter" idx="5"/>
          </p:nvPr>
        </p:nvSpPr>
        <p:spPr/>
        <p:txBody>
          <a:bodyPr/>
          <a:lstStyle/>
          <a:p>
            <a:fld id="{6A66D58F-3E93-46FF-9613-699E8A5894A3}" type="slidenum">
              <a:rPr lang="en-US" smtClean="0"/>
              <a:t>20</a:t>
            </a:fld>
            <a:endParaRPr lang="en-US"/>
          </a:p>
        </p:txBody>
      </p:sp>
    </p:spTree>
    <p:extLst>
      <p:ext uri="{BB962C8B-B14F-4D97-AF65-F5344CB8AC3E}">
        <p14:creationId xmlns:p14="http://schemas.microsoft.com/office/powerpoint/2010/main" val="3063835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question: What are the most difficult challenges YOU are facing right now as an early educator? Please select up to three answer choices</a:t>
            </a:r>
          </a:p>
          <a:p>
            <a:r>
              <a:rPr lang="en-US" dirty="0"/>
              <a:t>Additional for FCC – 18% mental health challenges due to stress associated with the pandemic, for FFN-16% managing COVID related situations in their </a:t>
            </a:r>
            <a:r>
              <a:rPr lang="en-US" dirty="0" err="1"/>
              <a:t>cre</a:t>
            </a:r>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22</a:t>
            </a:fld>
            <a:endParaRPr lang="en-US"/>
          </a:p>
        </p:txBody>
      </p:sp>
    </p:spTree>
    <p:extLst>
      <p:ext uri="{BB962C8B-B14F-4D97-AF65-F5344CB8AC3E}">
        <p14:creationId xmlns:p14="http://schemas.microsoft.com/office/powerpoint/2010/main" val="259130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for FCC – 18% mental health challenges due to stress associated with the pandemic, for FFN-16% managing COVID related situations in their </a:t>
            </a:r>
            <a:r>
              <a:rPr lang="en-US" dirty="0" err="1"/>
              <a:t>cre</a:t>
            </a:r>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23</a:t>
            </a:fld>
            <a:endParaRPr lang="en-US"/>
          </a:p>
        </p:txBody>
      </p:sp>
    </p:spTree>
    <p:extLst>
      <p:ext uri="{BB962C8B-B14F-4D97-AF65-F5344CB8AC3E}">
        <p14:creationId xmlns:p14="http://schemas.microsoft.com/office/powerpoint/2010/main" val="224513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top topic for FCCs was stress reduction and self care (15%), and nutrition for FFNs (13%)10% of FCC said nothing, 29% of FFN said nothing.</a:t>
            </a:r>
          </a:p>
        </p:txBody>
      </p:sp>
      <p:sp>
        <p:nvSpPr>
          <p:cNvPr id="4" name="Slide Number Placeholder 3"/>
          <p:cNvSpPr>
            <a:spLocks noGrp="1"/>
          </p:cNvSpPr>
          <p:nvPr>
            <p:ph type="sldNum" sz="quarter" idx="5"/>
          </p:nvPr>
        </p:nvSpPr>
        <p:spPr/>
        <p:txBody>
          <a:bodyPr/>
          <a:lstStyle/>
          <a:p>
            <a:fld id="{6A66D58F-3E93-46FF-9613-699E8A5894A3}" type="slidenum">
              <a:rPr lang="en-US" smtClean="0"/>
              <a:t>24</a:t>
            </a:fld>
            <a:endParaRPr lang="en-US"/>
          </a:p>
        </p:txBody>
      </p:sp>
    </p:spTree>
    <p:extLst>
      <p:ext uri="{BB962C8B-B14F-4D97-AF65-F5344CB8AC3E}">
        <p14:creationId xmlns:p14="http://schemas.microsoft.com/office/powerpoint/2010/main" val="252700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for FCC – 18% mental health challenges due to stress associated with the pandemic, for FFN-16% managing COVID related situations in their </a:t>
            </a:r>
            <a:r>
              <a:rPr lang="en-US" dirty="0" err="1"/>
              <a:t>cre</a:t>
            </a:r>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25</a:t>
            </a:fld>
            <a:endParaRPr lang="en-US"/>
          </a:p>
        </p:txBody>
      </p:sp>
    </p:spTree>
    <p:extLst>
      <p:ext uri="{BB962C8B-B14F-4D97-AF65-F5344CB8AC3E}">
        <p14:creationId xmlns:p14="http://schemas.microsoft.com/office/powerpoint/2010/main" val="92047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question: What benefits do you currently receive? Check all that apply </a:t>
            </a:r>
          </a:p>
          <a:p>
            <a:r>
              <a:rPr lang="en-US" dirty="0"/>
              <a:t>The numbers are out of those who responded to the questions, N=388 (FFN), N=691 (FCC)</a:t>
            </a:r>
          </a:p>
        </p:txBody>
      </p:sp>
      <p:sp>
        <p:nvSpPr>
          <p:cNvPr id="4" name="Slide Number Placeholder 3"/>
          <p:cNvSpPr>
            <a:spLocks noGrp="1"/>
          </p:cNvSpPr>
          <p:nvPr>
            <p:ph type="sldNum" sz="quarter" idx="5"/>
          </p:nvPr>
        </p:nvSpPr>
        <p:spPr/>
        <p:txBody>
          <a:bodyPr/>
          <a:lstStyle/>
          <a:p>
            <a:fld id="{6A66D58F-3E93-46FF-9613-699E8A5894A3}" type="slidenum">
              <a:rPr lang="en-US" smtClean="0"/>
              <a:t>26</a:t>
            </a:fld>
            <a:endParaRPr lang="en-US"/>
          </a:p>
        </p:txBody>
      </p:sp>
    </p:spTree>
    <p:extLst>
      <p:ext uri="{BB962C8B-B14F-4D97-AF65-F5344CB8AC3E}">
        <p14:creationId xmlns:p14="http://schemas.microsoft.com/office/powerpoint/2010/main" val="22061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FFNs, </a:t>
            </a:r>
          </a:p>
        </p:txBody>
      </p:sp>
      <p:sp>
        <p:nvSpPr>
          <p:cNvPr id="4" name="Slide Number Placeholder 3"/>
          <p:cNvSpPr>
            <a:spLocks noGrp="1"/>
          </p:cNvSpPr>
          <p:nvPr>
            <p:ph type="sldNum" sz="quarter" idx="5"/>
          </p:nvPr>
        </p:nvSpPr>
        <p:spPr/>
        <p:txBody>
          <a:bodyPr/>
          <a:lstStyle/>
          <a:p>
            <a:fld id="{6A66D58F-3E93-46FF-9613-699E8A5894A3}" type="slidenum">
              <a:rPr lang="en-US" smtClean="0"/>
              <a:t>27</a:t>
            </a:fld>
            <a:endParaRPr lang="en-US"/>
          </a:p>
        </p:txBody>
      </p:sp>
    </p:spTree>
    <p:extLst>
      <p:ext uri="{BB962C8B-B14F-4D97-AF65-F5344CB8AC3E}">
        <p14:creationId xmlns:p14="http://schemas.microsoft.com/office/powerpoint/2010/main" val="317924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approach; Data collection tools and outreach materials were available in four languages – English, Spanish, Chinese, and Armenian</a:t>
            </a:r>
          </a:p>
          <a:p>
            <a:r>
              <a:rPr lang="en-US" dirty="0"/>
              <a:t>Key informant interviews were conducted with FFN providers and focus groups with parents, family child care providers in English, Spanish, Mandarin, and Armenian</a:t>
            </a:r>
          </a:p>
          <a:p>
            <a:r>
              <a:rPr lang="en-US" dirty="0"/>
              <a:t>We did have a challenge in recruiting Armenian FFN </a:t>
            </a:r>
          </a:p>
          <a:p>
            <a:r>
              <a:rPr lang="en-US" dirty="0"/>
              <a:t>Currently are wrapping up data analysis and preparing for sense-making sessions</a:t>
            </a:r>
          </a:p>
          <a:p>
            <a:r>
              <a:rPr lang="en-US" dirty="0"/>
              <a:t>Most of what will be presented today are analyses from the survey</a:t>
            </a:r>
          </a:p>
        </p:txBody>
      </p:sp>
      <p:sp>
        <p:nvSpPr>
          <p:cNvPr id="4" name="Slide Number Placeholder 3"/>
          <p:cNvSpPr>
            <a:spLocks noGrp="1"/>
          </p:cNvSpPr>
          <p:nvPr>
            <p:ph type="sldNum" sz="quarter" idx="5"/>
          </p:nvPr>
        </p:nvSpPr>
        <p:spPr/>
        <p:txBody>
          <a:bodyPr/>
          <a:lstStyle/>
          <a:p>
            <a:fld id="{6A66D58F-3E93-46FF-9613-699E8A5894A3}" type="slidenum">
              <a:rPr lang="en-US" smtClean="0"/>
              <a:t>4</a:t>
            </a:fld>
            <a:endParaRPr lang="en-US"/>
          </a:p>
        </p:txBody>
      </p:sp>
    </p:spTree>
    <p:extLst>
      <p:ext uri="{BB962C8B-B14F-4D97-AF65-F5344CB8AC3E}">
        <p14:creationId xmlns:p14="http://schemas.microsoft.com/office/powerpoint/2010/main" val="3646848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compensation – benefits, paid leave, etc.</a:t>
            </a:r>
          </a:p>
          <a:p>
            <a:r>
              <a:rPr lang="en-US" dirty="0"/>
              <a:t>Working conditions – hours, professional supports</a:t>
            </a:r>
          </a:p>
        </p:txBody>
      </p:sp>
      <p:sp>
        <p:nvSpPr>
          <p:cNvPr id="4" name="Slide Number Placeholder 3"/>
          <p:cNvSpPr>
            <a:spLocks noGrp="1"/>
          </p:cNvSpPr>
          <p:nvPr>
            <p:ph type="sldNum" sz="quarter" idx="5"/>
          </p:nvPr>
        </p:nvSpPr>
        <p:spPr/>
        <p:txBody>
          <a:bodyPr/>
          <a:lstStyle/>
          <a:p>
            <a:fld id="{6A66D58F-3E93-46FF-9613-699E8A5894A3}" type="slidenum">
              <a:rPr lang="en-US" smtClean="0"/>
              <a:t>28</a:t>
            </a:fld>
            <a:endParaRPr lang="en-US"/>
          </a:p>
        </p:txBody>
      </p:sp>
    </p:spTree>
    <p:extLst>
      <p:ext uri="{BB962C8B-B14F-4D97-AF65-F5344CB8AC3E}">
        <p14:creationId xmlns:p14="http://schemas.microsoft.com/office/powerpoint/2010/main" val="3820623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for FCC – 18% mental health challenges due to stress associated with the pandemic, for FFN-16% managing COVID related situations in their </a:t>
            </a:r>
            <a:r>
              <a:rPr lang="en-US" dirty="0" err="1"/>
              <a:t>cre</a:t>
            </a:r>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30</a:t>
            </a:fld>
            <a:endParaRPr lang="en-US"/>
          </a:p>
        </p:txBody>
      </p:sp>
    </p:spTree>
    <p:extLst>
      <p:ext uri="{BB962C8B-B14F-4D97-AF65-F5344CB8AC3E}">
        <p14:creationId xmlns:p14="http://schemas.microsoft.com/office/powerpoint/2010/main" val="275244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Other challenges included child mental health concerns as well as their own and that of a family member’s, not enough food for children in the program (3% for FCC, 13% for FFN)</a:t>
            </a:r>
          </a:p>
          <a:p>
            <a:r>
              <a:rPr lang="en-US" dirty="0"/>
              <a:t>For a large group of FCCs, enrollment has gone back up, but not for all</a:t>
            </a:r>
          </a:p>
          <a:p>
            <a:r>
              <a:rPr lang="en-US" dirty="0"/>
              <a:t>Running the program during the pandemic got more expensive because of the materials they had to purchase, increase in cleaning supplies</a:t>
            </a:r>
          </a:p>
          <a:p>
            <a:r>
              <a:rPr lang="en-US" dirty="0"/>
              <a:t>Supporting children’s distance learning had to do both with not having the skill and person power to do it, but also the space in which to have different children of different age groups set up in the environment</a:t>
            </a:r>
          </a:p>
          <a:p>
            <a:r>
              <a:rPr lang="en-US" dirty="0"/>
              <a:t>Challenge with technology</a:t>
            </a:r>
          </a:p>
        </p:txBody>
      </p:sp>
      <p:sp>
        <p:nvSpPr>
          <p:cNvPr id="4" name="Slide Number Placeholder 3"/>
          <p:cNvSpPr>
            <a:spLocks noGrp="1"/>
          </p:cNvSpPr>
          <p:nvPr>
            <p:ph type="sldNum" sz="quarter" idx="5"/>
          </p:nvPr>
        </p:nvSpPr>
        <p:spPr/>
        <p:txBody>
          <a:bodyPr/>
          <a:lstStyle/>
          <a:p>
            <a:fld id="{6A66D58F-3E93-46FF-9613-699E8A5894A3}" type="slidenum">
              <a:rPr lang="en-US" smtClean="0"/>
              <a:t>31</a:t>
            </a:fld>
            <a:endParaRPr lang="en-US"/>
          </a:p>
        </p:txBody>
      </p:sp>
    </p:spTree>
    <p:extLst>
      <p:ext uri="{BB962C8B-B14F-4D97-AF65-F5344CB8AC3E}">
        <p14:creationId xmlns:p14="http://schemas.microsoft.com/office/powerpoint/2010/main" val="50193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Divign</a:t>
            </a:r>
            <a:r>
              <a:rPr lang="en-US" dirty="0"/>
              <a:t> into this question more deeply in the focus group; but in the survey we sought to understand a little bit more about the decision making process and factors considered when choosing child care.</a:t>
            </a:r>
          </a:p>
          <a:p>
            <a:r>
              <a:rPr lang="en-US" dirty="0"/>
              <a:t>8%  so that they or their spouse could go to school or because there was a change in their school schedule. Other reasons included because they weren’t satisfied with their prior care, to fill in gaps before or after school, no longer eligible for prior care because they aged out or it was summer break, provider stopped providing care, wanted to reduce child care expenses, to give some relief in time</a:t>
            </a:r>
          </a:p>
          <a:p>
            <a:r>
              <a:rPr lang="en-US" dirty="0"/>
              <a:t>21% asked providers they already knew and 19% got work from a welfare or social services caseworker</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35</a:t>
            </a:fld>
            <a:endParaRPr lang="en-US"/>
          </a:p>
        </p:txBody>
      </p:sp>
    </p:spTree>
    <p:extLst>
      <p:ext uri="{BB962C8B-B14F-4D97-AF65-F5344CB8AC3E}">
        <p14:creationId xmlns:p14="http://schemas.microsoft.com/office/powerpoint/2010/main" val="780700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reasons included they needed a program for children with special needs, their hours/schedule </a:t>
            </a:r>
            <a:r>
              <a:rPr lang="en-US" dirty="0" err="1"/>
              <a:t>conflcted</a:t>
            </a:r>
            <a:r>
              <a:rPr lang="en-US" dirty="0"/>
              <a:t>, they didn’t trust the provider</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36</a:t>
            </a:fld>
            <a:endParaRPr lang="en-US"/>
          </a:p>
        </p:txBody>
      </p:sp>
    </p:spTree>
    <p:extLst>
      <p:ext uri="{BB962C8B-B14F-4D97-AF65-F5344CB8AC3E}">
        <p14:creationId xmlns:p14="http://schemas.microsoft.com/office/powerpoint/2010/main" val="3041507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so that they or their spouse could go to school or because there was a change in their school schedule. Other reasons included because they weren’t satisfied with their prior care, to fill in gaps before or after school, no longer eligible for prior care because they aged out or it was summer break, provider stopped providing care, wanted to reduce child care expenses, to give some relief in time</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37</a:t>
            </a:fld>
            <a:endParaRPr lang="en-US"/>
          </a:p>
        </p:txBody>
      </p:sp>
    </p:spTree>
    <p:extLst>
      <p:ext uri="{BB962C8B-B14F-4D97-AF65-F5344CB8AC3E}">
        <p14:creationId xmlns:p14="http://schemas.microsoft.com/office/powerpoint/2010/main" val="3154550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of parents do plan to change their child care arrangements in the next year due to 32% location, 31%, schedule, or 26% for an environment suited to their child’s age</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38</a:t>
            </a:fld>
            <a:endParaRPr lang="en-US"/>
          </a:p>
        </p:txBody>
      </p:sp>
    </p:spTree>
    <p:extLst>
      <p:ext uri="{BB962C8B-B14F-4D97-AF65-F5344CB8AC3E}">
        <p14:creationId xmlns:p14="http://schemas.microsoft.com/office/powerpoint/2010/main" val="106236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5</a:t>
            </a:fld>
            <a:endParaRPr lang="en-US"/>
          </a:p>
        </p:txBody>
      </p:sp>
    </p:spTree>
    <p:extLst>
      <p:ext uri="{BB962C8B-B14F-4D97-AF65-F5344CB8AC3E}">
        <p14:creationId xmlns:p14="http://schemas.microsoft.com/office/powerpoint/2010/main" val="406365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of parents use FCC as the main child care arrangement for the youngest child they have in home-based care and 47% use FFN; 54% of parents who indicated their main child care arrangement is an FFN indicated the FFN is their child’s grandparent. Similarly, of the FFNs who responded to the survey 60% indicated they are the grandparent of the child they take care of.</a:t>
            </a:r>
          </a:p>
        </p:txBody>
      </p:sp>
      <p:sp>
        <p:nvSpPr>
          <p:cNvPr id="4" name="Slide Number Placeholder 3"/>
          <p:cNvSpPr>
            <a:spLocks noGrp="1"/>
          </p:cNvSpPr>
          <p:nvPr>
            <p:ph type="sldNum" sz="quarter" idx="5"/>
          </p:nvPr>
        </p:nvSpPr>
        <p:spPr/>
        <p:txBody>
          <a:bodyPr/>
          <a:lstStyle/>
          <a:p>
            <a:fld id="{6A66D58F-3E93-46FF-9613-699E8A5894A3}" type="slidenum">
              <a:rPr lang="en-US" smtClean="0"/>
              <a:t>6</a:t>
            </a:fld>
            <a:endParaRPr lang="en-US"/>
          </a:p>
        </p:txBody>
      </p:sp>
    </p:spTree>
    <p:extLst>
      <p:ext uri="{BB962C8B-B14F-4D97-AF65-F5344CB8AC3E}">
        <p14:creationId xmlns:p14="http://schemas.microsoft.com/office/powerpoint/2010/main" val="40282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 average number of infants-2, toddlers-3, preschoolers-3, school age children-4</a:t>
            </a:r>
          </a:p>
          <a:p>
            <a:r>
              <a:rPr lang="en-US" dirty="0"/>
              <a:t>FFN; average number of infants-1, toddlers-1, preschoolers-1, school age children -2</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11</a:t>
            </a:fld>
            <a:endParaRPr lang="en-US"/>
          </a:p>
        </p:txBody>
      </p:sp>
    </p:spTree>
    <p:extLst>
      <p:ext uri="{BB962C8B-B14F-4D97-AF65-F5344CB8AC3E}">
        <p14:creationId xmlns:p14="http://schemas.microsoft.com/office/powerpoint/2010/main" val="42021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 range 25-82 years, </a:t>
            </a:r>
            <a:r>
              <a:rPr lang="en-US" dirty="0" err="1"/>
              <a:t>sd</a:t>
            </a:r>
            <a:r>
              <a:rPr lang="en-US" dirty="0"/>
              <a:t> 10.2</a:t>
            </a:r>
          </a:p>
          <a:p>
            <a:r>
              <a:rPr lang="en-US" dirty="0"/>
              <a:t>FFN, range 19-80 years, </a:t>
            </a:r>
            <a:r>
              <a:rPr lang="en-US" dirty="0" err="1"/>
              <a:t>sd</a:t>
            </a:r>
            <a:r>
              <a:rPr lang="en-US" dirty="0"/>
              <a:t> 13.7</a:t>
            </a:r>
          </a:p>
          <a:p>
            <a:r>
              <a:rPr lang="en-US" dirty="0"/>
              <a:t>Parent, range 19-68 years, </a:t>
            </a:r>
            <a:r>
              <a:rPr lang="en-US" dirty="0" err="1"/>
              <a:t>sd</a:t>
            </a:r>
            <a:r>
              <a:rPr lang="en-US" dirty="0"/>
              <a:t> 6.2</a:t>
            </a:r>
          </a:p>
        </p:txBody>
      </p:sp>
      <p:sp>
        <p:nvSpPr>
          <p:cNvPr id="4" name="Slide Number Placeholder 3"/>
          <p:cNvSpPr>
            <a:spLocks noGrp="1"/>
          </p:cNvSpPr>
          <p:nvPr>
            <p:ph type="sldNum" sz="quarter" idx="5"/>
          </p:nvPr>
        </p:nvSpPr>
        <p:spPr/>
        <p:txBody>
          <a:bodyPr/>
          <a:lstStyle/>
          <a:p>
            <a:fld id="{6A66D58F-3E93-46FF-9613-699E8A5894A3}" type="slidenum">
              <a:rPr lang="en-US" smtClean="0"/>
              <a:t>12</a:t>
            </a:fld>
            <a:endParaRPr lang="en-US"/>
          </a:p>
        </p:txBody>
      </p:sp>
    </p:spTree>
    <p:extLst>
      <p:ext uri="{BB962C8B-B14F-4D97-AF65-F5344CB8AC3E}">
        <p14:creationId xmlns:p14="http://schemas.microsoft.com/office/powerpoint/2010/main" val="235114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were asked about the main reason why they take care of children</a:t>
            </a:r>
          </a:p>
          <a:p>
            <a:r>
              <a:rPr lang="en-US" dirty="0"/>
              <a:t>For FCCs, it’s a calling or career and being able to work from home falls in line with what they are sharing in the focus groups about why they became FCCs. Some had their own children and staying home afforded them the opportunity to have a career, or make an income while being able to stay home and take care of their own families.</a:t>
            </a:r>
          </a:p>
          <a:p>
            <a:r>
              <a:rPr lang="en-US" dirty="0"/>
              <a:t>For FFNs, helping the children’s parents, own family members or friends, is really a driving factor in why they do what they do. </a:t>
            </a:r>
          </a:p>
        </p:txBody>
      </p:sp>
      <p:sp>
        <p:nvSpPr>
          <p:cNvPr id="4" name="Slide Number Placeholder 3"/>
          <p:cNvSpPr>
            <a:spLocks noGrp="1"/>
          </p:cNvSpPr>
          <p:nvPr>
            <p:ph type="sldNum" sz="quarter" idx="5"/>
          </p:nvPr>
        </p:nvSpPr>
        <p:spPr/>
        <p:txBody>
          <a:bodyPr/>
          <a:lstStyle/>
          <a:p>
            <a:fld id="{6A66D58F-3E93-46FF-9613-699E8A5894A3}" type="slidenum">
              <a:rPr lang="en-US" smtClean="0"/>
              <a:t>13</a:t>
            </a:fld>
            <a:endParaRPr lang="en-US"/>
          </a:p>
        </p:txBody>
      </p:sp>
    </p:spTree>
    <p:extLst>
      <p:ext uri="{BB962C8B-B14F-4D97-AF65-F5344CB8AC3E}">
        <p14:creationId xmlns:p14="http://schemas.microsoft.com/office/powerpoint/2010/main" val="63518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 average number of infants-2, toddlers-3, preschoolers-3, school age children-4</a:t>
            </a:r>
          </a:p>
          <a:p>
            <a:r>
              <a:rPr lang="en-US" dirty="0"/>
              <a:t>FFN; average number of infants-1, toddlers-1, preschoolers-1, school age children -2</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14</a:t>
            </a:fld>
            <a:endParaRPr lang="en-US"/>
          </a:p>
        </p:txBody>
      </p:sp>
    </p:spTree>
    <p:extLst>
      <p:ext uri="{BB962C8B-B14F-4D97-AF65-F5344CB8AC3E}">
        <p14:creationId xmlns:p14="http://schemas.microsoft.com/office/powerpoint/2010/main" val="95352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 average number of infants-2, toddlers-3, preschoolers-3, school age children-4</a:t>
            </a:r>
          </a:p>
          <a:p>
            <a:r>
              <a:rPr lang="en-US" dirty="0"/>
              <a:t>FFN; average number of infants-1, toddlers-1, preschoolers-1, school age children -2</a:t>
            </a:r>
          </a:p>
          <a:p>
            <a:endParaRPr lang="en-US" dirty="0"/>
          </a:p>
        </p:txBody>
      </p:sp>
      <p:sp>
        <p:nvSpPr>
          <p:cNvPr id="4" name="Slide Number Placeholder 3"/>
          <p:cNvSpPr>
            <a:spLocks noGrp="1"/>
          </p:cNvSpPr>
          <p:nvPr>
            <p:ph type="sldNum" sz="quarter" idx="5"/>
          </p:nvPr>
        </p:nvSpPr>
        <p:spPr/>
        <p:txBody>
          <a:bodyPr/>
          <a:lstStyle/>
          <a:p>
            <a:fld id="{6A66D58F-3E93-46FF-9613-699E8A5894A3}" type="slidenum">
              <a:rPr lang="en-US" smtClean="0"/>
              <a:t>15</a:t>
            </a:fld>
            <a:endParaRPr lang="en-US"/>
          </a:p>
        </p:txBody>
      </p:sp>
    </p:spTree>
    <p:extLst>
      <p:ext uri="{BB962C8B-B14F-4D97-AF65-F5344CB8AC3E}">
        <p14:creationId xmlns:p14="http://schemas.microsoft.com/office/powerpoint/2010/main" val="328865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81200"/>
            <a:ext cx="8229600" cy="533400"/>
          </a:xfrm>
        </p:spPr>
        <p:txBody>
          <a:bodyPr>
            <a:noAutofit/>
          </a:bodyPr>
          <a:lstStyle>
            <a:lvl1pPr algn="l">
              <a:defRPr sz="4000">
                <a:latin typeface="Arial" pitchFamily="34" charset="0"/>
                <a:cs typeface="Arial" pitchFamily="34" charset="0"/>
              </a:defRPr>
            </a:lvl1pPr>
          </a:lstStyle>
          <a:p>
            <a:r>
              <a:rPr lang="en-US" dirty="0"/>
              <a:t>CLICK TO EDIT TITLE</a:t>
            </a:r>
          </a:p>
        </p:txBody>
      </p:sp>
      <p:sp>
        <p:nvSpPr>
          <p:cNvPr id="3" name="Content Placeholder 2"/>
          <p:cNvSpPr>
            <a:spLocks noGrp="1"/>
          </p:cNvSpPr>
          <p:nvPr>
            <p:ph idx="1"/>
          </p:nvPr>
        </p:nvSpPr>
        <p:spPr>
          <a:xfrm>
            <a:off x="457200" y="2667000"/>
            <a:ext cx="8229600" cy="3459163"/>
          </a:xfrm>
        </p:spPr>
        <p:txBody>
          <a:bodyPr/>
          <a:lstStyle>
            <a:lvl1pPr>
              <a:defRPr sz="3000">
                <a:latin typeface="Arial" pitchFamily="34" charset="0"/>
                <a:cs typeface="Arial" pitchFamily="34" charset="0"/>
              </a:defRPr>
            </a:lvl1pPr>
            <a:lvl2pPr>
              <a:defRPr sz="2600">
                <a:latin typeface="Arial" pitchFamily="34" charset="0"/>
                <a:cs typeface="Arial" pitchFamily="34" charset="0"/>
              </a:defRPr>
            </a:lvl2pPr>
            <a:lvl3pPr>
              <a:defRPr sz="22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9C2F17-D38C-493E-A13C-831F24D61622}"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2B0DB-F9FA-4FFB-BE46-8822DBD6B7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C2F17-D38C-493E-A13C-831F24D61622}" type="datetimeFigureOut">
              <a:rPr lang="en-US" smtClean="0"/>
              <a:pPr/>
              <a:t>10/11/2022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2B0DB-F9FA-4FFB-BE46-8822DBD6B7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4648200"/>
            <a:ext cx="7772400" cy="1752599"/>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200" b="0" i="0" u="none" strike="noStrike" kern="1200" cap="none" spc="0" normalizeH="0" baseline="0" noProof="0" dirty="0">
                <a:ln>
                  <a:noFill/>
                </a:ln>
                <a:solidFill>
                  <a:srgbClr val="ED6855"/>
                </a:solidFill>
                <a:effectLst/>
                <a:uLnTx/>
                <a:uFillTx/>
                <a:latin typeface="+mj-lt"/>
                <a:ea typeface="+mj-ea"/>
                <a:cs typeface="Arial" pitchFamily="34" charset="0"/>
              </a:rPr>
              <a:t>Home-Based Child Care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rgbClr val="ED6855"/>
                </a:solidFill>
                <a:latin typeface="+mj-lt"/>
                <a:ea typeface="+mj-ea"/>
                <a:cs typeface="Arial" pitchFamily="34" charset="0"/>
              </a:rPr>
              <a:t>Landscape Analysis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D6855"/>
                </a:solidFill>
                <a:effectLst/>
                <a:uLnTx/>
                <a:uFillTx/>
                <a:latin typeface="+mj-lt"/>
                <a:ea typeface="+mj-ea"/>
                <a:cs typeface="Arial" pitchFamily="34" charset="0"/>
              </a:rPr>
              <a:t>Child Care Planning Committee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a:solidFill>
                  <a:srgbClr val="ED6855"/>
                </a:solidFill>
                <a:latin typeface="+mj-lt"/>
                <a:ea typeface="+mj-ea"/>
                <a:cs typeface="Arial" pitchFamily="34" charset="0"/>
              </a:rPr>
              <a:t>October 5, 2022</a:t>
            </a:r>
            <a:endParaRPr kumimoji="0" lang="en-US" sz="3600" b="0" i="0" u="none" strike="noStrike" kern="1200" cap="none" spc="0" normalizeH="0" baseline="0" noProof="0" dirty="0">
              <a:ln>
                <a:noFill/>
              </a:ln>
              <a:solidFill>
                <a:srgbClr val="ED6855"/>
              </a:solidFill>
              <a:effectLst/>
              <a:uLnTx/>
              <a:uFillTx/>
              <a:latin typeface="+mj-lt"/>
              <a:ea typeface="+mj-ea"/>
              <a:cs typeface="Arial" pitchFamily="34" charset="0"/>
            </a:endParaRPr>
          </a:p>
        </p:txBody>
      </p:sp>
      <p:sp>
        <p:nvSpPr>
          <p:cNvPr id="5" name="Title 1"/>
          <p:cNvSpPr txBox="1">
            <a:spLocks/>
          </p:cNvSpPr>
          <p:nvPr/>
        </p:nvSpPr>
        <p:spPr>
          <a:xfrm>
            <a:off x="685800" y="5692775"/>
            <a:ext cx="7772400" cy="708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ED6855"/>
              </a:solidFill>
              <a:effectLst/>
              <a:uLnTx/>
              <a:uFillTx/>
              <a:latin typeface="Arial" pitchFamily="34" charset="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716280" y="2958193"/>
            <a:ext cx="7711440" cy="762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None/>
            </a:pPr>
            <a:r>
              <a:rPr lang="en-US" sz="2000" b="1" dirty="0">
                <a:latin typeface="+mj-lt"/>
              </a:rPr>
              <a:t>Research Question 1</a:t>
            </a:r>
            <a:r>
              <a:rPr lang="en-US" sz="2000" dirty="0">
                <a:latin typeface="+mj-lt"/>
              </a:rPr>
              <a:t>: Who are Los Angeles County’s home-based child care providers? How do they view their job?</a:t>
            </a:r>
            <a:endParaRPr lang="en-US" sz="1600" dirty="0">
              <a:latin typeface="+mj-lt"/>
            </a:endParaRP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232885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33072-E43D-24B0-44B6-B4CEDFC086F2}"/>
              </a:ext>
            </a:extLst>
          </p:cNvPr>
          <p:cNvSpPr>
            <a:spLocks noGrp="1"/>
          </p:cNvSpPr>
          <p:nvPr>
            <p:ph idx="1"/>
          </p:nvPr>
        </p:nvSpPr>
        <p:spPr>
          <a:xfrm>
            <a:off x="381000" y="2514600"/>
            <a:ext cx="8229600" cy="3459163"/>
          </a:xfrm>
        </p:spPr>
        <p:txBody>
          <a:bodyPr>
            <a:normAutofit fontScale="70000" lnSpcReduction="20000"/>
          </a:bodyPr>
          <a:lstStyle/>
          <a:p>
            <a:pPr marL="0" marR="0" indent="0" algn="ctr">
              <a:lnSpc>
                <a:spcPct val="130000"/>
              </a:lnSpc>
              <a:spcBef>
                <a:spcPts val="0"/>
              </a:spcBef>
              <a:spcAft>
                <a:spcPts val="0"/>
              </a:spcAft>
              <a:buNone/>
            </a:pPr>
            <a:r>
              <a:rPr lang="en-US" sz="3200" i="1" dirty="0">
                <a:solidFill>
                  <a:srgbClr val="17365D"/>
                </a:solidFill>
                <a:effectLst/>
                <a:latin typeface="Arial" panose="020B0604020202020204" pitchFamily="34" charset="0"/>
                <a:ea typeface="Calibri" panose="020F0502020204030204" pitchFamily="34" charset="0"/>
                <a:cs typeface="DaunPenh" panose="01010101010101010101" pitchFamily="2" charset="0"/>
              </a:rPr>
              <a:t>“Over the years it's been challenging and fulfilling something that I felt that I would have never done but I’m so glad and pleased that I did it I helped so many families and children that comes back to visit me and a few that I have their children that I had them years ago at a younger age. I'm very appreciative in the opportunity of serving my community and family home child care based it's been a privilege. And hope many more years to follow and good status.”</a:t>
            </a:r>
            <a:endParaRPr lang="en-US" sz="3200" dirty="0">
              <a:effectLst/>
              <a:latin typeface="Arial" panose="020B0604020202020204" pitchFamily="34" charset="0"/>
              <a:ea typeface="Calibri" panose="020F0502020204030204" pitchFamily="34" charset="0"/>
              <a:cs typeface="DaunPenh" panose="01010101010101010101" pitchFamily="2" charset="0"/>
            </a:endParaRPr>
          </a:p>
          <a:p>
            <a:pPr marL="0" marR="0" indent="0" algn="r">
              <a:spcBef>
                <a:spcPts val="0"/>
              </a:spcBef>
              <a:spcAft>
                <a:spcPts val="0"/>
              </a:spcAft>
              <a:buNone/>
            </a:pPr>
            <a:r>
              <a:rPr lang="en-AU" sz="20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FCC Provider</a:t>
            </a:r>
            <a:endParaRPr lang="en-US" sz="2400" dirty="0">
              <a:effectLst/>
              <a:latin typeface="Arial" panose="020B0604020202020204" pitchFamily="34" charset="0"/>
              <a:ea typeface="Calibri" panose="020F0502020204030204" pitchFamily="34" charset="0"/>
              <a:cs typeface="DaunPenh" panose="01010101010101010101" pitchFamily="2" charset="0"/>
            </a:endParaRPr>
          </a:p>
          <a:p>
            <a:endParaRPr lang="en-US" dirty="0"/>
          </a:p>
        </p:txBody>
      </p:sp>
    </p:spTree>
    <p:extLst>
      <p:ext uri="{BB962C8B-B14F-4D97-AF65-F5344CB8AC3E}">
        <p14:creationId xmlns:p14="http://schemas.microsoft.com/office/powerpoint/2010/main" val="60526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376830" y="2667000"/>
            <a:ext cx="771144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spcAft>
                <a:spcPts val="1800"/>
              </a:spcAft>
              <a:buFont typeface="Arial" pitchFamily="34" charset="0"/>
              <a:buNone/>
            </a:pPr>
            <a:endParaRPr lang="en-US" dirty="0"/>
          </a:p>
        </p:txBody>
      </p:sp>
      <p:graphicFrame>
        <p:nvGraphicFramePr>
          <p:cNvPr id="2" name="Table 1">
            <a:extLst>
              <a:ext uri="{FF2B5EF4-FFF2-40B4-BE49-F238E27FC236}">
                <a16:creationId xmlns:a16="http://schemas.microsoft.com/office/drawing/2014/main" id="{18C9E8D1-EA04-BC79-785E-9B284E1ABF82}"/>
              </a:ext>
            </a:extLst>
          </p:cNvPr>
          <p:cNvGraphicFramePr>
            <a:graphicFrameLocks noGrp="1"/>
          </p:cNvGraphicFramePr>
          <p:nvPr>
            <p:extLst>
              <p:ext uri="{D42A27DB-BD31-4B8C-83A1-F6EECF244321}">
                <p14:modId xmlns:p14="http://schemas.microsoft.com/office/powerpoint/2010/main" val="2911522317"/>
              </p:ext>
            </p:extLst>
          </p:nvPr>
        </p:nvGraphicFramePr>
        <p:xfrm>
          <a:off x="395967" y="2605314"/>
          <a:ext cx="8123465" cy="2622232"/>
        </p:xfrm>
        <a:graphic>
          <a:graphicData uri="http://schemas.openxmlformats.org/drawingml/2006/table">
            <a:tbl>
              <a:tblPr firstRow="1" firstCol="1" bandRow="1">
                <a:tableStyleId>{3B4B98B0-60AC-42C2-AFA5-B58CD77FA1E5}</a:tableStyleId>
              </a:tblPr>
              <a:tblGrid>
                <a:gridCol w="3018065">
                  <a:extLst>
                    <a:ext uri="{9D8B030D-6E8A-4147-A177-3AD203B41FA5}">
                      <a16:colId xmlns:a16="http://schemas.microsoft.com/office/drawing/2014/main" val="3845169541"/>
                    </a:ext>
                  </a:extLst>
                </a:gridCol>
                <a:gridCol w="1657989">
                  <a:extLst>
                    <a:ext uri="{9D8B030D-6E8A-4147-A177-3AD203B41FA5}">
                      <a16:colId xmlns:a16="http://schemas.microsoft.com/office/drawing/2014/main" val="44292394"/>
                    </a:ext>
                  </a:extLst>
                </a:gridCol>
                <a:gridCol w="1786108">
                  <a:extLst>
                    <a:ext uri="{9D8B030D-6E8A-4147-A177-3AD203B41FA5}">
                      <a16:colId xmlns:a16="http://schemas.microsoft.com/office/drawing/2014/main" val="4197812248"/>
                    </a:ext>
                  </a:extLst>
                </a:gridCol>
                <a:gridCol w="1661303">
                  <a:extLst>
                    <a:ext uri="{9D8B030D-6E8A-4147-A177-3AD203B41FA5}">
                      <a16:colId xmlns:a16="http://schemas.microsoft.com/office/drawing/2014/main" val="2343510955"/>
                    </a:ext>
                  </a:extLst>
                </a:gridCol>
              </a:tblGrid>
              <a:tr h="320754">
                <a:tc>
                  <a:txBody>
                    <a:bodyPr/>
                    <a:lstStyle/>
                    <a:p>
                      <a:pPr marL="0" marR="0" algn="ctr">
                        <a:lnSpc>
                          <a:spcPct val="130000"/>
                        </a:lnSpc>
                        <a:spcBef>
                          <a:spcPts val="0"/>
                        </a:spcBef>
                        <a:spcAft>
                          <a:spcPts val="0"/>
                        </a:spcAft>
                      </a:pPr>
                      <a:r>
                        <a:rPr lang="en-US" sz="1400" b="1" dirty="0">
                          <a:solidFill>
                            <a:schemeClr val="tx1"/>
                          </a:solidFill>
                          <a:effectLst/>
                        </a:rPr>
                        <a:t>Characteristic</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b="1" dirty="0">
                          <a:solidFill>
                            <a:schemeClr val="tx1"/>
                          </a:solidFill>
                          <a:effectLst/>
                        </a:rPr>
                        <a:t>FCC</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b="1" dirty="0">
                          <a:solidFill>
                            <a:schemeClr val="tx1"/>
                          </a:solidFill>
                          <a:effectLst/>
                        </a:rPr>
                        <a:t>FFN</a:t>
                      </a:r>
                      <a:endParaRPr lang="en-US" sz="1400" b="1"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b="1" dirty="0">
                          <a:solidFill>
                            <a:schemeClr val="tx1"/>
                          </a:solidFill>
                          <a:effectLst/>
                        </a:rPr>
                        <a:t>Parents</a:t>
                      </a:r>
                      <a:endParaRPr lang="en-US" sz="1400" b="1"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extLst>
                  <a:ext uri="{0D108BD9-81ED-4DB2-BD59-A6C34878D82A}">
                    <a16:rowId xmlns:a16="http://schemas.microsoft.com/office/drawing/2014/main" val="2450544322"/>
                  </a:ext>
                </a:extLst>
              </a:tr>
              <a:tr h="320754">
                <a:tc>
                  <a:txBody>
                    <a:bodyPr/>
                    <a:lstStyle/>
                    <a:p>
                      <a:pPr marL="0" marR="0" algn="l">
                        <a:lnSpc>
                          <a:spcPct val="130000"/>
                        </a:lnSpc>
                        <a:spcBef>
                          <a:spcPts val="0"/>
                        </a:spcBef>
                        <a:spcAft>
                          <a:spcPts val="0"/>
                        </a:spcAft>
                      </a:pPr>
                      <a:r>
                        <a:rPr lang="en-US" sz="1400" b="1">
                          <a:effectLst/>
                        </a:rPr>
                        <a:t>Average age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54 years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49 years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34 years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extLst>
                  <a:ext uri="{0D108BD9-81ED-4DB2-BD59-A6C34878D82A}">
                    <a16:rowId xmlns:a16="http://schemas.microsoft.com/office/drawing/2014/main" val="2130465859"/>
                  </a:ext>
                </a:extLst>
              </a:tr>
              <a:tr h="320754">
                <a:tc>
                  <a:txBody>
                    <a:bodyPr/>
                    <a:lstStyle/>
                    <a:p>
                      <a:pPr marL="0" marR="0" algn="l">
                        <a:lnSpc>
                          <a:spcPct val="130000"/>
                        </a:lnSpc>
                        <a:spcBef>
                          <a:spcPts val="0"/>
                        </a:spcBef>
                        <a:spcAft>
                          <a:spcPts val="0"/>
                        </a:spcAft>
                      </a:pPr>
                      <a:r>
                        <a:rPr lang="en-US" sz="1400" b="1">
                          <a:effectLst/>
                        </a:rPr>
                        <a:t>FFNs who are female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b="0" dirty="0">
                          <a:solidFill>
                            <a:srgbClr val="000000"/>
                          </a:solidFill>
                          <a:effectLst/>
                        </a:rPr>
                        <a:t>755 (97%)</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0">
                          <a:solidFill>
                            <a:srgbClr val="000000"/>
                          </a:solidFill>
                          <a:effectLst/>
                        </a:rPr>
                        <a:t>419 (91%)</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0" dirty="0">
                          <a:solidFill>
                            <a:srgbClr val="000000"/>
                          </a:solidFill>
                          <a:effectLst/>
                        </a:rPr>
                        <a:t>685 (97%)</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82765755"/>
                  </a:ext>
                </a:extLst>
              </a:tr>
              <a:tr h="262922">
                <a:tc>
                  <a:txBody>
                    <a:bodyPr/>
                    <a:lstStyle/>
                    <a:p>
                      <a:pPr marL="0" marR="0" algn="l">
                        <a:lnSpc>
                          <a:spcPct val="130000"/>
                        </a:lnSpc>
                        <a:spcBef>
                          <a:spcPts val="0"/>
                        </a:spcBef>
                        <a:spcAft>
                          <a:spcPts val="0"/>
                        </a:spcAft>
                      </a:pPr>
                      <a:r>
                        <a:rPr lang="en-US" sz="1400" b="1" dirty="0">
                          <a:effectLst/>
                        </a:rPr>
                        <a:t>Marital Status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Married, living with partner (65%)</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Married, living, with a partner (42%)</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Never married, not living with a partner (48%)</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extLst>
                  <a:ext uri="{0D108BD9-81ED-4DB2-BD59-A6C34878D82A}">
                    <a16:rowId xmlns:a16="http://schemas.microsoft.com/office/drawing/2014/main" val="41750371"/>
                  </a:ext>
                </a:extLst>
              </a:tr>
              <a:tr h="262922">
                <a:tc>
                  <a:txBody>
                    <a:bodyPr/>
                    <a:lstStyle/>
                    <a:p>
                      <a:pPr marL="0" marR="0" algn="l">
                        <a:lnSpc>
                          <a:spcPct val="130000"/>
                        </a:lnSpc>
                        <a:spcBef>
                          <a:spcPts val="0"/>
                        </a:spcBef>
                        <a:spcAft>
                          <a:spcPts val="0"/>
                        </a:spcAft>
                      </a:pPr>
                      <a:r>
                        <a:rPr lang="en-US" sz="1400" b="1" dirty="0">
                          <a:effectLst/>
                        </a:rPr>
                        <a:t>Median education </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Some college, no degree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High school graduate or GED</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Trade or technical school certificate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extLst>
                  <a:ext uri="{0D108BD9-81ED-4DB2-BD59-A6C34878D82A}">
                    <a16:rowId xmlns:a16="http://schemas.microsoft.com/office/drawing/2014/main" val="197844365"/>
                  </a:ext>
                </a:extLst>
              </a:tr>
              <a:tr h="320754">
                <a:tc>
                  <a:txBody>
                    <a:bodyPr/>
                    <a:lstStyle/>
                    <a:p>
                      <a:pPr marL="0" marR="0" algn="l">
                        <a:lnSpc>
                          <a:spcPct val="130000"/>
                        </a:lnSpc>
                        <a:spcBef>
                          <a:spcPts val="0"/>
                        </a:spcBef>
                        <a:spcAft>
                          <a:spcPts val="0"/>
                        </a:spcAft>
                      </a:pPr>
                      <a:r>
                        <a:rPr lang="en-US" sz="1400" b="1">
                          <a:effectLst/>
                        </a:rPr>
                        <a:t>Median household income in 2021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$50,001-$65,000</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algn="r">
                        <a:lnSpc>
                          <a:spcPct val="130000"/>
                        </a:lnSpc>
                        <a:spcBef>
                          <a:spcPts val="0"/>
                        </a:spcBef>
                        <a:spcAft>
                          <a:spcPts val="0"/>
                        </a:spcAft>
                      </a:pPr>
                      <a:r>
                        <a:rPr lang="en-US" sz="1400" dirty="0">
                          <a:effectLst/>
                        </a:rPr>
                        <a:t>$15,001-$25,000</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$15,001-$25,000</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b"/>
                </a:tc>
                <a:extLst>
                  <a:ext uri="{0D108BD9-81ED-4DB2-BD59-A6C34878D82A}">
                    <a16:rowId xmlns:a16="http://schemas.microsoft.com/office/drawing/2014/main" val="3073360299"/>
                  </a:ext>
                </a:extLst>
              </a:tr>
            </a:tbl>
          </a:graphicData>
        </a:graphic>
      </p:graphicFrame>
      <p:sp>
        <p:nvSpPr>
          <p:cNvPr id="4" name="Title 1">
            <a:extLst>
              <a:ext uri="{FF2B5EF4-FFF2-40B4-BE49-F238E27FC236}">
                <a16:creationId xmlns:a16="http://schemas.microsoft.com/office/drawing/2014/main" id="{3EF5A935-DACB-69BF-3043-45C04CD871FF}"/>
              </a:ext>
            </a:extLst>
          </p:cNvPr>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Survey Participant Profile</a:t>
            </a:r>
          </a:p>
        </p:txBody>
      </p:sp>
    </p:spTree>
    <p:extLst>
      <p:ext uri="{BB962C8B-B14F-4D97-AF65-F5344CB8AC3E}">
        <p14:creationId xmlns:p14="http://schemas.microsoft.com/office/powerpoint/2010/main" val="372969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HBCC Providers’ Reasons for Providing Care</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6" name="Table 5">
            <a:extLst>
              <a:ext uri="{FF2B5EF4-FFF2-40B4-BE49-F238E27FC236}">
                <a16:creationId xmlns:a16="http://schemas.microsoft.com/office/drawing/2014/main" id="{1365B994-09EA-7BA4-6818-C0DBEE2F2D74}"/>
              </a:ext>
            </a:extLst>
          </p:cNvPr>
          <p:cNvGraphicFramePr>
            <a:graphicFrameLocks noGrp="1"/>
          </p:cNvGraphicFramePr>
          <p:nvPr>
            <p:extLst>
              <p:ext uri="{D42A27DB-BD31-4B8C-83A1-F6EECF244321}">
                <p14:modId xmlns:p14="http://schemas.microsoft.com/office/powerpoint/2010/main" val="1192965144"/>
              </p:ext>
            </p:extLst>
          </p:nvPr>
        </p:nvGraphicFramePr>
        <p:xfrm>
          <a:off x="762000" y="2362200"/>
          <a:ext cx="7391400" cy="3068388"/>
        </p:xfrm>
        <a:graphic>
          <a:graphicData uri="http://schemas.openxmlformats.org/drawingml/2006/table">
            <a:tbl>
              <a:tblPr firstRow="1" firstCol="1" bandRow="1"/>
              <a:tblGrid>
                <a:gridCol w="3841556">
                  <a:extLst>
                    <a:ext uri="{9D8B030D-6E8A-4147-A177-3AD203B41FA5}">
                      <a16:colId xmlns:a16="http://schemas.microsoft.com/office/drawing/2014/main" val="608238524"/>
                    </a:ext>
                  </a:extLst>
                </a:gridCol>
                <a:gridCol w="1873444">
                  <a:extLst>
                    <a:ext uri="{9D8B030D-6E8A-4147-A177-3AD203B41FA5}">
                      <a16:colId xmlns:a16="http://schemas.microsoft.com/office/drawing/2014/main" val="2339205431"/>
                    </a:ext>
                  </a:extLst>
                </a:gridCol>
                <a:gridCol w="1676400">
                  <a:extLst>
                    <a:ext uri="{9D8B030D-6E8A-4147-A177-3AD203B41FA5}">
                      <a16:colId xmlns:a16="http://schemas.microsoft.com/office/drawing/2014/main" val="1794174915"/>
                    </a:ext>
                  </a:extLst>
                </a:gridCol>
              </a:tblGrid>
              <a:tr h="497823">
                <a:tc>
                  <a:txBody>
                    <a:bodyPr/>
                    <a:lstStyle/>
                    <a:p>
                      <a:pPr marL="0" marR="0" algn="ctr">
                        <a:lnSpc>
                          <a:spcPct val="130000"/>
                        </a:lnSpc>
                        <a:spcBef>
                          <a:spcPts val="0"/>
                        </a:spcBef>
                        <a:spcAft>
                          <a:spcPts val="0"/>
                        </a:spcAft>
                      </a:pPr>
                      <a:r>
                        <a:rPr lang="en-US" sz="14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Reason for Taking Care of Children</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17365D"/>
                    </a:solidFill>
                  </a:tcPr>
                </a:tc>
                <a:tc>
                  <a:txBody>
                    <a:bodyPr/>
                    <a:lstStyle/>
                    <a:p>
                      <a:pPr marL="0" marR="0" algn="ctr">
                        <a:lnSpc>
                          <a:spcPct val="130000"/>
                        </a:lnSpc>
                        <a:spcBef>
                          <a:spcPts val="0"/>
                        </a:spcBef>
                        <a:spcAft>
                          <a:spcPts val="0"/>
                        </a:spcAft>
                      </a:pPr>
                      <a:r>
                        <a:rPr lang="en-US" sz="1400" b="1">
                          <a:solidFill>
                            <a:srgbClr val="FFFFFF"/>
                          </a:solidFill>
                          <a:effectLst/>
                          <a:latin typeface="Arial" panose="020B0604020202020204" pitchFamily="34" charset="0"/>
                          <a:ea typeface="DengXian" panose="02010600030101010101" pitchFamily="2" charset="-122"/>
                          <a:cs typeface="Arial" panose="020B0604020202020204" pitchFamily="34" charset="0"/>
                        </a:rPr>
                        <a:t>FCC</a:t>
                      </a:r>
                      <a:endParaRPr lang="en-US" sz="1400">
                        <a:effectLst/>
                        <a:latin typeface="Arial" panose="020B0604020202020204" pitchFamily="34" charset="0"/>
                        <a:ea typeface="Calibri" panose="020F0502020204030204" pitchFamily="34" charset="0"/>
                        <a:cs typeface="DaunPenh" panose="01010101010101010101" pitchFamily="2" charset="0"/>
                      </a:endParaRPr>
                    </a:p>
                    <a:p>
                      <a:pPr marL="0" marR="0" algn="ctr">
                        <a:lnSpc>
                          <a:spcPct val="130000"/>
                        </a:lnSpc>
                        <a:spcBef>
                          <a:spcPts val="0"/>
                        </a:spcBef>
                        <a:spcAft>
                          <a:spcPts val="0"/>
                        </a:spcAft>
                      </a:pPr>
                      <a:r>
                        <a:rPr lang="en-US" sz="1400" b="1">
                          <a:solidFill>
                            <a:srgbClr val="FFFFFF"/>
                          </a:solidFill>
                          <a:effectLst/>
                          <a:latin typeface="Arial" panose="020B0604020202020204" pitchFamily="34" charset="0"/>
                          <a:ea typeface="DengXian" panose="02010600030101010101" pitchFamily="2" charset="-122"/>
                          <a:cs typeface="Arial" panose="020B0604020202020204" pitchFamily="34" charset="0"/>
                        </a:rPr>
                        <a:t>(N=771)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17365D"/>
                    </a:solidFill>
                  </a:tcPr>
                </a:tc>
                <a:tc>
                  <a:txBody>
                    <a:bodyPr/>
                    <a:lstStyle/>
                    <a:p>
                      <a:pPr marL="0" marR="0" algn="ctr">
                        <a:lnSpc>
                          <a:spcPct val="130000"/>
                        </a:lnSpc>
                        <a:spcBef>
                          <a:spcPts val="0"/>
                        </a:spcBef>
                        <a:spcAft>
                          <a:spcPts val="0"/>
                        </a:spcAft>
                      </a:pPr>
                      <a:r>
                        <a:rPr lang="en-US" sz="14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FFN</a:t>
                      </a:r>
                      <a:endParaRPr lang="en-US" sz="1400" dirty="0">
                        <a:effectLst/>
                        <a:latin typeface="Arial" panose="020B0604020202020204" pitchFamily="34" charset="0"/>
                        <a:ea typeface="Calibri" panose="020F0502020204030204" pitchFamily="34" charset="0"/>
                        <a:cs typeface="DaunPenh" panose="01010101010101010101" pitchFamily="2" charset="0"/>
                      </a:endParaRPr>
                    </a:p>
                    <a:p>
                      <a:pPr marL="0" marR="0" algn="ctr">
                        <a:lnSpc>
                          <a:spcPct val="130000"/>
                        </a:lnSpc>
                        <a:spcBef>
                          <a:spcPts val="0"/>
                        </a:spcBef>
                        <a:spcAft>
                          <a:spcPts val="0"/>
                        </a:spcAft>
                      </a:pPr>
                      <a:r>
                        <a:rPr lang="en-US" sz="14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(n=456)</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17365D"/>
                    </a:solidFill>
                  </a:tcPr>
                </a:tc>
                <a:extLst>
                  <a:ext uri="{0D108BD9-81ED-4DB2-BD59-A6C34878D82A}">
                    <a16:rowId xmlns:a16="http://schemas.microsoft.com/office/drawing/2014/main" val="3667917948"/>
                  </a:ext>
                </a:extLst>
              </a:tr>
              <a:tr h="2352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It is a personal calling or career</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375 (49%)</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32 (7%)</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3495147123"/>
                  </a:ext>
                </a:extLst>
              </a:tr>
              <a:tr h="2352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It is a step towards a related career</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15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10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3560865622"/>
                  </a:ext>
                </a:extLst>
              </a:tr>
              <a:tr h="2352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To earn money</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16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20 (4%)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717957736"/>
                  </a:ext>
                </a:extLst>
              </a:tr>
              <a:tr h="497823">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To have a job that lets provider work from home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115 (15%)</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35 (8%)</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1464764385"/>
                  </a:ext>
                </a:extLst>
              </a:tr>
              <a:tr h="2352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To help children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61 (8%)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10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2440452441"/>
                  </a:ext>
                </a:extLst>
              </a:tr>
              <a:tr h="497823">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To help the children’s parents, own family members, or friends </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105 (14%)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344 (75%)</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697107206"/>
                  </a:ext>
                </a:extLst>
              </a:tr>
              <a:tr h="2352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To help their community</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74 (10%)</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3 (1%)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580698295"/>
                  </a:ext>
                </a:extLst>
              </a:tr>
              <a:tr h="2352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Other</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a:solidFill>
                            <a:srgbClr val="000000"/>
                          </a:solidFill>
                          <a:effectLst/>
                          <a:latin typeface="Arial" panose="020B0604020202020204" pitchFamily="34" charset="0"/>
                          <a:ea typeface="DengXian" panose="02010600030101010101" pitchFamily="2" charset="-122"/>
                          <a:cs typeface="Arial" panose="020B0604020202020204" pitchFamily="34" charset="0"/>
                        </a:rPr>
                        <a:t>10 (1%)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 (&lt;1%)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3754066115"/>
                  </a:ext>
                </a:extLst>
              </a:tr>
            </a:tbl>
          </a:graphicData>
        </a:graphic>
      </p:graphicFrame>
    </p:spTree>
    <p:extLst>
      <p:ext uri="{BB962C8B-B14F-4D97-AF65-F5344CB8AC3E}">
        <p14:creationId xmlns:p14="http://schemas.microsoft.com/office/powerpoint/2010/main" val="188236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24C723B-33BB-87A3-8734-5CB74517D7CF}"/>
              </a:ext>
            </a:extLst>
          </p:cNvPr>
          <p:cNvGraphicFramePr>
            <a:graphicFrameLocks noGrp="1"/>
          </p:cNvGraphicFramePr>
          <p:nvPr>
            <p:ph idx="1"/>
            <p:extLst>
              <p:ext uri="{D42A27DB-BD31-4B8C-83A1-F6EECF244321}">
                <p14:modId xmlns:p14="http://schemas.microsoft.com/office/powerpoint/2010/main" val="1439643602"/>
              </p:ext>
            </p:extLst>
          </p:nvPr>
        </p:nvGraphicFramePr>
        <p:xfrm>
          <a:off x="457200" y="2514601"/>
          <a:ext cx="7848600" cy="3174192"/>
        </p:xfrm>
        <a:graphic>
          <a:graphicData uri="http://schemas.openxmlformats.org/drawingml/2006/table">
            <a:tbl>
              <a:tblPr firstRow="1" firstCol="1" bandRow="1">
                <a:tableStyleId>{3B4B98B0-60AC-42C2-AFA5-B58CD77FA1E5}</a:tableStyleId>
              </a:tblPr>
              <a:tblGrid>
                <a:gridCol w="4114800">
                  <a:extLst>
                    <a:ext uri="{9D8B030D-6E8A-4147-A177-3AD203B41FA5}">
                      <a16:colId xmlns:a16="http://schemas.microsoft.com/office/drawing/2014/main" val="611489189"/>
                    </a:ext>
                  </a:extLst>
                </a:gridCol>
                <a:gridCol w="1981200">
                  <a:extLst>
                    <a:ext uri="{9D8B030D-6E8A-4147-A177-3AD203B41FA5}">
                      <a16:colId xmlns:a16="http://schemas.microsoft.com/office/drawing/2014/main" val="194887428"/>
                    </a:ext>
                  </a:extLst>
                </a:gridCol>
                <a:gridCol w="1752600">
                  <a:extLst>
                    <a:ext uri="{9D8B030D-6E8A-4147-A177-3AD203B41FA5}">
                      <a16:colId xmlns:a16="http://schemas.microsoft.com/office/drawing/2014/main" val="3342511916"/>
                    </a:ext>
                  </a:extLst>
                </a:gridCol>
              </a:tblGrid>
              <a:tr h="754243">
                <a:tc>
                  <a:txBody>
                    <a:bodyPr/>
                    <a:lstStyle/>
                    <a:p>
                      <a:pPr marL="0" marR="0" algn="ctr">
                        <a:lnSpc>
                          <a:spcPct val="130000"/>
                        </a:lnSpc>
                        <a:spcBef>
                          <a:spcPts val="0"/>
                        </a:spcBef>
                        <a:spcAft>
                          <a:spcPts val="0"/>
                        </a:spcAft>
                      </a:pPr>
                      <a:r>
                        <a:rPr lang="en-US" sz="1400" b="1" dirty="0">
                          <a:solidFill>
                            <a:schemeClr val="tx1"/>
                          </a:solidFill>
                          <a:effectLst/>
                        </a:rPr>
                        <a:t>Age Group Served</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b="1" dirty="0">
                          <a:solidFill>
                            <a:schemeClr val="tx1"/>
                          </a:solidFill>
                          <a:effectLst/>
                        </a:rPr>
                        <a:t>FCC</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b="1" dirty="0">
                          <a:solidFill>
                            <a:schemeClr val="tx1"/>
                          </a:solidFill>
                          <a:effectLst/>
                        </a:rPr>
                        <a:t>FFN</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4094170839"/>
                  </a:ext>
                </a:extLst>
              </a:tr>
              <a:tr h="379578">
                <a:tc>
                  <a:txBody>
                    <a:bodyPr/>
                    <a:lstStyle/>
                    <a:p>
                      <a:pPr marL="0" marR="0" algn="l">
                        <a:lnSpc>
                          <a:spcPct val="130000"/>
                        </a:lnSpc>
                        <a:spcBef>
                          <a:spcPts val="0"/>
                        </a:spcBef>
                        <a:spcAft>
                          <a:spcPts val="0"/>
                        </a:spcAft>
                      </a:pPr>
                      <a:r>
                        <a:rPr lang="en-US" sz="1400" b="1">
                          <a:effectLst/>
                        </a:rPr>
                        <a:t>Infants (0-12 months old)</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dirty="0">
                          <a:effectLst/>
                        </a:rPr>
                        <a:t>497 (64%)</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60 (13%)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1511781048"/>
                  </a:ext>
                </a:extLst>
              </a:tr>
              <a:tr h="390178">
                <a:tc>
                  <a:txBody>
                    <a:bodyPr/>
                    <a:lstStyle/>
                    <a:p>
                      <a:pPr marL="0" marR="0" algn="l">
                        <a:lnSpc>
                          <a:spcPct val="130000"/>
                        </a:lnSpc>
                        <a:spcBef>
                          <a:spcPts val="0"/>
                        </a:spcBef>
                        <a:spcAft>
                          <a:spcPts val="0"/>
                        </a:spcAft>
                      </a:pPr>
                      <a:r>
                        <a:rPr lang="en-US" sz="1400" b="1">
                          <a:effectLst/>
                        </a:rPr>
                        <a:t>Toddlers (13-36 months old)</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661 (85%)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138 (30%)</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3481474415"/>
                  </a:ext>
                </a:extLst>
              </a:tr>
              <a:tr h="382445">
                <a:tc>
                  <a:txBody>
                    <a:bodyPr/>
                    <a:lstStyle/>
                    <a:p>
                      <a:pPr marL="0" marR="0" algn="l">
                        <a:lnSpc>
                          <a:spcPct val="130000"/>
                        </a:lnSpc>
                        <a:spcBef>
                          <a:spcPts val="0"/>
                        </a:spcBef>
                        <a:spcAft>
                          <a:spcPts val="0"/>
                        </a:spcAft>
                      </a:pPr>
                      <a:r>
                        <a:rPr lang="en-US" sz="1400" b="1">
                          <a:effectLst/>
                        </a:rPr>
                        <a:t>Preschoolers (3-5 years old, not yet in kindergarten)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679 (88%)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218 (48%)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1706269669"/>
                  </a:ext>
                </a:extLst>
              </a:tr>
              <a:tr h="419602">
                <a:tc>
                  <a:txBody>
                    <a:bodyPr/>
                    <a:lstStyle/>
                    <a:p>
                      <a:pPr marL="0" marR="0" algn="l">
                        <a:lnSpc>
                          <a:spcPct val="130000"/>
                        </a:lnSpc>
                        <a:spcBef>
                          <a:spcPts val="0"/>
                        </a:spcBef>
                        <a:spcAft>
                          <a:spcPts val="0"/>
                        </a:spcAft>
                      </a:pPr>
                      <a:r>
                        <a:rPr lang="en-US" sz="1400" b="1">
                          <a:effectLst/>
                        </a:rPr>
                        <a:t>School-age children (5 years and older)</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dirty="0">
                          <a:effectLst/>
                        </a:rPr>
                        <a:t>594 (77%)</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334 (73%)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4209263674"/>
                  </a:ext>
                </a:extLst>
              </a:tr>
              <a:tr h="481107">
                <a:tc>
                  <a:txBody>
                    <a:bodyPr/>
                    <a:lstStyle/>
                    <a:p>
                      <a:pPr marL="0" marR="0" algn="l">
                        <a:lnSpc>
                          <a:spcPct val="130000"/>
                        </a:lnSpc>
                        <a:spcBef>
                          <a:spcPts val="0"/>
                        </a:spcBef>
                        <a:spcAft>
                          <a:spcPts val="0"/>
                        </a:spcAft>
                      </a:pPr>
                      <a:r>
                        <a:rPr lang="en-US" sz="1400" b="1">
                          <a:effectLst/>
                        </a:rPr>
                        <a:t>Serve more than one age group</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dirty="0">
                          <a:effectLst/>
                        </a:rPr>
                        <a:t>692 (89%)</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215 (47%)</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1842026887"/>
                  </a:ext>
                </a:extLst>
              </a:tr>
              <a:tr h="367039">
                <a:tc>
                  <a:txBody>
                    <a:bodyPr/>
                    <a:lstStyle/>
                    <a:p>
                      <a:pPr marL="0" marR="0" algn="l">
                        <a:lnSpc>
                          <a:spcPct val="130000"/>
                        </a:lnSpc>
                        <a:spcBef>
                          <a:spcPts val="0"/>
                        </a:spcBef>
                        <a:spcAft>
                          <a:spcPts val="0"/>
                        </a:spcAft>
                      </a:pPr>
                      <a:r>
                        <a:rPr lang="en-US" sz="1400" b="1" dirty="0">
                          <a:effectLst/>
                        </a:rPr>
                        <a:t>Serve at least one child 0-5 years old</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a:effectLst/>
                        </a:rPr>
                        <a:t>741 (96%)</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tc>
                  <a:txBody>
                    <a:bodyPr/>
                    <a:lstStyle/>
                    <a:p>
                      <a:pPr marL="0" marR="0" algn="r">
                        <a:lnSpc>
                          <a:spcPct val="130000"/>
                        </a:lnSpc>
                        <a:spcBef>
                          <a:spcPts val="0"/>
                        </a:spcBef>
                        <a:spcAft>
                          <a:spcPts val="0"/>
                        </a:spcAft>
                      </a:pPr>
                      <a:r>
                        <a:rPr lang="en-US" sz="1400" dirty="0">
                          <a:effectLst/>
                        </a:rPr>
                        <a:t>308 (67%)</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6484" marR="56484" marT="0" marB="0" anchor="ctr"/>
                </a:tc>
                <a:extLst>
                  <a:ext uri="{0D108BD9-81ED-4DB2-BD59-A6C34878D82A}">
                    <a16:rowId xmlns:a16="http://schemas.microsoft.com/office/drawing/2014/main" val="1268842946"/>
                  </a:ext>
                </a:extLst>
              </a:tr>
            </a:tbl>
          </a:graphicData>
        </a:graphic>
      </p:graphicFrame>
      <p:sp>
        <p:nvSpPr>
          <p:cNvPr id="4" name="Title 1">
            <a:extLst>
              <a:ext uri="{FF2B5EF4-FFF2-40B4-BE49-F238E27FC236}">
                <a16:creationId xmlns:a16="http://schemas.microsoft.com/office/drawing/2014/main" id="{32BBFEA8-2A48-7C65-4DE3-D6F3FEA0064F}"/>
              </a:ext>
            </a:extLst>
          </p:cNvPr>
          <p:cNvSpPr txBox="1">
            <a:spLocks/>
          </p:cNvSpPr>
          <p:nvPr/>
        </p:nvSpPr>
        <p:spPr>
          <a:xfrm>
            <a:off x="381000" y="1752600"/>
            <a:ext cx="45085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US" sz="2400" dirty="0">
                <a:solidFill>
                  <a:srgbClr val="ED6855"/>
                </a:solidFill>
                <a:latin typeface="+mj-lt"/>
              </a:rPr>
              <a:t>Age Groups Children Served</a:t>
            </a:r>
          </a:p>
        </p:txBody>
      </p:sp>
    </p:spTree>
    <p:extLst>
      <p:ext uri="{BB962C8B-B14F-4D97-AF65-F5344CB8AC3E}">
        <p14:creationId xmlns:p14="http://schemas.microsoft.com/office/powerpoint/2010/main" val="428696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33072-E43D-24B0-44B6-B4CEDFC086F2}"/>
              </a:ext>
            </a:extLst>
          </p:cNvPr>
          <p:cNvSpPr>
            <a:spLocks noGrp="1"/>
          </p:cNvSpPr>
          <p:nvPr>
            <p:ph idx="1"/>
          </p:nvPr>
        </p:nvSpPr>
        <p:spPr>
          <a:xfrm>
            <a:off x="381000" y="2514600"/>
            <a:ext cx="8229600" cy="3459163"/>
          </a:xfrm>
        </p:spPr>
        <p:txBody>
          <a:bodyPr>
            <a:normAutofit fontScale="70000" lnSpcReduction="20000"/>
          </a:bodyPr>
          <a:lstStyle/>
          <a:p>
            <a:pPr marL="0" marR="0" indent="0" algn="ctr">
              <a:lnSpc>
                <a:spcPct val="130000"/>
              </a:lnSpc>
              <a:spcBef>
                <a:spcPts val="0"/>
              </a:spcBef>
              <a:spcAft>
                <a:spcPts val="0"/>
              </a:spcAft>
              <a:buNone/>
            </a:pPr>
            <a:r>
              <a:rPr lang="en-US" sz="2900" i="1" dirty="0">
                <a:solidFill>
                  <a:srgbClr val="365F91"/>
                </a:solidFill>
                <a:effectLst/>
                <a:latin typeface="Arial" panose="020B0604020202020204" pitchFamily="34" charset="0"/>
                <a:ea typeface="Calibri" panose="020F0502020204030204" pitchFamily="34" charset="0"/>
                <a:cs typeface="DaunPenh" panose="01010101010101010101" pitchFamily="2" charset="0"/>
              </a:rPr>
              <a:t>“[The reason I take care of children is because] I have the opportunity to work from home at the same time I help the parents that are in need of care for their children. I try to help as much as possible by making things a little easier to parents such as me picking up the kids from their home or dropping them off or providing cooked meals from me. That way they don’t have to worry about putting lunch. I know sometimes it’s a little hard especially when there’s more than one kid.”</a:t>
            </a:r>
            <a:endParaRPr lang="en-US" sz="2900" dirty="0">
              <a:effectLst/>
              <a:latin typeface="Arial" panose="020B0604020202020204" pitchFamily="34" charset="0"/>
              <a:ea typeface="Calibri" panose="020F0502020204030204" pitchFamily="34" charset="0"/>
              <a:cs typeface="DaunPenh" panose="01010101010101010101" pitchFamily="2" charset="0"/>
            </a:endParaRPr>
          </a:p>
          <a:p>
            <a:pPr marL="0" marR="0" indent="0" algn="r">
              <a:spcBef>
                <a:spcPts val="0"/>
              </a:spcBef>
              <a:spcAft>
                <a:spcPts val="0"/>
              </a:spcAft>
              <a:buNone/>
            </a:pPr>
            <a:r>
              <a:rPr lang="en-US" sz="2400" dirty="0">
                <a:solidFill>
                  <a:srgbClr val="17365D"/>
                </a:solidFill>
                <a:effectLst/>
                <a:latin typeface="Arial" panose="020B0604020202020204" pitchFamily="34" charset="0"/>
                <a:ea typeface="Calibri" panose="020F0502020204030204" pitchFamily="34" charset="0"/>
                <a:cs typeface="DaunPenh" panose="01010101010101010101" pitchFamily="2" charset="0"/>
              </a:rPr>
              <a:t> </a:t>
            </a:r>
            <a:endParaRPr lang="en-US" sz="2400" dirty="0">
              <a:effectLst/>
              <a:latin typeface="Arial" panose="020B0604020202020204" pitchFamily="34" charset="0"/>
              <a:ea typeface="Calibri" panose="020F0502020204030204" pitchFamily="34" charset="0"/>
              <a:cs typeface="DaunPenh" panose="01010101010101010101" pitchFamily="2" charset="0"/>
            </a:endParaRPr>
          </a:p>
          <a:p>
            <a:pPr marL="0" marR="0" indent="0" algn="r">
              <a:spcBef>
                <a:spcPts val="0"/>
              </a:spcBef>
              <a:spcAft>
                <a:spcPts val="0"/>
              </a:spcAft>
              <a:buNone/>
            </a:pPr>
            <a:r>
              <a:rPr lang="en-AU" sz="20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Relative and Friend FFN Provider</a:t>
            </a:r>
            <a:endParaRPr lang="en-US" sz="2400" dirty="0">
              <a:effectLst/>
              <a:latin typeface="Arial" panose="020B0604020202020204" pitchFamily="34" charset="0"/>
              <a:ea typeface="Calibri" panose="020F0502020204030204" pitchFamily="34" charset="0"/>
              <a:cs typeface="DaunPenh" panose="01010101010101010101" pitchFamily="2" charset="0"/>
            </a:endParaRPr>
          </a:p>
          <a:p>
            <a:endParaRPr lang="en-US" dirty="0"/>
          </a:p>
        </p:txBody>
      </p:sp>
    </p:spTree>
    <p:extLst>
      <p:ext uri="{BB962C8B-B14F-4D97-AF65-F5344CB8AC3E}">
        <p14:creationId xmlns:p14="http://schemas.microsoft.com/office/powerpoint/2010/main" val="329136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HBCC Providers’ Main Reasons for Providing Care</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7" name="Chart 6">
            <a:extLst>
              <a:ext uri="{FF2B5EF4-FFF2-40B4-BE49-F238E27FC236}">
                <a16:creationId xmlns:a16="http://schemas.microsoft.com/office/drawing/2014/main" id="{745CABD4-FBA6-610D-0953-4675D1EB8112}"/>
              </a:ext>
            </a:extLst>
          </p:cNvPr>
          <p:cNvGraphicFramePr/>
          <p:nvPr>
            <p:extLst>
              <p:ext uri="{D42A27DB-BD31-4B8C-83A1-F6EECF244321}">
                <p14:modId xmlns:p14="http://schemas.microsoft.com/office/powerpoint/2010/main" val="2209438971"/>
              </p:ext>
            </p:extLst>
          </p:nvPr>
        </p:nvGraphicFramePr>
        <p:xfrm>
          <a:off x="838200" y="2438400"/>
          <a:ext cx="7239000" cy="374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99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376830" y="2667000"/>
            <a:ext cx="7711440" cy="762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None/>
            </a:pPr>
            <a:r>
              <a:rPr lang="en-US" sz="2000" b="1" dirty="0">
                <a:latin typeface="+mj-lt"/>
              </a:rPr>
              <a:t>Research Question 2</a:t>
            </a:r>
            <a:r>
              <a:rPr lang="en-US" sz="2000" dirty="0">
                <a:latin typeface="+mj-lt"/>
              </a:rPr>
              <a:t>: How do Los Angeles County’s HBCC providers currently access resources, services, and supports?</a:t>
            </a:r>
            <a:endParaRPr lang="en-US" sz="1600" dirty="0">
              <a:latin typeface="+mj-lt"/>
            </a:endParaRP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198587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295400"/>
            <a:ext cx="4508500" cy="977900"/>
          </a:xfrm>
        </p:spPr>
        <p:txBody>
          <a:bodyPr/>
          <a:lstStyle/>
          <a:p>
            <a:pPr marL="0" indent="0">
              <a:buNone/>
            </a:pPr>
            <a:r>
              <a:rPr lang="en-US" sz="2000" dirty="0">
                <a:solidFill>
                  <a:srgbClr val="ED6855"/>
                </a:solidFill>
                <a:latin typeface="+mj-lt"/>
              </a:rPr>
              <a:t>Participation in Professional Development Activities in the Prior 12 Months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7" name="Table 6">
            <a:extLst>
              <a:ext uri="{FF2B5EF4-FFF2-40B4-BE49-F238E27FC236}">
                <a16:creationId xmlns:a16="http://schemas.microsoft.com/office/drawing/2014/main" id="{9B9FD72C-6958-F0DF-5766-E442487087EA}"/>
              </a:ext>
            </a:extLst>
          </p:cNvPr>
          <p:cNvGraphicFramePr>
            <a:graphicFrameLocks noGrp="1"/>
          </p:cNvGraphicFramePr>
          <p:nvPr>
            <p:extLst>
              <p:ext uri="{D42A27DB-BD31-4B8C-83A1-F6EECF244321}">
                <p14:modId xmlns:p14="http://schemas.microsoft.com/office/powerpoint/2010/main" val="2015338270"/>
              </p:ext>
            </p:extLst>
          </p:nvPr>
        </p:nvGraphicFramePr>
        <p:xfrm>
          <a:off x="533400" y="2252436"/>
          <a:ext cx="7902121" cy="3852397"/>
        </p:xfrm>
        <a:graphic>
          <a:graphicData uri="http://schemas.openxmlformats.org/drawingml/2006/table">
            <a:tbl>
              <a:tblPr firstRow="1" firstCol="1" bandRow="1">
                <a:tableStyleId>{3B4B98B0-60AC-42C2-AFA5-B58CD77FA1E5}</a:tableStyleId>
              </a:tblPr>
              <a:tblGrid>
                <a:gridCol w="3195325">
                  <a:extLst>
                    <a:ext uri="{9D8B030D-6E8A-4147-A177-3AD203B41FA5}">
                      <a16:colId xmlns:a16="http://schemas.microsoft.com/office/drawing/2014/main" val="2444126951"/>
                    </a:ext>
                  </a:extLst>
                </a:gridCol>
                <a:gridCol w="1224275">
                  <a:extLst>
                    <a:ext uri="{9D8B030D-6E8A-4147-A177-3AD203B41FA5}">
                      <a16:colId xmlns:a16="http://schemas.microsoft.com/office/drawing/2014/main" val="4123112930"/>
                    </a:ext>
                  </a:extLst>
                </a:gridCol>
                <a:gridCol w="1112089">
                  <a:extLst>
                    <a:ext uri="{9D8B030D-6E8A-4147-A177-3AD203B41FA5}">
                      <a16:colId xmlns:a16="http://schemas.microsoft.com/office/drawing/2014/main" val="3147215365"/>
                    </a:ext>
                  </a:extLst>
                </a:gridCol>
                <a:gridCol w="1097711">
                  <a:extLst>
                    <a:ext uri="{9D8B030D-6E8A-4147-A177-3AD203B41FA5}">
                      <a16:colId xmlns:a16="http://schemas.microsoft.com/office/drawing/2014/main" val="3322060298"/>
                    </a:ext>
                  </a:extLst>
                </a:gridCol>
                <a:gridCol w="1272721">
                  <a:extLst>
                    <a:ext uri="{9D8B030D-6E8A-4147-A177-3AD203B41FA5}">
                      <a16:colId xmlns:a16="http://schemas.microsoft.com/office/drawing/2014/main" val="1546368549"/>
                    </a:ext>
                  </a:extLst>
                </a:gridCol>
              </a:tblGrid>
              <a:tr h="955215">
                <a:tc>
                  <a:txBody>
                    <a:bodyPr/>
                    <a:lstStyle/>
                    <a:p>
                      <a:pPr marL="0" marR="0" algn="ctr">
                        <a:lnSpc>
                          <a:spcPct val="130000"/>
                        </a:lnSpc>
                        <a:spcBef>
                          <a:spcPts val="0"/>
                        </a:spcBef>
                        <a:spcAft>
                          <a:spcPts val="0"/>
                        </a:spcAft>
                      </a:pPr>
                      <a:r>
                        <a:rPr lang="en-US" sz="1400" b="1" dirty="0">
                          <a:solidFill>
                            <a:schemeClr val="tx1"/>
                          </a:solidFill>
                          <a:effectLst/>
                        </a:rPr>
                        <a:t>Activity</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ctr">
                        <a:lnSpc>
                          <a:spcPct val="130000"/>
                        </a:lnSpc>
                        <a:spcBef>
                          <a:spcPts val="0"/>
                        </a:spcBef>
                        <a:spcAft>
                          <a:spcPts val="0"/>
                        </a:spcAft>
                      </a:pPr>
                      <a:r>
                        <a:rPr lang="en-US" sz="1400" b="1" dirty="0">
                          <a:solidFill>
                            <a:schemeClr val="tx1"/>
                          </a:solidFill>
                          <a:effectLst/>
                        </a:rPr>
                        <a:t>FCC</a:t>
                      </a:r>
                    </a:p>
                    <a:p>
                      <a:pPr marL="0" marR="0" algn="ctr">
                        <a:lnSpc>
                          <a:spcPct val="130000"/>
                        </a:lnSpc>
                        <a:spcBef>
                          <a:spcPts val="0"/>
                        </a:spcBef>
                        <a:spcAft>
                          <a:spcPts val="0"/>
                        </a:spcAft>
                      </a:pPr>
                      <a:r>
                        <a:rPr lang="en-US" sz="1400" b="1" dirty="0">
                          <a:solidFill>
                            <a:schemeClr val="tx1"/>
                          </a:solidFill>
                          <a:effectLst/>
                        </a:rPr>
                        <a:t> (n=775)</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ctr">
                        <a:lnSpc>
                          <a:spcPct val="130000"/>
                        </a:lnSpc>
                        <a:spcBef>
                          <a:spcPts val="0"/>
                        </a:spcBef>
                        <a:spcAft>
                          <a:spcPts val="0"/>
                        </a:spcAft>
                      </a:pPr>
                      <a:r>
                        <a:rPr lang="en-US" sz="1400" b="1" dirty="0">
                          <a:solidFill>
                            <a:schemeClr val="tx1"/>
                          </a:solidFill>
                          <a:effectLst/>
                        </a:rPr>
                        <a:t>Small FCC</a:t>
                      </a:r>
                      <a:endParaRPr lang="en-US" sz="1400" dirty="0">
                        <a:solidFill>
                          <a:schemeClr val="tx1"/>
                        </a:solidFill>
                        <a:effectLst/>
                      </a:endParaRPr>
                    </a:p>
                    <a:p>
                      <a:pPr marL="0" marR="0" algn="ctr">
                        <a:lnSpc>
                          <a:spcPct val="130000"/>
                        </a:lnSpc>
                        <a:spcBef>
                          <a:spcPts val="0"/>
                        </a:spcBef>
                        <a:spcAft>
                          <a:spcPts val="0"/>
                        </a:spcAft>
                      </a:pPr>
                      <a:r>
                        <a:rPr lang="en-US" sz="1400" b="1" dirty="0">
                          <a:solidFill>
                            <a:schemeClr val="tx1"/>
                          </a:solidFill>
                          <a:effectLst/>
                        </a:rPr>
                        <a:t>(n=234)</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ctr">
                        <a:lnSpc>
                          <a:spcPct val="130000"/>
                        </a:lnSpc>
                        <a:spcBef>
                          <a:spcPts val="0"/>
                        </a:spcBef>
                        <a:spcAft>
                          <a:spcPts val="0"/>
                        </a:spcAft>
                      </a:pPr>
                      <a:r>
                        <a:rPr lang="en-US" sz="1400" b="1" dirty="0">
                          <a:solidFill>
                            <a:schemeClr val="tx1"/>
                          </a:solidFill>
                          <a:effectLst/>
                        </a:rPr>
                        <a:t>Large FCC</a:t>
                      </a:r>
                      <a:endParaRPr lang="en-US" sz="1400" dirty="0">
                        <a:solidFill>
                          <a:schemeClr val="tx1"/>
                        </a:solidFill>
                        <a:effectLst/>
                      </a:endParaRPr>
                    </a:p>
                    <a:p>
                      <a:pPr marL="0" marR="0" algn="ctr">
                        <a:lnSpc>
                          <a:spcPct val="130000"/>
                        </a:lnSpc>
                        <a:spcBef>
                          <a:spcPts val="0"/>
                        </a:spcBef>
                        <a:spcAft>
                          <a:spcPts val="0"/>
                        </a:spcAft>
                      </a:pPr>
                      <a:r>
                        <a:rPr lang="en-US" sz="1400" b="1" dirty="0">
                          <a:solidFill>
                            <a:schemeClr val="tx1"/>
                          </a:solidFill>
                          <a:effectLst/>
                        </a:rPr>
                        <a:t>(n=541)</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ctr">
                        <a:lnSpc>
                          <a:spcPct val="130000"/>
                        </a:lnSpc>
                        <a:spcBef>
                          <a:spcPts val="0"/>
                        </a:spcBef>
                        <a:spcAft>
                          <a:spcPts val="0"/>
                        </a:spcAft>
                      </a:pPr>
                      <a:r>
                        <a:rPr lang="en-US" sz="1400" b="1" dirty="0">
                          <a:solidFill>
                            <a:schemeClr val="tx1"/>
                          </a:solidFill>
                          <a:effectLst/>
                        </a:rPr>
                        <a:t>FFN</a:t>
                      </a:r>
                      <a:endParaRPr lang="en-US" sz="1400" dirty="0">
                        <a:solidFill>
                          <a:schemeClr val="tx1"/>
                        </a:solidFill>
                        <a:effectLst/>
                      </a:endParaRPr>
                    </a:p>
                    <a:p>
                      <a:pPr marL="0" marR="0" algn="ctr">
                        <a:lnSpc>
                          <a:spcPct val="130000"/>
                        </a:lnSpc>
                        <a:spcBef>
                          <a:spcPts val="0"/>
                        </a:spcBef>
                        <a:spcAft>
                          <a:spcPts val="0"/>
                        </a:spcAft>
                      </a:pPr>
                      <a:r>
                        <a:rPr lang="en-US" sz="1400" b="1" dirty="0">
                          <a:solidFill>
                            <a:schemeClr val="tx1"/>
                          </a:solidFill>
                          <a:effectLst/>
                        </a:rPr>
                        <a:t>(n=458)</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1688069010"/>
                  </a:ext>
                </a:extLst>
              </a:tr>
              <a:tr h="464837">
                <a:tc>
                  <a:txBody>
                    <a:bodyPr/>
                    <a:lstStyle/>
                    <a:p>
                      <a:pPr marL="0" marR="0" algn="l">
                        <a:lnSpc>
                          <a:spcPct val="130000"/>
                        </a:lnSpc>
                        <a:spcBef>
                          <a:spcPts val="0"/>
                        </a:spcBef>
                        <a:spcAft>
                          <a:spcPts val="0"/>
                        </a:spcAft>
                      </a:pPr>
                      <a:r>
                        <a:rPr lang="en-US" sz="1400" b="1">
                          <a:effectLst/>
                        </a:rPr>
                        <a:t>Workshop, webinar, or training session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b="1" dirty="0">
                          <a:solidFill>
                            <a:srgbClr val="000000"/>
                          </a:solidFill>
                          <a:effectLst/>
                        </a:rPr>
                        <a:t>442 (57%</a:t>
                      </a:r>
                      <a:r>
                        <a:rPr lang="en-US" sz="1400" dirty="0">
                          <a:solidFill>
                            <a:srgbClr val="000000"/>
                          </a:solidFill>
                          <a:effectLst/>
                        </a:rPr>
                        <a:t>)</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DengXian" panose="02010600030101010101" pitchFamily="2" charset="-122"/>
                          <a:cs typeface="Arial" panose="020B0604020202020204" pitchFamily="34" charset="0"/>
                        </a:rPr>
                        <a:t>106 (45%)</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DengXian" panose="02010600030101010101" pitchFamily="2" charset="-122"/>
                          <a:cs typeface="Arial" panose="020B0604020202020204" pitchFamily="34" charset="0"/>
                        </a:rPr>
                        <a:t>336 (62%)</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47 (10%)</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1615143095"/>
                  </a:ext>
                </a:extLst>
              </a:tr>
              <a:tr h="323650">
                <a:tc>
                  <a:txBody>
                    <a:bodyPr/>
                    <a:lstStyle/>
                    <a:p>
                      <a:pPr marL="0" marR="0" algn="l">
                        <a:lnSpc>
                          <a:spcPct val="130000"/>
                        </a:lnSpc>
                        <a:spcBef>
                          <a:spcPts val="0"/>
                        </a:spcBef>
                        <a:spcAft>
                          <a:spcPts val="0"/>
                        </a:spcAft>
                      </a:pPr>
                      <a:r>
                        <a:rPr lang="en-US" sz="1400" b="1">
                          <a:effectLst/>
                        </a:rPr>
                        <a:t>Health and safety training</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b="1" dirty="0">
                          <a:solidFill>
                            <a:srgbClr val="000000"/>
                          </a:solidFill>
                          <a:effectLst/>
                        </a:rPr>
                        <a:t>334 (43%)</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DengXian" panose="02010600030101010101" pitchFamily="2" charset="-122"/>
                          <a:cs typeface="Arial" panose="020B0604020202020204" pitchFamily="34" charset="0"/>
                        </a:rPr>
                        <a:t>86 (37%)</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248 (46%)</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25 (5%)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382062118"/>
                  </a:ext>
                </a:extLst>
              </a:tr>
              <a:tr h="219649">
                <a:tc>
                  <a:txBody>
                    <a:bodyPr/>
                    <a:lstStyle/>
                    <a:p>
                      <a:pPr marL="0" marR="0" algn="l">
                        <a:lnSpc>
                          <a:spcPct val="130000"/>
                        </a:lnSpc>
                        <a:spcBef>
                          <a:spcPts val="0"/>
                        </a:spcBef>
                        <a:spcAft>
                          <a:spcPts val="0"/>
                        </a:spcAft>
                      </a:pPr>
                      <a:r>
                        <a:rPr lang="en-US" sz="1400" b="1">
                          <a:effectLst/>
                        </a:rPr>
                        <a:t>Coaching</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b="1" dirty="0">
                          <a:solidFill>
                            <a:srgbClr val="000000"/>
                          </a:solidFill>
                          <a:effectLst/>
                        </a:rPr>
                        <a:t>154 (20%)</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21 (9%)</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133 (25%)</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12 (3%)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502201123"/>
                  </a:ext>
                </a:extLst>
              </a:tr>
              <a:tr h="710026">
                <a:tc>
                  <a:txBody>
                    <a:bodyPr/>
                    <a:lstStyle/>
                    <a:p>
                      <a:pPr marL="0" marR="0" algn="l">
                        <a:lnSpc>
                          <a:spcPct val="100000"/>
                        </a:lnSpc>
                        <a:spcBef>
                          <a:spcPts val="0"/>
                        </a:spcBef>
                        <a:spcAft>
                          <a:spcPts val="0"/>
                        </a:spcAft>
                      </a:pPr>
                      <a:r>
                        <a:rPr lang="en-US" sz="1400" b="1" dirty="0">
                          <a:effectLst/>
                        </a:rPr>
                        <a:t>Enrolled in a course on working with children of different races, ethnicities, and cultures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a:solidFill>
                            <a:srgbClr val="000000"/>
                          </a:solidFill>
                          <a:effectLst/>
                        </a:rPr>
                        <a:t>109 (14%)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27 (12%)</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82 (15%)</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10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2095254116"/>
                  </a:ext>
                </a:extLst>
              </a:tr>
              <a:tr h="464837">
                <a:tc>
                  <a:txBody>
                    <a:bodyPr/>
                    <a:lstStyle/>
                    <a:p>
                      <a:pPr marL="0" marR="0" algn="l">
                        <a:lnSpc>
                          <a:spcPct val="100000"/>
                        </a:lnSpc>
                        <a:spcBef>
                          <a:spcPts val="0"/>
                        </a:spcBef>
                        <a:spcAft>
                          <a:spcPts val="0"/>
                        </a:spcAft>
                      </a:pPr>
                      <a:r>
                        <a:rPr lang="en-US" sz="1400" b="1" dirty="0">
                          <a:effectLst/>
                        </a:rPr>
                        <a:t>Took course about caring for children at a college or university</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dirty="0">
                          <a:solidFill>
                            <a:srgbClr val="000000"/>
                          </a:solidFill>
                          <a:effectLst/>
                        </a:rPr>
                        <a:t>91 (12%)</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26 (11%)</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65 (12%)</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20 (4%)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1454868449"/>
                  </a:ext>
                </a:extLst>
              </a:tr>
              <a:tr h="0">
                <a:tc>
                  <a:txBody>
                    <a:bodyPr/>
                    <a:lstStyle/>
                    <a:p>
                      <a:pPr marL="0" marR="0" algn="l">
                        <a:lnSpc>
                          <a:spcPct val="100000"/>
                        </a:lnSpc>
                        <a:spcBef>
                          <a:spcPts val="0"/>
                        </a:spcBef>
                        <a:spcAft>
                          <a:spcPts val="0"/>
                        </a:spcAft>
                      </a:pPr>
                      <a:r>
                        <a:rPr lang="en-US" sz="1400" b="1" dirty="0">
                          <a:effectLst/>
                        </a:rPr>
                        <a:t>Participated in a Home Visitation Program</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a:solidFill>
                            <a:srgbClr val="000000"/>
                          </a:solidFill>
                          <a:effectLst/>
                        </a:rPr>
                        <a:t>62 (8%)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9 (4%)</a:t>
                      </a:r>
                      <a:endParaRPr lang="en-US"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53 (10%)</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4 (1%)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3159402305"/>
                  </a:ext>
                </a:extLst>
              </a:tr>
              <a:tr h="219649">
                <a:tc>
                  <a:txBody>
                    <a:bodyPr/>
                    <a:lstStyle/>
                    <a:p>
                      <a:pPr marL="0" marR="0" algn="l">
                        <a:lnSpc>
                          <a:spcPct val="130000"/>
                        </a:lnSpc>
                        <a:spcBef>
                          <a:spcPts val="0"/>
                        </a:spcBef>
                        <a:spcAft>
                          <a:spcPts val="0"/>
                        </a:spcAft>
                      </a:pPr>
                      <a:r>
                        <a:rPr lang="en-US" sz="1400" b="1" dirty="0">
                          <a:effectLst/>
                        </a:rPr>
                        <a:t>None of the above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30000"/>
                        </a:lnSpc>
                        <a:spcBef>
                          <a:spcPts val="0"/>
                        </a:spcBef>
                        <a:spcAft>
                          <a:spcPts val="0"/>
                        </a:spcAft>
                      </a:pPr>
                      <a:r>
                        <a:rPr lang="en-US" sz="1400" dirty="0">
                          <a:solidFill>
                            <a:srgbClr val="000000"/>
                          </a:solidFill>
                          <a:effectLst/>
                        </a:rPr>
                        <a:t>180 (23%)</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tc>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DengXian" panose="02010600030101010101" pitchFamily="2" charset="-122"/>
                          <a:cs typeface="Arial" panose="020B0604020202020204" pitchFamily="34" charset="0"/>
                        </a:rPr>
                        <a:t>73 (31%)</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107 (20%)</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330 (72%)</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50563" marR="50563" marT="0" marB="0" anchor="ctr"/>
                </a:tc>
                <a:extLst>
                  <a:ext uri="{0D108BD9-81ED-4DB2-BD59-A6C34878D82A}">
                    <a16:rowId xmlns:a16="http://schemas.microsoft.com/office/drawing/2014/main" val="2512902715"/>
                  </a:ext>
                </a:extLst>
              </a:tr>
            </a:tbl>
          </a:graphicData>
        </a:graphic>
      </p:graphicFrame>
    </p:spTree>
    <p:extLst>
      <p:ext uri="{BB962C8B-B14F-4D97-AF65-F5344CB8AC3E}">
        <p14:creationId xmlns:p14="http://schemas.microsoft.com/office/powerpoint/2010/main" val="90403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379693"/>
            <a:ext cx="3810000" cy="762000"/>
          </a:xfrm>
        </p:spPr>
        <p:txBody>
          <a:bodyPr/>
          <a:lstStyle/>
          <a:p>
            <a:pPr marL="0" indent="0">
              <a:buNone/>
            </a:pPr>
            <a:r>
              <a:rPr lang="en-US" sz="2400" dirty="0">
                <a:solidFill>
                  <a:srgbClr val="ED6855"/>
                </a:solidFill>
                <a:latin typeface="+mj-lt"/>
              </a:rPr>
              <a:t>Participation in Professional Development Programs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8" name="Table 7">
            <a:extLst>
              <a:ext uri="{FF2B5EF4-FFF2-40B4-BE49-F238E27FC236}">
                <a16:creationId xmlns:a16="http://schemas.microsoft.com/office/drawing/2014/main" id="{85DB1FC7-771F-194C-7CA5-AEDF9B89CA82}"/>
              </a:ext>
            </a:extLst>
          </p:cNvPr>
          <p:cNvGraphicFramePr>
            <a:graphicFrameLocks noGrp="1"/>
          </p:cNvGraphicFramePr>
          <p:nvPr>
            <p:extLst>
              <p:ext uri="{D42A27DB-BD31-4B8C-83A1-F6EECF244321}">
                <p14:modId xmlns:p14="http://schemas.microsoft.com/office/powerpoint/2010/main" val="4012506161"/>
              </p:ext>
            </p:extLst>
          </p:nvPr>
        </p:nvGraphicFramePr>
        <p:xfrm>
          <a:off x="533400" y="2209800"/>
          <a:ext cx="7772400" cy="4182907"/>
        </p:xfrm>
        <a:graphic>
          <a:graphicData uri="http://schemas.openxmlformats.org/drawingml/2006/table">
            <a:tbl>
              <a:tblPr firstRow="1" firstCol="1" bandRow="1">
                <a:tableStyleId>{3B4B98B0-60AC-42C2-AFA5-B58CD77FA1E5}</a:tableStyleId>
              </a:tblPr>
              <a:tblGrid>
                <a:gridCol w="4191000">
                  <a:extLst>
                    <a:ext uri="{9D8B030D-6E8A-4147-A177-3AD203B41FA5}">
                      <a16:colId xmlns:a16="http://schemas.microsoft.com/office/drawing/2014/main" val="1348659655"/>
                    </a:ext>
                  </a:extLst>
                </a:gridCol>
                <a:gridCol w="1371600">
                  <a:extLst>
                    <a:ext uri="{9D8B030D-6E8A-4147-A177-3AD203B41FA5}">
                      <a16:colId xmlns:a16="http://schemas.microsoft.com/office/drawing/2014/main" val="2618705345"/>
                    </a:ext>
                  </a:extLst>
                </a:gridCol>
                <a:gridCol w="1219200">
                  <a:extLst>
                    <a:ext uri="{9D8B030D-6E8A-4147-A177-3AD203B41FA5}">
                      <a16:colId xmlns:a16="http://schemas.microsoft.com/office/drawing/2014/main" val="3710524890"/>
                    </a:ext>
                  </a:extLst>
                </a:gridCol>
                <a:gridCol w="990600">
                  <a:extLst>
                    <a:ext uri="{9D8B030D-6E8A-4147-A177-3AD203B41FA5}">
                      <a16:colId xmlns:a16="http://schemas.microsoft.com/office/drawing/2014/main" val="1633091263"/>
                    </a:ext>
                  </a:extLst>
                </a:gridCol>
              </a:tblGrid>
              <a:tr h="954117">
                <a:tc>
                  <a:txBody>
                    <a:bodyPr/>
                    <a:lstStyle/>
                    <a:p>
                      <a:pPr marL="0" marR="0" algn="ctr">
                        <a:lnSpc>
                          <a:spcPct val="130000"/>
                        </a:lnSpc>
                        <a:spcBef>
                          <a:spcPts val="0"/>
                        </a:spcBef>
                        <a:spcAft>
                          <a:spcPts val="0"/>
                        </a:spcAft>
                      </a:pPr>
                      <a:r>
                        <a:rPr lang="en-US" sz="1400" b="1" dirty="0">
                          <a:solidFill>
                            <a:schemeClr val="tx1"/>
                          </a:solidFill>
                          <a:effectLst/>
                        </a:rPr>
                        <a:t>Professional Development Program</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ctr">
                        <a:lnSpc>
                          <a:spcPct val="130000"/>
                        </a:lnSpc>
                        <a:spcBef>
                          <a:spcPts val="0"/>
                        </a:spcBef>
                        <a:spcAft>
                          <a:spcPts val="0"/>
                        </a:spcAft>
                      </a:pPr>
                      <a:r>
                        <a:rPr lang="en-US" sz="1400" b="1" dirty="0">
                          <a:solidFill>
                            <a:schemeClr val="tx1"/>
                          </a:solidFill>
                          <a:effectLst/>
                        </a:rPr>
                        <a:t>Number of FCC Participating (N=775)</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ctr">
                        <a:lnSpc>
                          <a:spcPct val="130000"/>
                        </a:lnSpc>
                        <a:spcBef>
                          <a:spcPts val="0"/>
                        </a:spcBef>
                        <a:spcAft>
                          <a:spcPts val="0"/>
                        </a:spcAft>
                      </a:pPr>
                      <a:r>
                        <a:rPr lang="en-US" sz="1400" b="1" dirty="0">
                          <a:solidFill>
                            <a:schemeClr val="tx1"/>
                          </a:solidFill>
                          <a:effectLst/>
                        </a:rPr>
                        <a:t>FCC Small License</a:t>
                      </a:r>
                      <a:endParaRPr lang="en-US" sz="1400" dirty="0">
                        <a:solidFill>
                          <a:schemeClr val="tx1"/>
                        </a:solidFill>
                        <a:effectLst/>
                      </a:endParaRPr>
                    </a:p>
                    <a:p>
                      <a:pPr marL="0" marR="0" algn="ctr">
                        <a:lnSpc>
                          <a:spcPct val="130000"/>
                        </a:lnSpc>
                        <a:spcBef>
                          <a:spcPts val="0"/>
                        </a:spcBef>
                        <a:spcAft>
                          <a:spcPts val="0"/>
                        </a:spcAft>
                      </a:pPr>
                      <a:r>
                        <a:rPr lang="en-US" sz="1400" b="1" dirty="0">
                          <a:solidFill>
                            <a:schemeClr val="tx1"/>
                          </a:solidFill>
                          <a:effectLst/>
                        </a:rPr>
                        <a:t>(n=234)</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ctr">
                        <a:lnSpc>
                          <a:spcPct val="130000"/>
                        </a:lnSpc>
                        <a:spcBef>
                          <a:spcPts val="0"/>
                        </a:spcBef>
                        <a:spcAft>
                          <a:spcPts val="0"/>
                        </a:spcAft>
                      </a:pPr>
                      <a:r>
                        <a:rPr lang="en-US" sz="1400" b="1" dirty="0">
                          <a:solidFill>
                            <a:schemeClr val="tx1"/>
                          </a:solidFill>
                          <a:effectLst/>
                        </a:rPr>
                        <a:t>FCC Large License</a:t>
                      </a:r>
                      <a:endParaRPr lang="en-US" sz="1400" dirty="0">
                        <a:solidFill>
                          <a:schemeClr val="tx1"/>
                        </a:solidFill>
                        <a:effectLst/>
                      </a:endParaRPr>
                    </a:p>
                    <a:p>
                      <a:pPr marL="0" marR="0" algn="ctr">
                        <a:lnSpc>
                          <a:spcPct val="130000"/>
                        </a:lnSpc>
                        <a:spcBef>
                          <a:spcPts val="0"/>
                        </a:spcBef>
                        <a:spcAft>
                          <a:spcPts val="0"/>
                        </a:spcAft>
                      </a:pPr>
                      <a:r>
                        <a:rPr lang="en-US" sz="1400" b="1" dirty="0">
                          <a:solidFill>
                            <a:schemeClr val="tx1"/>
                          </a:solidFill>
                          <a:effectLst/>
                        </a:rPr>
                        <a:t>(n=541)</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extLst>
                  <a:ext uri="{0D108BD9-81ED-4DB2-BD59-A6C34878D82A}">
                    <a16:rowId xmlns:a16="http://schemas.microsoft.com/office/drawing/2014/main" val="3192900513"/>
                  </a:ext>
                </a:extLst>
              </a:tr>
              <a:tr h="341283">
                <a:tc>
                  <a:txBody>
                    <a:bodyPr/>
                    <a:lstStyle/>
                    <a:p>
                      <a:pPr marL="0" marR="0" algn="l">
                        <a:lnSpc>
                          <a:spcPct val="130000"/>
                        </a:lnSpc>
                        <a:spcBef>
                          <a:spcPts val="0"/>
                        </a:spcBef>
                        <a:spcAft>
                          <a:spcPts val="0"/>
                        </a:spcAft>
                      </a:pPr>
                      <a:r>
                        <a:rPr lang="en-US" sz="1400" b="1">
                          <a:effectLst/>
                        </a:rPr>
                        <a:t>Family Child Care Home Education Network (FCCHEN)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s-419" sz="1400" b="1" dirty="0">
                          <a:solidFill>
                            <a:srgbClr val="000000"/>
                          </a:solidFill>
                          <a:effectLst/>
                        </a:rPr>
                        <a:t>188 (24%)</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DengXian" panose="02010600030101010101" pitchFamily="2" charset="-122"/>
                          <a:cs typeface="Arial" panose="020B0604020202020204" pitchFamily="34" charset="0"/>
                        </a:rPr>
                        <a:t>83 (35%)</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b="1">
                          <a:solidFill>
                            <a:srgbClr val="000000"/>
                          </a:solidFill>
                          <a:effectLst/>
                          <a:latin typeface="Calibri" panose="020F0502020204030204" pitchFamily="34" charset="0"/>
                          <a:ea typeface="DengXian" panose="02010600030101010101" pitchFamily="2" charset="-122"/>
                          <a:cs typeface="Arial" panose="020B0604020202020204" pitchFamily="34" charset="0"/>
                        </a:rPr>
                        <a:t>314 (58%)</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70544355"/>
                  </a:ext>
                </a:extLst>
              </a:tr>
              <a:tr h="304800">
                <a:tc>
                  <a:txBody>
                    <a:bodyPr/>
                    <a:lstStyle/>
                    <a:p>
                      <a:pPr marL="0" marR="0" algn="l">
                        <a:lnSpc>
                          <a:spcPct val="130000"/>
                        </a:lnSpc>
                        <a:spcBef>
                          <a:spcPts val="0"/>
                        </a:spcBef>
                        <a:spcAft>
                          <a:spcPts val="0"/>
                        </a:spcAft>
                      </a:pPr>
                      <a:r>
                        <a:rPr lang="en-US" sz="1400" b="1">
                          <a:effectLst/>
                        </a:rPr>
                        <a:t>California Early Care and Education Workforce Registry</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n-US" sz="1400" b="1" dirty="0">
                          <a:solidFill>
                            <a:srgbClr val="000000"/>
                          </a:solidFill>
                          <a:effectLst/>
                        </a:rPr>
                        <a:t>160 (21%)</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s-419"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28 (12%)</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s-419" sz="1400" b="1"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160 (38%)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35669229"/>
                  </a:ext>
                </a:extLst>
              </a:tr>
              <a:tr h="518638">
                <a:tc>
                  <a:txBody>
                    <a:bodyPr/>
                    <a:lstStyle/>
                    <a:p>
                      <a:pPr marL="0" marR="0" algn="l">
                        <a:lnSpc>
                          <a:spcPct val="130000"/>
                        </a:lnSpc>
                        <a:spcBef>
                          <a:spcPts val="0"/>
                        </a:spcBef>
                        <a:spcAft>
                          <a:spcPts val="0"/>
                        </a:spcAft>
                      </a:pPr>
                      <a:r>
                        <a:rPr lang="en-US" sz="1400" b="1">
                          <a:effectLst/>
                        </a:rPr>
                        <a:t>Emergency Child Care Bridge Program for Foster Children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n-US" sz="1400" b="1" dirty="0">
                          <a:solidFill>
                            <a:srgbClr val="000000"/>
                          </a:solidFill>
                          <a:effectLst/>
                        </a:rPr>
                        <a:t>160 (21%)</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28 (12%)</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132 (24%)</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84450263"/>
                  </a:ext>
                </a:extLst>
              </a:tr>
              <a:tr h="297083">
                <a:tc>
                  <a:txBody>
                    <a:bodyPr/>
                    <a:lstStyle/>
                    <a:p>
                      <a:pPr marL="0" marR="0" algn="l">
                        <a:lnSpc>
                          <a:spcPct val="130000"/>
                        </a:lnSpc>
                        <a:spcBef>
                          <a:spcPts val="0"/>
                        </a:spcBef>
                        <a:spcAft>
                          <a:spcPts val="0"/>
                        </a:spcAft>
                      </a:pPr>
                      <a:r>
                        <a:rPr lang="en-US" sz="1400" b="1" dirty="0">
                          <a:effectLst/>
                        </a:rPr>
                        <a:t>Early Head Start – Child Care Partnership (EHS-CCP)</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n-US" sz="1400" dirty="0">
                          <a:solidFill>
                            <a:srgbClr val="000000"/>
                          </a:solidFill>
                          <a:effectLst/>
                        </a:rPr>
                        <a:t>141 (18%)</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29 (12%)</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131 (24%)</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59003833"/>
                  </a:ext>
                </a:extLst>
              </a:tr>
              <a:tr h="245071">
                <a:tc>
                  <a:txBody>
                    <a:bodyPr/>
                    <a:lstStyle/>
                    <a:p>
                      <a:pPr marL="0" marR="0" algn="l">
                        <a:lnSpc>
                          <a:spcPct val="130000"/>
                        </a:lnSpc>
                        <a:spcBef>
                          <a:spcPts val="0"/>
                        </a:spcBef>
                        <a:spcAft>
                          <a:spcPts val="0"/>
                        </a:spcAft>
                      </a:pPr>
                      <a:r>
                        <a:rPr lang="en-US" sz="1400" b="1">
                          <a:effectLst/>
                        </a:rPr>
                        <a:t>Quality Start Los Angeles (QSLA)</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s-419" sz="1400">
                          <a:solidFill>
                            <a:srgbClr val="000000"/>
                          </a:solidFill>
                          <a:effectLst/>
                        </a:rPr>
                        <a:t>134 (17%)</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25 (11%)</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116 (21%)</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77915725"/>
                  </a:ext>
                </a:extLst>
              </a:tr>
              <a:tr h="290037">
                <a:tc>
                  <a:txBody>
                    <a:bodyPr/>
                    <a:lstStyle/>
                    <a:p>
                      <a:pPr marL="0" marR="0" algn="l">
                        <a:lnSpc>
                          <a:spcPct val="130000"/>
                        </a:lnSpc>
                        <a:spcBef>
                          <a:spcPts val="0"/>
                        </a:spcBef>
                        <a:spcAft>
                          <a:spcPts val="0"/>
                        </a:spcAft>
                      </a:pPr>
                      <a:r>
                        <a:rPr lang="en-US" sz="1400" b="1">
                          <a:effectLst/>
                        </a:rPr>
                        <a:t>Workforce Pathways Stipend Program</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n-US" sz="1400">
                          <a:solidFill>
                            <a:srgbClr val="000000"/>
                          </a:solidFill>
                          <a:effectLst/>
                        </a:rPr>
                        <a:t>119 (15%)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s-419"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16 (7%)</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s-419"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118 (22%)</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68290980"/>
                  </a:ext>
                </a:extLst>
              </a:tr>
              <a:tr h="245071">
                <a:tc>
                  <a:txBody>
                    <a:bodyPr/>
                    <a:lstStyle/>
                    <a:p>
                      <a:pPr marL="0" marR="0" algn="l">
                        <a:lnSpc>
                          <a:spcPct val="130000"/>
                        </a:lnSpc>
                        <a:spcBef>
                          <a:spcPts val="0"/>
                        </a:spcBef>
                        <a:spcAft>
                          <a:spcPts val="0"/>
                        </a:spcAft>
                      </a:pPr>
                      <a:r>
                        <a:rPr lang="en-US" sz="1400" b="1">
                          <a:effectLst/>
                        </a:rPr>
                        <a:t>Gateways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n-US" sz="1400">
                          <a:solidFill>
                            <a:srgbClr val="000000"/>
                          </a:solidFill>
                          <a:effectLst/>
                        </a:rPr>
                        <a:t>82 (11%)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29 (12%)</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90 (17%)</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22241330"/>
                  </a:ext>
                </a:extLst>
              </a:tr>
              <a:tr h="372454">
                <a:tc>
                  <a:txBody>
                    <a:bodyPr/>
                    <a:lstStyle/>
                    <a:p>
                      <a:pPr marL="0" marR="0" algn="l">
                        <a:lnSpc>
                          <a:spcPct val="130000"/>
                        </a:lnSpc>
                        <a:spcBef>
                          <a:spcPts val="0"/>
                        </a:spcBef>
                        <a:spcAft>
                          <a:spcPts val="0"/>
                        </a:spcAft>
                      </a:pPr>
                      <a:r>
                        <a:rPr lang="en-US" sz="1400" b="1">
                          <a:effectLst/>
                        </a:rPr>
                        <a:t>Child Care Initiative Program (CCIP)</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s-419" sz="1400">
                          <a:solidFill>
                            <a:srgbClr val="000000"/>
                          </a:solidFill>
                          <a:effectLst/>
                        </a:rPr>
                        <a:t>66 (9%)</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n-US"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16 (7%)</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66 (12%)</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53043761"/>
                  </a:ext>
                </a:extLst>
              </a:tr>
              <a:tr h="288390">
                <a:tc>
                  <a:txBody>
                    <a:bodyPr/>
                    <a:lstStyle/>
                    <a:p>
                      <a:pPr marL="0" marR="0" algn="l">
                        <a:lnSpc>
                          <a:spcPct val="130000"/>
                        </a:lnSpc>
                        <a:spcBef>
                          <a:spcPts val="0"/>
                        </a:spcBef>
                        <a:spcAft>
                          <a:spcPts val="0"/>
                        </a:spcAft>
                      </a:pPr>
                      <a:r>
                        <a:rPr lang="en-US" sz="1400" b="1">
                          <a:effectLst/>
                        </a:rPr>
                        <a:t>Quality Start Los Angeles Dual Language Initiative (DLL)</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s-419" sz="1400">
                          <a:solidFill>
                            <a:srgbClr val="000000"/>
                          </a:solidFill>
                          <a:effectLst/>
                        </a:rPr>
                        <a:t>40 (5%)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s-419" sz="1400" b="0">
                          <a:solidFill>
                            <a:srgbClr val="000000"/>
                          </a:solidFill>
                          <a:effectLst/>
                          <a:latin typeface="Calibri" panose="020F0502020204030204" pitchFamily="34" charset="0"/>
                          <a:ea typeface="DengXian" panose="02010600030101010101" pitchFamily="2" charset="-122"/>
                          <a:cs typeface="Arial" panose="020B0604020202020204" pitchFamily="34" charset="0"/>
                        </a:rPr>
                        <a:t>23 (10%)</a:t>
                      </a:r>
                      <a:endParaRPr lang="en-US" sz="1400" b="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s-419" sz="1400">
                          <a:solidFill>
                            <a:srgbClr val="000000"/>
                          </a:solidFill>
                          <a:effectLst/>
                          <a:latin typeface="Calibri" panose="020F0502020204030204" pitchFamily="34" charset="0"/>
                          <a:ea typeface="DengXian" panose="02010600030101010101" pitchFamily="2" charset="-122"/>
                          <a:cs typeface="Arial" panose="020B0604020202020204" pitchFamily="34" charset="0"/>
                        </a:rPr>
                        <a:t>43 (8%)</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77768105"/>
                  </a:ext>
                </a:extLst>
              </a:tr>
              <a:tr h="296707">
                <a:tc>
                  <a:txBody>
                    <a:bodyPr/>
                    <a:lstStyle/>
                    <a:p>
                      <a:pPr marL="0" marR="0" algn="l">
                        <a:lnSpc>
                          <a:spcPct val="130000"/>
                        </a:lnSpc>
                        <a:spcBef>
                          <a:spcPts val="0"/>
                        </a:spcBef>
                        <a:spcAft>
                          <a:spcPts val="0"/>
                        </a:spcAft>
                      </a:pPr>
                      <a:r>
                        <a:rPr lang="en-US" sz="1400" b="1" dirty="0">
                          <a:effectLst/>
                        </a:rPr>
                        <a:t>None of the above </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30000"/>
                        </a:lnSpc>
                        <a:spcBef>
                          <a:spcPts val="0"/>
                        </a:spcBef>
                        <a:spcAft>
                          <a:spcPts val="0"/>
                        </a:spcAft>
                      </a:pPr>
                      <a:r>
                        <a:rPr lang="en-US" sz="1400">
                          <a:solidFill>
                            <a:srgbClr val="000000"/>
                          </a:solidFill>
                          <a:effectLst/>
                        </a:rPr>
                        <a:t>276 (36%)</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39837" marR="39837" marT="0" marB="0" anchor="ctr"/>
                </a:tc>
                <a:tc>
                  <a:txBody>
                    <a:bodyPr/>
                    <a:lstStyle/>
                    <a:p>
                      <a:pPr marL="0" marR="0" algn="r">
                        <a:lnSpc>
                          <a:spcPct val="107000"/>
                        </a:lnSpc>
                        <a:spcBef>
                          <a:spcPts val="0"/>
                        </a:spcBef>
                        <a:spcAft>
                          <a:spcPts val="0"/>
                        </a:spcAft>
                      </a:pPr>
                      <a:r>
                        <a:rPr lang="es-419" sz="1400" b="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3 (&lt;1%)</a:t>
                      </a:r>
                      <a:endParaRPr lang="en-US"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s-419" sz="14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37 (7%)</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83439521"/>
                  </a:ext>
                </a:extLst>
              </a:tr>
            </a:tbl>
          </a:graphicData>
        </a:graphic>
      </p:graphicFrame>
    </p:spTree>
    <p:extLst>
      <p:ext uri="{BB962C8B-B14F-4D97-AF65-F5344CB8AC3E}">
        <p14:creationId xmlns:p14="http://schemas.microsoft.com/office/powerpoint/2010/main" val="342687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23817"/>
            <a:ext cx="8229600" cy="762000"/>
          </a:xfrm>
        </p:spPr>
        <p:txBody>
          <a:bodyPr/>
          <a:lstStyle/>
          <a:p>
            <a:r>
              <a:rPr lang="en-US" sz="3400" dirty="0">
                <a:solidFill>
                  <a:srgbClr val="ED6855"/>
                </a:solidFill>
                <a:latin typeface="+mj-lt"/>
              </a:rPr>
              <a:t>Home-Based Child Care</a:t>
            </a:r>
          </a:p>
        </p:txBody>
      </p:sp>
      <p:sp>
        <p:nvSpPr>
          <p:cNvPr id="3" name="Content Placeholder 2"/>
          <p:cNvSpPr>
            <a:spLocks noGrp="1"/>
          </p:cNvSpPr>
          <p:nvPr>
            <p:ph idx="1"/>
          </p:nvPr>
        </p:nvSpPr>
        <p:spPr>
          <a:xfrm>
            <a:off x="533400" y="4267200"/>
            <a:ext cx="7620000" cy="1871472"/>
          </a:xfrm>
        </p:spPr>
        <p:txBody>
          <a:bodyPr>
            <a:normAutofit/>
          </a:bodyPr>
          <a:lstStyle/>
          <a:p>
            <a:pPr>
              <a:spcAft>
                <a:spcPts val="700"/>
              </a:spcAft>
            </a:pPr>
            <a:r>
              <a:rPr lang="en-US" sz="2400" dirty="0">
                <a:latin typeface="+mj-lt"/>
              </a:rPr>
              <a:t>In partnership with Child Care Resource Center (CCRC) Research Department</a:t>
            </a:r>
          </a:p>
          <a:p>
            <a:pPr>
              <a:spcAft>
                <a:spcPts val="700"/>
              </a:spcAft>
            </a:pPr>
            <a:r>
              <a:rPr lang="en-US" sz="2400" dirty="0">
                <a:latin typeface="+mj-lt"/>
              </a:rPr>
              <a:t>5 Year Strategic Partnership with First 5 LA</a:t>
            </a:r>
          </a:p>
          <a:p>
            <a:pPr marL="0" indent="0">
              <a:buNone/>
            </a:pP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551736"/>
            <a:ext cx="2133600" cy="1444192"/>
          </a:xfrm>
          <a:prstGeom prst="rect">
            <a:avLst/>
          </a:prstGeom>
        </p:spPr>
      </p:pic>
      <p:sp>
        <p:nvSpPr>
          <p:cNvPr id="8" name="TextBox 7"/>
          <p:cNvSpPr txBox="1"/>
          <p:nvPr/>
        </p:nvSpPr>
        <p:spPr>
          <a:xfrm>
            <a:off x="609600" y="2590147"/>
            <a:ext cx="3733800" cy="1354217"/>
          </a:xfrm>
          <a:prstGeom prst="rect">
            <a:avLst/>
          </a:prstGeom>
          <a:noFill/>
        </p:spPr>
        <p:txBody>
          <a:bodyPr wrap="square" rtlCol="0">
            <a:spAutoFit/>
          </a:bodyPr>
          <a:lstStyle/>
          <a:p>
            <a:r>
              <a:rPr lang="en-US" sz="3200" dirty="0">
                <a:solidFill>
                  <a:srgbClr val="ED6855"/>
                </a:solidFill>
                <a:latin typeface="+mj-lt"/>
              </a:rPr>
              <a:t>Landscape Analysis Preliminary Findings</a:t>
            </a:r>
          </a:p>
          <a:p>
            <a:endParaRPr lang="en-US" dirty="0">
              <a:latin typeface="+mj-lt"/>
            </a:endParaRPr>
          </a:p>
        </p:txBody>
      </p:sp>
    </p:spTree>
    <p:extLst>
      <p:ext uri="{BB962C8B-B14F-4D97-AF65-F5344CB8AC3E}">
        <p14:creationId xmlns:p14="http://schemas.microsoft.com/office/powerpoint/2010/main" val="322163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000" dirty="0">
                <a:solidFill>
                  <a:srgbClr val="ED6855"/>
                </a:solidFill>
                <a:latin typeface="+mj-lt"/>
              </a:rPr>
              <a:t>Challenges in Accessing Supportive Services and Professional Development</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9" name="Table 8">
            <a:extLst>
              <a:ext uri="{FF2B5EF4-FFF2-40B4-BE49-F238E27FC236}">
                <a16:creationId xmlns:a16="http://schemas.microsoft.com/office/drawing/2014/main" id="{05CC311C-0BB6-4FB9-03D4-EBF8CDE37762}"/>
              </a:ext>
            </a:extLst>
          </p:cNvPr>
          <p:cNvGraphicFramePr>
            <a:graphicFrameLocks noGrp="1"/>
          </p:cNvGraphicFramePr>
          <p:nvPr>
            <p:extLst>
              <p:ext uri="{D42A27DB-BD31-4B8C-83A1-F6EECF244321}">
                <p14:modId xmlns:p14="http://schemas.microsoft.com/office/powerpoint/2010/main" val="2625000072"/>
              </p:ext>
            </p:extLst>
          </p:nvPr>
        </p:nvGraphicFramePr>
        <p:xfrm>
          <a:off x="647699" y="2438400"/>
          <a:ext cx="7620001" cy="3454597"/>
        </p:xfrm>
        <a:graphic>
          <a:graphicData uri="http://schemas.openxmlformats.org/drawingml/2006/table">
            <a:tbl>
              <a:tblPr firstRow="1" firstCol="1" bandRow="1">
                <a:tableStyleId>{3B4B98B0-60AC-42C2-AFA5-B58CD77FA1E5}</a:tableStyleId>
              </a:tblPr>
              <a:tblGrid>
                <a:gridCol w="3991807">
                  <a:extLst>
                    <a:ext uri="{9D8B030D-6E8A-4147-A177-3AD203B41FA5}">
                      <a16:colId xmlns:a16="http://schemas.microsoft.com/office/drawing/2014/main" val="2432019465"/>
                    </a:ext>
                  </a:extLst>
                </a:gridCol>
                <a:gridCol w="1814097">
                  <a:extLst>
                    <a:ext uri="{9D8B030D-6E8A-4147-A177-3AD203B41FA5}">
                      <a16:colId xmlns:a16="http://schemas.microsoft.com/office/drawing/2014/main" val="2508917785"/>
                    </a:ext>
                  </a:extLst>
                </a:gridCol>
                <a:gridCol w="1814097">
                  <a:extLst>
                    <a:ext uri="{9D8B030D-6E8A-4147-A177-3AD203B41FA5}">
                      <a16:colId xmlns:a16="http://schemas.microsoft.com/office/drawing/2014/main" val="2001315892"/>
                    </a:ext>
                  </a:extLst>
                </a:gridCol>
              </a:tblGrid>
              <a:tr h="280860">
                <a:tc>
                  <a:txBody>
                    <a:bodyPr/>
                    <a:lstStyle/>
                    <a:p>
                      <a:pPr marL="0" marR="0" algn="ctr">
                        <a:lnSpc>
                          <a:spcPct val="130000"/>
                        </a:lnSpc>
                        <a:spcBef>
                          <a:spcPts val="0"/>
                        </a:spcBef>
                        <a:spcAft>
                          <a:spcPts val="0"/>
                        </a:spcAft>
                      </a:pPr>
                      <a:r>
                        <a:rPr lang="en-US" sz="1400" b="1" dirty="0">
                          <a:solidFill>
                            <a:schemeClr val="tx1"/>
                          </a:solidFill>
                          <a:effectLst/>
                        </a:rPr>
                        <a:t>Challenges</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chemeClr val="tx1"/>
                          </a:solidFill>
                          <a:effectLst/>
                        </a:rPr>
                        <a:t>FCC </a:t>
                      </a:r>
                      <a:endParaRPr lang="en-US" sz="1400" dirty="0">
                        <a:solidFill>
                          <a:schemeClr val="tx1"/>
                        </a:solidFill>
                        <a:effectLst/>
                      </a:endParaRPr>
                    </a:p>
                  </a:txBody>
                  <a:tcPr marL="68580" marR="68580" marT="0" marB="0" anchor="ctr"/>
                </a:tc>
                <a:tc>
                  <a:txBody>
                    <a:bodyPr/>
                    <a:lstStyle/>
                    <a:p>
                      <a:pPr marL="0" marR="0" algn="r">
                        <a:lnSpc>
                          <a:spcPct val="130000"/>
                        </a:lnSpc>
                        <a:spcBef>
                          <a:spcPts val="0"/>
                        </a:spcBef>
                        <a:spcAft>
                          <a:spcPts val="0"/>
                        </a:spcAft>
                      </a:pPr>
                      <a:r>
                        <a:rPr lang="en-US" sz="1400" b="1" dirty="0">
                          <a:solidFill>
                            <a:schemeClr val="tx1"/>
                          </a:solidFill>
                          <a:effectLst/>
                        </a:rPr>
                        <a:t>FFN </a:t>
                      </a:r>
                      <a:endParaRPr lang="en-US" sz="1400" dirty="0">
                        <a:solidFill>
                          <a:schemeClr val="tx1"/>
                        </a:solidFill>
                        <a:effectLst/>
                      </a:endParaRPr>
                    </a:p>
                  </a:txBody>
                  <a:tcPr marL="68580" marR="68580" marT="0" marB="0" anchor="ctr"/>
                </a:tc>
                <a:extLst>
                  <a:ext uri="{0D108BD9-81ED-4DB2-BD59-A6C34878D82A}">
                    <a16:rowId xmlns:a16="http://schemas.microsoft.com/office/drawing/2014/main" val="4288384066"/>
                  </a:ext>
                </a:extLst>
              </a:tr>
              <a:tr h="161290">
                <a:tc>
                  <a:txBody>
                    <a:bodyPr/>
                    <a:lstStyle/>
                    <a:p>
                      <a:pPr marL="0" marR="0" algn="l">
                        <a:lnSpc>
                          <a:spcPct val="130000"/>
                        </a:lnSpc>
                        <a:spcBef>
                          <a:spcPts val="0"/>
                        </a:spcBef>
                        <a:spcAft>
                          <a:spcPts val="0"/>
                        </a:spcAft>
                      </a:pPr>
                      <a:r>
                        <a:rPr lang="en-US" sz="1400" b="1">
                          <a:effectLst/>
                        </a:rPr>
                        <a:t>Lack of time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384 (50%)</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167 (36%)</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526498951"/>
                  </a:ext>
                </a:extLst>
              </a:tr>
              <a:tr h="222250">
                <a:tc>
                  <a:txBody>
                    <a:bodyPr/>
                    <a:lstStyle/>
                    <a:p>
                      <a:pPr marL="0" marR="0" algn="l">
                        <a:lnSpc>
                          <a:spcPct val="130000"/>
                        </a:lnSpc>
                        <a:spcBef>
                          <a:spcPts val="0"/>
                        </a:spcBef>
                        <a:spcAft>
                          <a:spcPts val="0"/>
                        </a:spcAft>
                      </a:pPr>
                      <a:r>
                        <a:rPr lang="en-US" sz="1400" b="1">
                          <a:effectLst/>
                        </a:rPr>
                        <a:t>Not offered at a convenient time or location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352 (45%)</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101 (22%)</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421331908"/>
                  </a:ext>
                </a:extLst>
              </a:tr>
              <a:tr h="151765">
                <a:tc>
                  <a:txBody>
                    <a:bodyPr/>
                    <a:lstStyle/>
                    <a:p>
                      <a:pPr marL="0" marR="0" algn="l">
                        <a:lnSpc>
                          <a:spcPct val="130000"/>
                        </a:lnSpc>
                        <a:spcBef>
                          <a:spcPts val="0"/>
                        </a:spcBef>
                        <a:spcAft>
                          <a:spcPts val="0"/>
                        </a:spcAft>
                      </a:pPr>
                      <a:r>
                        <a:rPr lang="en-US" sz="1400" b="1" dirty="0">
                          <a:effectLst/>
                        </a:rPr>
                        <a:t>Cost of the services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171 (22%)</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96 (21%)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486916319"/>
                  </a:ext>
                </a:extLst>
              </a:tr>
              <a:tr h="161290">
                <a:tc>
                  <a:txBody>
                    <a:bodyPr/>
                    <a:lstStyle/>
                    <a:p>
                      <a:pPr marL="0" marR="0" algn="l">
                        <a:lnSpc>
                          <a:spcPct val="130000"/>
                        </a:lnSpc>
                        <a:spcBef>
                          <a:spcPts val="0"/>
                        </a:spcBef>
                        <a:spcAft>
                          <a:spcPts val="0"/>
                        </a:spcAft>
                      </a:pPr>
                      <a:r>
                        <a:rPr lang="en-US" sz="1400" b="1" dirty="0">
                          <a:effectLst/>
                        </a:rPr>
                        <a:t>Transportation</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37 (5%)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45 (10%)</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305663040"/>
                  </a:ext>
                </a:extLst>
              </a:tr>
              <a:tr h="360809">
                <a:tc>
                  <a:txBody>
                    <a:bodyPr/>
                    <a:lstStyle/>
                    <a:p>
                      <a:pPr marL="0" marR="0" algn="l">
                        <a:lnSpc>
                          <a:spcPct val="130000"/>
                        </a:lnSpc>
                        <a:spcBef>
                          <a:spcPts val="0"/>
                        </a:spcBef>
                        <a:spcAft>
                          <a:spcPts val="0"/>
                        </a:spcAft>
                      </a:pPr>
                      <a:r>
                        <a:rPr lang="en-US" sz="1400" b="1" dirty="0">
                          <a:effectLst/>
                        </a:rPr>
                        <a:t>Service or training not offered in own language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100 (13%)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17 (4%)</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245262712"/>
                  </a:ext>
                </a:extLst>
              </a:tr>
              <a:tr h="210820">
                <a:tc>
                  <a:txBody>
                    <a:bodyPr/>
                    <a:lstStyle/>
                    <a:p>
                      <a:pPr marL="0" marR="0" algn="l">
                        <a:lnSpc>
                          <a:spcPct val="130000"/>
                        </a:lnSpc>
                        <a:spcBef>
                          <a:spcPts val="0"/>
                        </a:spcBef>
                        <a:spcAft>
                          <a:spcPts val="0"/>
                        </a:spcAft>
                      </a:pPr>
                      <a:r>
                        <a:rPr lang="en-US" sz="1400" b="1">
                          <a:effectLst/>
                        </a:rPr>
                        <a:t>Benefits of participating are not enough</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103 (13%)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29 (6%)</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690540243"/>
                  </a:ext>
                </a:extLst>
              </a:tr>
              <a:tr h="222250">
                <a:tc>
                  <a:txBody>
                    <a:bodyPr/>
                    <a:lstStyle/>
                    <a:p>
                      <a:pPr marL="0" marR="0" algn="l">
                        <a:lnSpc>
                          <a:spcPct val="130000"/>
                        </a:lnSpc>
                        <a:spcBef>
                          <a:spcPts val="0"/>
                        </a:spcBef>
                        <a:spcAft>
                          <a:spcPts val="0"/>
                        </a:spcAft>
                      </a:pPr>
                      <a:r>
                        <a:rPr lang="en-US" sz="1400" b="1">
                          <a:effectLst/>
                        </a:rPr>
                        <a:t>Not knowing where to go when need help</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118 (15%)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72 (16%)</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867168889"/>
                  </a:ext>
                </a:extLst>
              </a:tr>
              <a:tr h="161290">
                <a:tc>
                  <a:txBody>
                    <a:bodyPr/>
                    <a:lstStyle/>
                    <a:p>
                      <a:pPr marL="0" marR="0" algn="l">
                        <a:lnSpc>
                          <a:spcPct val="130000"/>
                        </a:lnSpc>
                        <a:spcBef>
                          <a:spcPts val="0"/>
                        </a:spcBef>
                        <a:spcAft>
                          <a:spcPts val="0"/>
                        </a:spcAft>
                      </a:pPr>
                      <a:r>
                        <a:rPr lang="en-US" sz="1400" b="1">
                          <a:effectLst/>
                        </a:rPr>
                        <a:t>Technology challenges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138 (18%)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35 (8%)</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989614895"/>
                  </a:ext>
                </a:extLst>
              </a:tr>
              <a:tr h="347980">
                <a:tc>
                  <a:txBody>
                    <a:bodyPr/>
                    <a:lstStyle/>
                    <a:p>
                      <a:pPr marL="0" marR="0" algn="l">
                        <a:lnSpc>
                          <a:spcPct val="130000"/>
                        </a:lnSpc>
                        <a:spcBef>
                          <a:spcPts val="0"/>
                        </a:spcBef>
                        <a:spcAft>
                          <a:spcPts val="0"/>
                        </a:spcAft>
                      </a:pPr>
                      <a:r>
                        <a:rPr lang="en-US" sz="1400" b="1" dirty="0">
                          <a:effectLst/>
                        </a:rPr>
                        <a:t>Nothing prevents them from accessing services or professional development</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136 (18%)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137 (30%)</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621815188"/>
                  </a:ext>
                </a:extLst>
              </a:tr>
              <a:tr h="43815">
                <a:tc>
                  <a:txBody>
                    <a:bodyPr/>
                    <a:lstStyle/>
                    <a:p>
                      <a:pPr marL="0" marR="0" algn="l">
                        <a:lnSpc>
                          <a:spcPct val="130000"/>
                        </a:lnSpc>
                        <a:spcBef>
                          <a:spcPts val="0"/>
                        </a:spcBef>
                        <a:spcAft>
                          <a:spcPts val="0"/>
                        </a:spcAft>
                      </a:pPr>
                      <a:r>
                        <a:rPr lang="en-US" sz="1400" b="1">
                          <a:effectLst/>
                        </a:rPr>
                        <a:t>Not listed</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 (&lt;1%)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3 (1%)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446100266"/>
                  </a:ext>
                </a:extLst>
              </a:tr>
              <a:tr h="161290">
                <a:tc>
                  <a:txBody>
                    <a:bodyPr/>
                    <a:lstStyle/>
                    <a:p>
                      <a:pPr marL="0" marR="0" algn="l">
                        <a:lnSpc>
                          <a:spcPct val="130000"/>
                        </a:lnSpc>
                        <a:spcBef>
                          <a:spcPts val="0"/>
                        </a:spcBef>
                        <a:spcAft>
                          <a:spcPts val="0"/>
                        </a:spcAft>
                      </a:pPr>
                      <a:r>
                        <a:rPr lang="en-US" sz="1400" b="1" dirty="0">
                          <a:effectLst/>
                        </a:rPr>
                        <a:t>Missing/No response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18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10 (2%)</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549989846"/>
                  </a:ext>
                </a:extLst>
              </a:tr>
            </a:tbl>
          </a:graphicData>
        </a:graphic>
      </p:graphicFrame>
    </p:spTree>
    <p:extLst>
      <p:ext uri="{BB962C8B-B14F-4D97-AF65-F5344CB8AC3E}">
        <p14:creationId xmlns:p14="http://schemas.microsoft.com/office/powerpoint/2010/main" val="29170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601980" y="2514600"/>
            <a:ext cx="771144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None/>
            </a:pPr>
            <a:r>
              <a:rPr lang="en-US" sz="2000" b="1" dirty="0">
                <a:latin typeface="+mj-lt"/>
              </a:rPr>
              <a:t>Research Question 3</a:t>
            </a:r>
            <a:r>
              <a:rPr lang="en-US" sz="2000" dirty="0">
                <a:latin typeface="+mj-lt"/>
              </a:rPr>
              <a:t>: What do Los Angeles County’s HBCC providers need to become a successful family business? What are their barriers to success?</a:t>
            </a: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36117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0902"/>
            <a:ext cx="4508500" cy="762000"/>
          </a:xfrm>
        </p:spPr>
        <p:txBody>
          <a:bodyPr/>
          <a:lstStyle/>
          <a:p>
            <a:pPr marL="0" indent="0">
              <a:buNone/>
            </a:pPr>
            <a:r>
              <a:rPr lang="en-US" sz="2400" dirty="0">
                <a:solidFill>
                  <a:srgbClr val="ED6855"/>
                </a:solidFill>
                <a:latin typeface="+mj-lt"/>
              </a:rPr>
              <a:t>Challenges Experienced </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11" name="Table 10">
            <a:extLst>
              <a:ext uri="{FF2B5EF4-FFF2-40B4-BE49-F238E27FC236}">
                <a16:creationId xmlns:a16="http://schemas.microsoft.com/office/drawing/2014/main" id="{01D622BF-E59E-94E6-7D57-A0C7C2C2A810}"/>
              </a:ext>
            </a:extLst>
          </p:cNvPr>
          <p:cNvGraphicFramePr>
            <a:graphicFrameLocks noGrp="1"/>
          </p:cNvGraphicFramePr>
          <p:nvPr>
            <p:extLst>
              <p:ext uri="{D42A27DB-BD31-4B8C-83A1-F6EECF244321}">
                <p14:modId xmlns:p14="http://schemas.microsoft.com/office/powerpoint/2010/main" val="769673198"/>
              </p:ext>
            </p:extLst>
          </p:nvPr>
        </p:nvGraphicFramePr>
        <p:xfrm>
          <a:off x="609600" y="1976004"/>
          <a:ext cx="7543799" cy="4359601"/>
        </p:xfrm>
        <a:graphic>
          <a:graphicData uri="http://schemas.openxmlformats.org/drawingml/2006/table">
            <a:tbl>
              <a:tblPr firstRow="1" firstCol="1" bandRow="1">
                <a:tableStyleId>{3B4B98B0-60AC-42C2-AFA5-B58CD77FA1E5}</a:tableStyleId>
              </a:tblPr>
              <a:tblGrid>
                <a:gridCol w="3952043">
                  <a:extLst>
                    <a:ext uri="{9D8B030D-6E8A-4147-A177-3AD203B41FA5}">
                      <a16:colId xmlns:a16="http://schemas.microsoft.com/office/drawing/2014/main" val="3250742253"/>
                    </a:ext>
                  </a:extLst>
                </a:gridCol>
                <a:gridCol w="1900631">
                  <a:extLst>
                    <a:ext uri="{9D8B030D-6E8A-4147-A177-3AD203B41FA5}">
                      <a16:colId xmlns:a16="http://schemas.microsoft.com/office/drawing/2014/main" val="2186942049"/>
                    </a:ext>
                  </a:extLst>
                </a:gridCol>
                <a:gridCol w="1691125">
                  <a:extLst>
                    <a:ext uri="{9D8B030D-6E8A-4147-A177-3AD203B41FA5}">
                      <a16:colId xmlns:a16="http://schemas.microsoft.com/office/drawing/2014/main" val="2124355001"/>
                    </a:ext>
                  </a:extLst>
                </a:gridCol>
              </a:tblGrid>
              <a:tr h="461013">
                <a:tc>
                  <a:txBody>
                    <a:bodyPr/>
                    <a:lstStyle/>
                    <a:p>
                      <a:pPr marL="0" marR="0" algn="ctr">
                        <a:lnSpc>
                          <a:spcPct val="130000"/>
                        </a:lnSpc>
                        <a:spcBef>
                          <a:spcPts val="0"/>
                        </a:spcBef>
                        <a:spcAft>
                          <a:spcPts val="0"/>
                        </a:spcAft>
                      </a:pPr>
                      <a:r>
                        <a:rPr lang="en-US" sz="1400" b="1" dirty="0">
                          <a:solidFill>
                            <a:schemeClr val="tx1"/>
                          </a:solidFill>
                          <a:effectLst/>
                        </a:rPr>
                        <a:t>Challenges</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chemeClr val="tx1"/>
                          </a:solidFill>
                          <a:effectLst/>
                        </a:rPr>
                        <a:t>FCC </a:t>
                      </a:r>
                      <a:endParaRPr lang="en-US" sz="1400" dirty="0">
                        <a:solidFill>
                          <a:schemeClr val="tx1"/>
                        </a:solidFill>
                        <a:effectLst/>
                      </a:endParaRPr>
                    </a:p>
                  </a:txBody>
                  <a:tcPr marL="68580" marR="68580" marT="0" marB="0" anchor="ctr"/>
                </a:tc>
                <a:tc>
                  <a:txBody>
                    <a:bodyPr/>
                    <a:lstStyle/>
                    <a:p>
                      <a:pPr marL="0" marR="0" algn="r">
                        <a:lnSpc>
                          <a:spcPct val="130000"/>
                        </a:lnSpc>
                        <a:spcBef>
                          <a:spcPts val="0"/>
                        </a:spcBef>
                        <a:spcAft>
                          <a:spcPts val="0"/>
                        </a:spcAft>
                      </a:pPr>
                      <a:r>
                        <a:rPr lang="en-US" sz="1400" b="1" dirty="0">
                          <a:solidFill>
                            <a:schemeClr val="tx1"/>
                          </a:solidFill>
                          <a:effectLst/>
                        </a:rPr>
                        <a:t>FFN </a:t>
                      </a:r>
                      <a:endParaRPr lang="en-US" sz="1400" dirty="0">
                        <a:solidFill>
                          <a:schemeClr val="tx1"/>
                        </a:solidFill>
                        <a:effectLst/>
                      </a:endParaRPr>
                    </a:p>
                  </a:txBody>
                  <a:tcPr marL="68580" marR="68580" marT="0" marB="0" anchor="ctr"/>
                </a:tc>
                <a:extLst>
                  <a:ext uri="{0D108BD9-81ED-4DB2-BD59-A6C34878D82A}">
                    <a16:rowId xmlns:a16="http://schemas.microsoft.com/office/drawing/2014/main" val="2240922391"/>
                  </a:ext>
                </a:extLst>
              </a:tr>
              <a:tr h="217842">
                <a:tc>
                  <a:txBody>
                    <a:bodyPr/>
                    <a:lstStyle/>
                    <a:p>
                      <a:pPr marL="0" marR="0" algn="l">
                        <a:lnSpc>
                          <a:spcPct val="130000"/>
                        </a:lnSpc>
                        <a:spcBef>
                          <a:spcPts val="0"/>
                        </a:spcBef>
                        <a:spcAft>
                          <a:spcPts val="0"/>
                        </a:spcAft>
                      </a:pPr>
                      <a:r>
                        <a:rPr lang="en-US" sz="1400" b="1" dirty="0">
                          <a:effectLst/>
                        </a:rPr>
                        <a:t>Not getting paid enough</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403 (52%)</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234 (51%)</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902143448"/>
                  </a:ext>
                </a:extLst>
              </a:tr>
              <a:tr h="217842">
                <a:tc>
                  <a:txBody>
                    <a:bodyPr/>
                    <a:lstStyle/>
                    <a:p>
                      <a:pPr marL="0" marR="0" algn="l">
                        <a:lnSpc>
                          <a:spcPct val="130000"/>
                        </a:lnSpc>
                        <a:spcBef>
                          <a:spcPts val="0"/>
                        </a:spcBef>
                        <a:spcAft>
                          <a:spcPts val="0"/>
                        </a:spcAft>
                      </a:pPr>
                      <a:r>
                        <a:rPr lang="en-US" sz="1400" b="1" dirty="0">
                          <a:effectLst/>
                        </a:rPr>
                        <a:t>Lack of health, dental, and / or other benefits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305 (39%)</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58 (13%)</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594042733"/>
                  </a:ext>
                </a:extLst>
              </a:tr>
              <a:tr h="217842">
                <a:tc>
                  <a:txBody>
                    <a:bodyPr/>
                    <a:lstStyle/>
                    <a:p>
                      <a:pPr marL="0" marR="0" algn="l">
                        <a:lnSpc>
                          <a:spcPct val="130000"/>
                        </a:lnSpc>
                        <a:spcBef>
                          <a:spcPts val="0"/>
                        </a:spcBef>
                        <a:spcAft>
                          <a:spcPts val="0"/>
                        </a:spcAft>
                      </a:pPr>
                      <a:r>
                        <a:rPr lang="en-US" sz="1400" b="1">
                          <a:effectLst/>
                        </a:rPr>
                        <a:t>Sense of burnout</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111 (14%)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17 (4%)</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24866564"/>
                  </a:ext>
                </a:extLst>
              </a:tr>
              <a:tr h="461013">
                <a:tc>
                  <a:txBody>
                    <a:bodyPr/>
                    <a:lstStyle/>
                    <a:p>
                      <a:pPr marL="0" marR="0" algn="l">
                        <a:lnSpc>
                          <a:spcPct val="130000"/>
                        </a:lnSpc>
                        <a:spcBef>
                          <a:spcPts val="0"/>
                        </a:spcBef>
                        <a:spcAft>
                          <a:spcPts val="0"/>
                        </a:spcAft>
                      </a:pPr>
                      <a:r>
                        <a:rPr lang="en-US" sz="1400" b="1" dirty="0">
                          <a:effectLst/>
                        </a:rPr>
                        <a:t>Mental health challenges due to stress associated with the pandemic</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136 (18%)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28 (6%)</a:t>
                      </a:r>
                      <a:endParaRPr lang="en-US" sz="1400">
                        <a:effectLst/>
                      </a:endParaRPr>
                    </a:p>
                    <a:p>
                      <a:pPr marL="0" marR="0" algn="r">
                        <a:lnSpc>
                          <a:spcPct val="130000"/>
                        </a:lnSpc>
                        <a:spcBef>
                          <a:spcPts val="0"/>
                        </a:spcBef>
                        <a:spcAft>
                          <a:spcPts val="0"/>
                        </a:spcAft>
                      </a:pPr>
                      <a:r>
                        <a:rPr lang="en-US" sz="1400">
                          <a:effectLst/>
                        </a:rPr>
                        <a:t> </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483463019"/>
                  </a:ext>
                </a:extLst>
              </a:tr>
              <a:tr h="461013">
                <a:tc>
                  <a:txBody>
                    <a:bodyPr/>
                    <a:lstStyle/>
                    <a:p>
                      <a:pPr marL="0" marR="0" algn="l">
                        <a:lnSpc>
                          <a:spcPct val="130000"/>
                        </a:lnSpc>
                        <a:spcBef>
                          <a:spcPts val="0"/>
                        </a:spcBef>
                        <a:spcAft>
                          <a:spcPts val="0"/>
                        </a:spcAft>
                      </a:pPr>
                      <a:r>
                        <a:rPr lang="en-US" sz="1400" b="1">
                          <a:effectLst/>
                        </a:rPr>
                        <a:t>Worries about being exposed / infected with the COVID-19 virus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359 (46%)</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111 (24%)</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474262412"/>
                  </a:ext>
                </a:extLst>
              </a:tr>
              <a:tr h="461013">
                <a:tc>
                  <a:txBody>
                    <a:bodyPr/>
                    <a:lstStyle/>
                    <a:p>
                      <a:pPr marL="0" marR="0" algn="l">
                        <a:lnSpc>
                          <a:spcPct val="130000"/>
                        </a:lnSpc>
                        <a:spcBef>
                          <a:spcPts val="0"/>
                        </a:spcBef>
                        <a:spcAft>
                          <a:spcPts val="0"/>
                        </a:spcAft>
                      </a:pPr>
                      <a:r>
                        <a:rPr lang="en-US" sz="1400" b="1">
                          <a:effectLst/>
                        </a:rPr>
                        <a:t>Managing COVID-related health situations in the program</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2 (&lt;1%)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73 (16%)</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779760618"/>
                  </a:ext>
                </a:extLst>
              </a:tr>
              <a:tr h="217842">
                <a:tc>
                  <a:txBody>
                    <a:bodyPr/>
                    <a:lstStyle/>
                    <a:p>
                      <a:pPr marL="0" marR="0" algn="l">
                        <a:lnSpc>
                          <a:spcPct val="130000"/>
                        </a:lnSpc>
                        <a:spcBef>
                          <a:spcPts val="0"/>
                        </a:spcBef>
                        <a:spcAft>
                          <a:spcPts val="0"/>
                        </a:spcAft>
                      </a:pPr>
                      <a:r>
                        <a:rPr lang="en-US" sz="1400" b="1">
                          <a:effectLst/>
                        </a:rPr>
                        <a:t>Experiences with racism</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9 (1%)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4 (1%)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145998735"/>
                  </a:ext>
                </a:extLst>
              </a:tr>
              <a:tr h="461013">
                <a:tc>
                  <a:txBody>
                    <a:bodyPr/>
                    <a:lstStyle/>
                    <a:p>
                      <a:pPr marL="0" marR="0" algn="l">
                        <a:lnSpc>
                          <a:spcPct val="130000"/>
                        </a:lnSpc>
                        <a:spcBef>
                          <a:spcPts val="0"/>
                        </a:spcBef>
                        <a:spcAft>
                          <a:spcPts val="0"/>
                        </a:spcAft>
                      </a:pPr>
                      <a:r>
                        <a:rPr lang="en-US" sz="1400" b="1" dirty="0">
                          <a:effectLst/>
                        </a:rPr>
                        <a:t>Not enough flexibility from administrators in what or how to teach children</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16 (2%)</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507450702"/>
                  </a:ext>
                </a:extLst>
              </a:tr>
              <a:tr h="217842">
                <a:tc>
                  <a:txBody>
                    <a:bodyPr/>
                    <a:lstStyle/>
                    <a:p>
                      <a:pPr marL="0" marR="0" algn="l">
                        <a:lnSpc>
                          <a:spcPct val="130000"/>
                        </a:lnSpc>
                        <a:spcBef>
                          <a:spcPts val="0"/>
                        </a:spcBef>
                        <a:spcAft>
                          <a:spcPts val="0"/>
                        </a:spcAft>
                      </a:pPr>
                      <a:r>
                        <a:rPr lang="en-US" sz="1400" b="1">
                          <a:effectLst/>
                        </a:rPr>
                        <a:t>Too much paperwork</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80 (10%)</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282025132"/>
                  </a:ext>
                </a:extLst>
              </a:tr>
              <a:tr h="217842">
                <a:tc>
                  <a:txBody>
                    <a:bodyPr/>
                    <a:lstStyle/>
                    <a:p>
                      <a:pPr marL="0" marR="0" algn="l">
                        <a:lnSpc>
                          <a:spcPct val="130000"/>
                        </a:lnSpc>
                        <a:spcBef>
                          <a:spcPts val="0"/>
                        </a:spcBef>
                        <a:spcAft>
                          <a:spcPts val="0"/>
                        </a:spcAft>
                      </a:pPr>
                      <a:r>
                        <a:rPr lang="en-US" sz="1400" b="1">
                          <a:effectLst/>
                        </a:rPr>
                        <a:t>None of the above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71 (9%)</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b="1" dirty="0">
                          <a:solidFill>
                            <a:srgbClr val="000000"/>
                          </a:solidFill>
                          <a:effectLst/>
                        </a:rPr>
                        <a:t>155 (34%)</a:t>
                      </a:r>
                      <a:endParaRPr lang="en-US" sz="1400" b="1"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213467837"/>
                  </a:ext>
                </a:extLst>
              </a:tr>
              <a:tr h="217842">
                <a:tc>
                  <a:txBody>
                    <a:bodyPr/>
                    <a:lstStyle/>
                    <a:p>
                      <a:pPr marL="0" marR="0" algn="l">
                        <a:lnSpc>
                          <a:spcPct val="130000"/>
                        </a:lnSpc>
                        <a:spcBef>
                          <a:spcPts val="0"/>
                        </a:spcBef>
                        <a:spcAft>
                          <a:spcPts val="0"/>
                        </a:spcAft>
                      </a:pPr>
                      <a:r>
                        <a:rPr lang="en-US" sz="1400" b="1">
                          <a:effectLst/>
                        </a:rPr>
                        <a:t>Not listed</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9 (1%)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3 (1%)</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4156193299"/>
                  </a:ext>
                </a:extLst>
              </a:tr>
            </a:tbl>
          </a:graphicData>
        </a:graphic>
      </p:graphicFrame>
    </p:spTree>
    <p:extLst>
      <p:ext uri="{BB962C8B-B14F-4D97-AF65-F5344CB8AC3E}">
        <p14:creationId xmlns:p14="http://schemas.microsoft.com/office/powerpoint/2010/main" val="203713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7" name="TextBox 6">
            <a:extLst>
              <a:ext uri="{FF2B5EF4-FFF2-40B4-BE49-F238E27FC236}">
                <a16:creationId xmlns:a16="http://schemas.microsoft.com/office/drawing/2014/main" id="{2272008E-5BC4-3AAD-F07B-9EAB0EA0BD13}"/>
              </a:ext>
            </a:extLst>
          </p:cNvPr>
          <p:cNvSpPr txBox="1"/>
          <p:nvPr/>
        </p:nvSpPr>
        <p:spPr>
          <a:xfrm>
            <a:off x="609600" y="2543373"/>
            <a:ext cx="7924800" cy="3108543"/>
          </a:xfrm>
          <a:prstGeom prst="rect">
            <a:avLst/>
          </a:prstGeom>
          <a:noFill/>
        </p:spPr>
        <p:txBody>
          <a:bodyPr wrap="square">
            <a:spAutoFit/>
          </a:bodyPr>
          <a:lstStyle/>
          <a:p>
            <a:pPr marL="0" marR="0" algn="ctr">
              <a:lnSpc>
                <a:spcPct val="130000"/>
              </a:lnSpc>
              <a:spcBef>
                <a:spcPts val="0"/>
              </a:spcBef>
              <a:spcAft>
                <a:spcPts val="0"/>
              </a:spcAft>
            </a:pPr>
            <a:r>
              <a:rPr lang="en-AU" sz="2000" i="1" dirty="0">
                <a:solidFill>
                  <a:srgbClr val="365F91"/>
                </a:solidFill>
                <a:effectLst/>
                <a:latin typeface="Arial" panose="020B0604020202020204" pitchFamily="34" charset="0"/>
                <a:ea typeface="Calibri" panose="020F0502020204030204" pitchFamily="34" charset="0"/>
                <a:cs typeface="DaunPenh" panose="01010101010101010101" pitchFamily="2" charset="0"/>
              </a:rPr>
              <a:t>“Our salary is never going to let us buy our own house. Landlords might not permit us to care for children at their property. We aren't offered any type of health insurance. We as caregivers spend more money on extra food or gasoline. I have to pay my family out of my income to help out when we need help [caring for these children]. It seems that the system wants everyone to be poor. As I have to go out of my way to help take care of a child without a pay.”</a:t>
            </a:r>
            <a:endParaRPr lang="en-US" sz="20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14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Grandparent FFN Provider</a:t>
            </a:r>
            <a:endParaRPr lang="en-US" sz="1400" dirty="0">
              <a:effectLst/>
              <a:latin typeface="Arial" panose="020B0604020202020204" pitchFamily="34" charset="0"/>
              <a:ea typeface="Calibri" panose="020F0502020204030204" pitchFamily="34" charset="0"/>
              <a:cs typeface="DaunPenh" panose="01010101010101010101" pitchFamily="2" charset="0"/>
            </a:endParaRPr>
          </a:p>
        </p:txBody>
      </p:sp>
    </p:spTree>
    <p:extLst>
      <p:ext uri="{BB962C8B-B14F-4D97-AF65-F5344CB8AC3E}">
        <p14:creationId xmlns:p14="http://schemas.microsoft.com/office/powerpoint/2010/main" val="32398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Topics of Interest for Training, Coaching, or Information</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4" name="Table 3">
            <a:extLst>
              <a:ext uri="{FF2B5EF4-FFF2-40B4-BE49-F238E27FC236}">
                <a16:creationId xmlns:a16="http://schemas.microsoft.com/office/drawing/2014/main" id="{63AA3FB4-A6FA-2EBE-578C-8D2C6146E242}"/>
              </a:ext>
            </a:extLst>
          </p:cNvPr>
          <p:cNvGraphicFramePr>
            <a:graphicFrameLocks noGrp="1"/>
          </p:cNvGraphicFramePr>
          <p:nvPr>
            <p:extLst>
              <p:ext uri="{D42A27DB-BD31-4B8C-83A1-F6EECF244321}">
                <p14:modId xmlns:p14="http://schemas.microsoft.com/office/powerpoint/2010/main" val="3042924948"/>
              </p:ext>
            </p:extLst>
          </p:nvPr>
        </p:nvGraphicFramePr>
        <p:xfrm>
          <a:off x="506186" y="2477884"/>
          <a:ext cx="7494814" cy="1865516"/>
        </p:xfrm>
        <a:graphic>
          <a:graphicData uri="http://schemas.openxmlformats.org/drawingml/2006/table">
            <a:tbl>
              <a:tblPr firstRow="1" firstCol="1" bandRow="1">
                <a:tableStyleId>{3B4B98B0-60AC-42C2-AFA5-B58CD77FA1E5}</a:tableStyleId>
              </a:tblPr>
              <a:tblGrid>
                <a:gridCol w="4294414">
                  <a:extLst>
                    <a:ext uri="{9D8B030D-6E8A-4147-A177-3AD203B41FA5}">
                      <a16:colId xmlns:a16="http://schemas.microsoft.com/office/drawing/2014/main" val="1765284842"/>
                    </a:ext>
                  </a:extLst>
                </a:gridCol>
                <a:gridCol w="1752600">
                  <a:extLst>
                    <a:ext uri="{9D8B030D-6E8A-4147-A177-3AD203B41FA5}">
                      <a16:colId xmlns:a16="http://schemas.microsoft.com/office/drawing/2014/main" val="1873904316"/>
                    </a:ext>
                  </a:extLst>
                </a:gridCol>
                <a:gridCol w="1447800">
                  <a:extLst>
                    <a:ext uri="{9D8B030D-6E8A-4147-A177-3AD203B41FA5}">
                      <a16:colId xmlns:a16="http://schemas.microsoft.com/office/drawing/2014/main" val="194061894"/>
                    </a:ext>
                  </a:extLst>
                </a:gridCol>
              </a:tblGrid>
              <a:tr h="745683">
                <a:tc>
                  <a:txBody>
                    <a:bodyPr/>
                    <a:lstStyle/>
                    <a:p>
                      <a:pPr marL="0" marR="0" algn="ctr">
                        <a:lnSpc>
                          <a:spcPct val="130000"/>
                        </a:lnSpc>
                        <a:spcBef>
                          <a:spcPts val="0"/>
                        </a:spcBef>
                        <a:spcAft>
                          <a:spcPts val="0"/>
                        </a:spcAft>
                      </a:pPr>
                      <a:r>
                        <a:rPr lang="en-US" sz="1400" b="1">
                          <a:solidFill>
                            <a:schemeClr val="tx1"/>
                          </a:solidFill>
                          <a:effectLst/>
                        </a:rPr>
                        <a:t>Topics</a:t>
                      </a:r>
                      <a:endParaRPr lang="en-US" sz="140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ctr">
                        <a:lnSpc>
                          <a:spcPct val="130000"/>
                        </a:lnSpc>
                        <a:spcBef>
                          <a:spcPts val="0"/>
                        </a:spcBef>
                        <a:spcAft>
                          <a:spcPts val="0"/>
                        </a:spcAft>
                      </a:pPr>
                      <a:r>
                        <a:rPr lang="en-US" sz="1400" b="1" dirty="0">
                          <a:solidFill>
                            <a:schemeClr val="tx1"/>
                          </a:solidFill>
                          <a:effectLst/>
                        </a:rPr>
                        <a:t>FCC </a:t>
                      </a:r>
                      <a:endParaRPr lang="en-US" sz="1400" dirty="0">
                        <a:solidFill>
                          <a:schemeClr val="tx1"/>
                        </a:solidFill>
                        <a:effectLst/>
                      </a:endParaRPr>
                    </a:p>
                  </a:txBody>
                  <a:tcPr marL="68580" marR="68580" marT="0" marB="0" anchor="ctr"/>
                </a:tc>
                <a:tc>
                  <a:txBody>
                    <a:bodyPr/>
                    <a:lstStyle/>
                    <a:p>
                      <a:pPr marL="0" marR="0" algn="ctr">
                        <a:lnSpc>
                          <a:spcPct val="130000"/>
                        </a:lnSpc>
                        <a:spcBef>
                          <a:spcPts val="0"/>
                        </a:spcBef>
                        <a:spcAft>
                          <a:spcPts val="0"/>
                        </a:spcAft>
                      </a:pPr>
                      <a:r>
                        <a:rPr lang="en-US" sz="1400" b="1" dirty="0">
                          <a:solidFill>
                            <a:schemeClr val="tx1"/>
                          </a:solidFill>
                          <a:effectLst/>
                        </a:rPr>
                        <a:t>FFN </a:t>
                      </a:r>
                      <a:endParaRPr lang="en-US" sz="1400" dirty="0">
                        <a:solidFill>
                          <a:schemeClr val="tx1"/>
                        </a:solidFill>
                        <a:effectLst/>
                      </a:endParaRPr>
                    </a:p>
                  </a:txBody>
                  <a:tcPr marL="68580" marR="68580" marT="0" marB="0" anchor="ctr"/>
                </a:tc>
                <a:extLst>
                  <a:ext uri="{0D108BD9-81ED-4DB2-BD59-A6C34878D82A}">
                    <a16:rowId xmlns:a16="http://schemas.microsoft.com/office/drawing/2014/main" val="430317986"/>
                  </a:ext>
                </a:extLst>
              </a:tr>
              <a:tr h="352356">
                <a:tc>
                  <a:txBody>
                    <a:bodyPr/>
                    <a:lstStyle/>
                    <a:p>
                      <a:pPr marL="0" marR="0" algn="l">
                        <a:lnSpc>
                          <a:spcPct val="130000"/>
                        </a:lnSpc>
                        <a:spcBef>
                          <a:spcPts val="0"/>
                        </a:spcBef>
                        <a:spcAft>
                          <a:spcPts val="0"/>
                        </a:spcAft>
                      </a:pPr>
                      <a:r>
                        <a:rPr lang="en-US" sz="1400" b="1">
                          <a:effectLst/>
                        </a:rPr>
                        <a:t>Child development</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331 (43%)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133 (29%)</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318447810"/>
                  </a:ext>
                </a:extLst>
              </a:tr>
              <a:tr h="348365">
                <a:tc>
                  <a:txBody>
                    <a:bodyPr/>
                    <a:lstStyle/>
                    <a:p>
                      <a:pPr marL="0" marR="0" algn="l">
                        <a:lnSpc>
                          <a:spcPct val="130000"/>
                        </a:lnSpc>
                        <a:spcBef>
                          <a:spcPts val="0"/>
                        </a:spcBef>
                        <a:spcAft>
                          <a:spcPts val="0"/>
                        </a:spcAft>
                      </a:pPr>
                      <a:r>
                        <a:rPr lang="en-US" sz="1400" b="1" dirty="0">
                          <a:effectLst/>
                        </a:rPr>
                        <a:t>Behavior management and guidance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285 (37%)</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155 (34%)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903804899"/>
                  </a:ext>
                </a:extLst>
              </a:tr>
              <a:tr h="419112">
                <a:tc>
                  <a:txBody>
                    <a:bodyPr/>
                    <a:lstStyle/>
                    <a:p>
                      <a:pPr marL="0" marR="0" algn="l">
                        <a:lnSpc>
                          <a:spcPct val="130000"/>
                        </a:lnSpc>
                        <a:spcBef>
                          <a:spcPts val="0"/>
                        </a:spcBef>
                        <a:spcAft>
                          <a:spcPts val="0"/>
                        </a:spcAft>
                      </a:pPr>
                      <a:r>
                        <a:rPr lang="en-US" sz="1400" b="1">
                          <a:effectLst/>
                        </a:rPr>
                        <a:t>Curriculum (FCCs) / Activities for children (FFNs)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solidFill>
                            <a:srgbClr val="000000"/>
                          </a:solidFill>
                          <a:effectLst/>
                        </a:rPr>
                        <a:t>274 (35%)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solidFill>
                            <a:srgbClr val="000000"/>
                          </a:solidFill>
                          <a:effectLst/>
                        </a:rPr>
                        <a:t>160 (35%)</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851295141"/>
                  </a:ext>
                </a:extLst>
              </a:tr>
            </a:tbl>
          </a:graphicData>
        </a:graphic>
      </p:graphicFrame>
      <p:sp>
        <p:nvSpPr>
          <p:cNvPr id="7" name="TextBox 6">
            <a:extLst>
              <a:ext uri="{FF2B5EF4-FFF2-40B4-BE49-F238E27FC236}">
                <a16:creationId xmlns:a16="http://schemas.microsoft.com/office/drawing/2014/main" id="{E12D7BFA-E8EE-CBB3-A40E-FD8631AAD604}"/>
              </a:ext>
            </a:extLst>
          </p:cNvPr>
          <p:cNvSpPr txBox="1"/>
          <p:nvPr/>
        </p:nvSpPr>
        <p:spPr>
          <a:xfrm>
            <a:off x="762000" y="4837316"/>
            <a:ext cx="7391400" cy="1384995"/>
          </a:xfrm>
          <a:prstGeom prst="rect">
            <a:avLst/>
          </a:prstGeom>
          <a:noFill/>
        </p:spPr>
        <p:txBody>
          <a:bodyPr wrap="square">
            <a:spAutoFit/>
          </a:bodyPr>
          <a:lstStyle/>
          <a:p>
            <a:pPr marL="0" marR="0" algn="ctr">
              <a:spcBef>
                <a:spcPts val="0"/>
              </a:spcBef>
              <a:spcAft>
                <a:spcPts val="0"/>
              </a:spcAft>
            </a:pPr>
            <a:r>
              <a:rPr lang="en-US" sz="2000" i="1" dirty="0">
                <a:solidFill>
                  <a:srgbClr val="365F91"/>
                </a:solidFill>
                <a:effectLst/>
                <a:latin typeface="Arial" panose="020B0604020202020204" pitchFamily="34" charset="0"/>
                <a:ea typeface="Calibri" panose="020F0502020204030204" pitchFamily="34" charset="0"/>
                <a:cs typeface="DaunPenh" panose="01010101010101010101" pitchFamily="2" charset="0"/>
              </a:rPr>
              <a:t>“I wish there was some kind of fund to get the children involved in field trips, like the library, the history museum, parks and recreation and things of that nature.”</a:t>
            </a:r>
            <a:endParaRPr lang="en-US" sz="20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9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 </a:t>
            </a:r>
            <a:endParaRPr lang="en-US" sz="10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15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Family Relative FFN Provider</a:t>
            </a:r>
            <a:endParaRPr lang="en-US" sz="1500" dirty="0">
              <a:effectLst/>
              <a:latin typeface="Arial" panose="020B0604020202020204" pitchFamily="34" charset="0"/>
              <a:ea typeface="Calibri" panose="020F0502020204030204" pitchFamily="34" charset="0"/>
              <a:cs typeface="DaunPenh" panose="01010101010101010101" pitchFamily="2" charset="0"/>
            </a:endParaRPr>
          </a:p>
        </p:txBody>
      </p:sp>
    </p:spTree>
    <p:extLst>
      <p:ext uri="{BB962C8B-B14F-4D97-AF65-F5344CB8AC3E}">
        <p14:creationId xmlns:p14="http://schemas.microsoft.com/office/powerpoint/2010/main" val="100801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7" name="TextBox 6">
            <a:extLst>
              <a:ext uri="{FF2B5EF4-FFF2-40B4-BE49-F238E27FC236}">
                <a16:creationId xmlns:a16="http://schemas.microsoft.com/office/drawing/2014/main" id="{2272008E-5BC4-3AAD-F07B-9EAB0EA0BD13}"/>
              </a:ext>
            </a:extLst>
          </p:cNvPr>
          <p:cNvSpPr txBox="1"/>
          <p:nvPr/>
        </p:nvSpPr>
        <p:spPr>
          <a:xfrm>
            <a:off x="609600" y="2543373"/>
            <a:ext cx="7924800" cy="2554545"/>
          </a:xfrm>
          <a:prstGeom prst="rect">
            <a:avLst/>
          </a:prstGeom>
          <a:noFill/>
        </p:spPr>
        <p:txBody>
          <a:bodyPr wrap="square">
            <a:spAutoFit/>
          </a:bodyPr>
          <a:lstStyle/>
          <a:p>
            <a:pPr marL="0" marR="0" algn="ctr">
              <a:lnSpc>
                <a:spcPct val="130000"/>
              </a:lnSpc>
              <a:spcBef>
                <a:spcPts val="0"/>
              </a:spcBef>
              <a:spcAft>
                <a:spcPts val="0"/>
              </a:spcAft>
            </a:pPr>
            <a:r>
              <a:rPr lang="en-US" sz="2000" i="1" dirty="0">
                <a:solidFill>
                  <a:srgbClr val="365F91"/>
                </a:solidFill>
                <a:effectLst/>
                <a:latin typeface="Arial" panose="020B0604020202020204" pitchFamily="34" charset="0"/>
                <a:ea typeface="Calibri" panose="020F0502020204030204" pitchFamily="34" charset="0"/>
                <a:cs typeface="DaunPenh" panose="01010101010101010101" pitchFamily="2" charset="0"/>
              </a:rPr>
              <a:t>“I love working with the children I keep. I have injured myself caring for them. I have no health insurance and barely can afford to pay out of pocket. I work sick most time and can't get well. My parents depend on me. I can't take a couple of days off without burdening a parent and risking not getting proper compensation.”</a:t>
            </a:r>
            <a:endParaRPr lang="en-US" sz="20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US" sz="1600" dirty="0">
                <a:solidFill>
                  <a:srgbClr val="17365D"/>
                </a:solidFill>
                <a:effectLst/>
                <a:latin typeface="Arial" panose="020B0604020202020204" pitchFamily="34" charset="0"/>
                <a:ea typeface="Calibri" panose="020F0502020204030204" pitchFamily="34" charset="0"/>
                <a:cs typeface="DaunPenh" panose="01010101010101010101" pitchFamily="2" charset="0"/>
              </a:rPr>
              <a:t> </a:t>
            </a:r>
            <a:endParaRPr lang="en-US" sz="16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14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FFN Provider</a:t>
            </a:r>
            <a:endParaRPr lang="en-US" sz="1600" dirty="0">
              <a:effectLst/>
              <a:latin typeface="Arial" panose="020B0604020202020204" pitchFamily="34" charset="0"/>
              <a:ea typeface="Calibri" panose="020F0502020204030204" pitchFamily="34" charset="0"/>
              <a:cs typeface="DaunPenh" panose="01010101010101010101" pitchFamily="2" charset="0"/>
            </a:endParaRPr>
          </a:p>
        </p:txBody>
      </p:sp>
    </p:spTree>
    <p:extLst>
      <p:ext uri="{BB962C8B-B14F-4D97-AF65-F5344CB8AC3E}">
        <p14:creationId xmlns:p14="http://schemas.microsoft.com/office/powerpoint/2010/main" val="112079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78032"/>
            <a:ext cx="4508500" cy="762000"/>
          </a:xfrm>
        </p:spPr>
        <p:txBody>
          <a:bodyPr/>
          <a:lstStyle/>
          <a:p>
            <a:pPr marL="0" indent="0">
              <a:buNone/>
            </a:pPr>
            <a:r>
              <a:rPr lang="en-US" sz="2400" dirty="0">
                <a:solidFill>
                  <a:srgbClr val="ED6855"/>
                </a:solidFill>
                <a:latin typeface="+mj-lt"/>
              </a:rPr>
              <a:t>Provider Receiving Benefits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9" name="Table 8">
            <a:extLst>
              <a:ext uri="{FF2B5EF4-FFF2-40B4-BE49-F238E27FC236}">
                <a16:creationId xmlns:a16="http://schemas.microsoft.com/office/drawing/2014/main" id="{1B9C398C-9C8E-60F5-BAE0-D99635D1DB27}"/>
              </a:ext>
            </a:extLst>
          </p:cNvPr>
          <p:cNvGraphicFramePr>
            <a:graphicFrameLocks noGrp="1"/>
          </p:cNvGraphicFramePr>
          <p:nvPr>
            <p:extLst>
              <p:ext uri="{D42A27DB-BD31-4B8C-83A1-F6EECF244321}">
                <p14:modId xmlns:p14="http://schemas.microsoft.com/office/powerpoint/2010/main" val="2967526259"/>
              </p:ext>
            </p:extLst>
          </p:nvPr>
        </p:nvGraphicFramePr>
        <p:xfrm>
          <a:off x="609600" y="2797364"/>
          <a:ext cx="7391401" cy="2238695"/>
        </p:xfrm>
        <a:graphic>
          <a:graphicData uri="http://schemas.openxmlformats.org/drawingml/2006/table">
            <a:tbl>
              <a:tblPr firstRow="1" firstCol="1" bandRow="1"/>
              <a:tblGrid>
                <a:gridCol w="3986019">
                  <a:extLst>
                    <a:ext uri="{9D8B030D-6E8A-4147-A177-3AD203B41FA5}">
                      <a16:colId xmlns:a16="http://schemas.microsoft.com/office/drawing/2014/main" val="412891018"/>
                    </a:ext>
                  </a:extLst>
                </a:gridCol>
                <a:gridCol w="1645565">
                  <a:extLst>
                    <a:ext uri="{9D8B030D-6E8A-4147-A177-3AD203B41FA5}">
                      <a16:colId xmlns:a16="http://schemas.microsoft.com/office/drawing/2014/main" val="439900847"/>
                    </a:ext>
                  </a:extLst>
                </a:gridCol>
                <a:gridCol w="1759817">
                  <a:extLst>
                    <a:ext uri="{9D8B030D-6E8A-4147-A177-3AD203B41FA5}">
                      <a16:colId xmlns:a16="http://schemas.microsoft.com/office/drawing/2014/main" val="1834161377"/>
                    </a:ext>
                  </a:extLst>
                </a:gridCol>
              </a:tblGrid>
              <a:tr h="328930">
                <a:tc>
                  <a:txBody>
                    <a:bodyPr/>
                    <a:lstStyle/>
                    <a:p>
                      <a:pPr marL="0" marR="0" algn="ctr">
                        <a:lnSpc>
                          <a:spcPct val="130000"/>
                        </a:lnSpc>
                        <a:spcBef>
                          <a:spcPts val="0"/>
                        </a:spcBef>
                        <a:spcAft>
                          <a:spcPts val="0"/>
                        </a:spcAft>
                      </a:pPr>
                      <a:r>
                        <a:rPr lang="en-US" sz="1400" b="1">
                          <a:solidFill>
                            <a:srgbClr val="FFFFFF"/>
                          </a:solidFill>
                          <a:effectLst/>
                          <a:latin typeface="Arial" panose="020B0604020202020204" pitchFamily="34" charset="0"/>
                          <a:ea typeface="DengXian" panose="02010600030101010101" pitchFamily="2" charset="-122"/>
                          <a:cs typeface="Arial" panose="020B0604020202020204" pitchFamily="34" charset="0"/>
                        </a:rPr>
                        <a:t>Benefits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17365D"/>
                    </a:solidFill>
                  </a:tcPr>
                </a:tc>
                <a:tc>
                  <a:txBody>
                    <a:bodyPr/>
                    <a:lstStyle/>
                    <a:p>
                      <a:pPr marL="0" marR="0" algn="ctr">
                        <a:lnSpc>
                          <a:spcPct val="130000"/>
                        </a:lnSpc>
                        <a:spcBef>
                          <a:spcPts val="0"/>
                        </a:spcBef>
                        <a:spcAft>
                          <a:spcPts val="0"/>
                        </a:spcAft>
                      </a:pPr>
                      <a:r>
                        <a:rPr lang="en-US" sz="14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FCC</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17365D"/>
                    </a:solidFill>
                  </a:tcPr>
                </a:tc>
                <a:tc>
                  <a:txBody>
                    <a:bodyPr/>
                    <a:lstStyle/>
                    <a:p>
                      <a:pPr marL="0" marR="0" algn="ctr">
                        <a:lnSpc>
                          <a:spcPct val="130000"/>
                        </a:lnSpc>
                        <a:spcBef>
                          <a:spcPts val="0"/>
                        </a:spcBef>
                        <a:spcAft>
                          <a:spcPts val="0"/>
                        </a:spcAft>
                      </a:pPr>
                      <a:r>
                        <a:rPr lang="en-US" sz="14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FFN</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17365D"/>
                    </a:solidFill>
                  </a:tcPr>
                </a:tc>
                <a:extLst>
                  <a:ext uri="{0D108BD9-81ED-4DB2-BD59-A6C34878D82A}">
                    <a16:rowId xmlns:a16="http://schemas.microsoft.com/office/drawing/2014/main" val="845283139"/>
                  </a:ext>
                </a:extLst>
              </a:tr>
              <a:tr h="168910">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Health insurance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178 (24%)</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113 (29%)</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2338342863"/>
                  </a:ext>
                </a:extLst>
              </a:tr>
              <a:tr h="168910">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Dental insurance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108 (14%)</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68 (18%)</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1822595124"/>
                  </a:ext>
                </a:extLst>
              </a:tr>
              <a:tr h="15938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Vision insurance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88 (12%)</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48 (12%)</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3533323596"/>
                  </a:ext>
                </a:extLst>
              </a:tr>
              <a:tr h="33845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A retirement savings plan (e.g. 401K, 403B)</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47 (6%)</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15 (4%)</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2116760512"/>
                  </a:ext>
                </a:extLst>
              </a:tr>
              <a:tr h="159385">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Paid sick time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54 (7%)</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9 (2%)</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586754289"/>
                  </a:ext>
                </a:extLst>
              </a:tr>
              <a:tr h="168910">
                <a:tc>
                  <a:txBody>
                    <a:bodyPr/>
                    <a:lstStyle/>
                    <a:p>
                      <a:pPr marL="0" marR="0" algn="l">
                        <a:lnSpc>
                          <a:spcPct val="130000"/>
                        </a:lnSpc>
                        <a:spcBef>
                          <a:spcPts val="0"/>
                        </a:spcBef>
                        <a:spcAft>
                          <a:spcPts val="0"/>
                        </a:spcAft>
                      </a:pPr>
                      <a:r>
                        <a:rPr lang="en-US" sz="1400" b="1">
                          <a:effectLst/>
                          <a:latin typeface="Arial" panose="020B0604020202020204" pitchFamily="34" charset="0"/>
                          <a:ea typeface="DengXian" panose="02010600030101010101" pitchFamily="2" charset="-122"/>
                          <a:cs typeface="Arial" panose="020B0604020202020204" pitchFamily="34" charset="0"/>
                        </a:rPr>
                        <a:t>Paid vacation time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98 (13%)</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a:solidFill>
                            <a:srgbClr val="000000"/>
                          </a:solidFill>
                          <a:effectLst/>
                          <a:latin typeface="Arial" panose="020B0604020202020204" pitchFamily="34" charset="0"/>
                          <a:ea typeface="DengXian" panose="02010600030101010101" pitchFamily="2" charset="-122"/>
                          <a:cs typeface="Arial" panose="020B0604020202020204" pitchFamily="34" charset="0"/>
                        </a:rPr>
                        <a:t>7 (2%)</a:t>
                      </a:r>
                      <a:endParaRPr lang="en-US" sz="1400" b="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3000476957"/>
                  </a:ext>
                </a:extLst>
              </a:tr>
              <a:tr h="328930">
                <a:tc>
                  <a:txBody>
                    <a:bodyPr/>
                    <a:lstStyle/>
                    <a:p>
                      <a:pPr marL="0" marR="0" algn="l">
                        <a:lnSpc>
                          <a:spcPct val="130000"/>
                        </a:lnSpc>
                        <a:spcBef>
                          <a:spcPts val="0"/>
                        </a:spcBef>
                        <a:spcAft>
                          <a:spcPts val="0"/>
                        </a:spcAft>
                      </a:pPr>
                      <a:r>
                        <a:rPr lang="en-US" sz="1400" b="1" dirty="0">
                          <a:effectLst/>
                          <a:latin typeface="Arial" panose="020B0604020202020204" pitchFamily="34" charset="0"/>
                          <a:ea typeface="DengXian" panose="02010600030101010101" pitchFamily="2" charset="-122"/>
                          <a:cs typeface="Arial" panose="020B0604020202020204" pitchFamily="34" charset="0"/>
                        </a:rPr>
                        <a:t>Do NOT have access to any benefits</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438 (63%)</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marL="0" marR="0" algn="r">
                        <a:lnSpc>
                          <a:spcPct val="130000"/>
                        </a:lnSpc>
                        <a:spcBef>
                          <a:spcPts val="0"/>
                        </a:spcBef>
                        <a:spcAft>
                          <a:spcPts val="0"/>
                        </a:spcAft>
                      </a:pPr>
                      <a:r>
                        <a:rPr lang="en-US" sz="1400" b="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263 (68%)</a:t>
                      </a:r>
                      <a:endParaRPr lang="en-US" sz="1400" b="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extLst>
                  <a:ext uri="{0D108BD9-81ED-4DB2-BD59-A6C34878D82A}">
                    <a16:rowId xmlns:a16="http://schemas.microsoft.com/office/drawing/2014/main" val="1092785960"/>
                  </a:ext>
                </a:extLst>
              </a:tr>
            </a:tbl>
          </a:graphicData>
        </a:graphic>
      </p:graphicFrame>
    </p:spTree>
    <p:extLst>
      <p:ext uri="{BB962C8B-B14F-4D97-AF65-F5344CB8AC3E}">
        <p14:creationId xmlns:p14="http://schemas.microsoft.com/office/powerpoint/2010/main" val="264573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Plans for the Future</a:t>
            </a:r>
          </a:p>
        </p:txBody>
      </p:sp>
      <p:sp>
        <p:nvSpPr>
          <p:cNvPr id="3" name="Content Placeholder 2"/>
          <p:cNvSpPr>
            <a:spLocks noGrp="1"/>
          </p:cNvSpPr>
          <p:nvPr>
            <p:ph idx="1"/>
          </p:nvPr>
        </p:nvSpPr>
        <p:spPr>
          <a:xfrm>
            <a:off x="457200" y="2309322"/>
            <a:ext cx="7848600" cy="3405678"/>
          </a:xfrm>
        </p:spPr>
        <p:txBody>
          <a:bodyPr>
            <a:normAutofit/>
          </a:bodyPr>
          <a:lstStyle/>
          <a:p>
            <a:pPr marL="457200" lvl="1" indent="0">
              <a:buNone/>
            </a:pPr>
            <a:endParaRPr lang="en-US" sz="1600" dirty="0"/>
          </a:p>
          <a:p>
            <a:r>
              <a:rPr lang="en-US" sz="2000" dirty="0"/>
              <a:t>On average, FCC providers plan on taking care of children for 12 more years while FFN providers plan on doing so for 7 more years in their current capacity.</a:t>
            </a:r>
          </a:p>
          <a:p>
            <a:r>
              <a:rPr lang="en-US" sz="2000" dirty="0"/>
              <a:t>29% of FCCs and 49% of FFNs reported that they plan on taking care of children for 5 more years or less. 24% of FFNs are planning on working towards their family child care license.</a:t>
            </a:r>
            <a:endParaRPr lang="en-US" sz="1600" dirty="0"/>
          </a:p>
        </p:txBody>
      </p:sp>
    </p:spTree>
    <p:extLst>
      <p:ext uri="{BB962C8B-B14F-4D97-AF65-F5344CB8AC3E}">
        <p14:creationId xmlns:p14="http://schemas.microsoft.com/office/powerpoint/2010/main" val="252377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Future Plans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7" name="Chart 6">
            <a:extLst>
              <a:ext uri="{FF2B5EF4-FFF2-40B4-BE49-F238E27FC236}">
                <a16:creationId xmlns:a16="http://schemas.microsoft.com/office/drawing/2014/main" id="{BD89E057-42BC-16D6-9296-420770CB48CC}"/>
              </a:ext>
            </a:extLst>
          </p:cNvPr>
          <p:cNvGraphicFramePr/>
          <p:nvPr>
            <p:extLst>
              <p:ext uri="{D42A27DB-BD31-4B8C-83A1-F6EECF244321}">
                <p14:modId xmlns:p14="http://schemas.microsoft.com/office/powerpoint/2010/main" val="3439042840"/>
              </p:ext>
            </p:extLst>
          </p:nvPr>
        </p:nvGraphicFramePr>
        <p:xfrm>
          <a:off x="838200" y="2133600"/>
          <a:ext cx="7239000" cy="374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46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670560" y="3276600"/>
            <a:ext cx="771144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None/>
            </a:pPr>
            <a:r>
              <a:rPr lang="en-US" sz="2000" b="1" dirty="0">
                <a:latin typeface="+mj-lt"/>
              </a:rPr>
              <a:t>Research Question 4</a:t>
            </a:r>
            <a:r>
              <a:rPr lang="en-US" sz="2000" dirty="0">
                <a:latin typeface="+mj-lt"/>
              </a:rPr>
              <a:t>: How has COVID-19 changed the experiences of Los Angeles County’s HBCC providers and the children they serve?</a:t>
            </a: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218498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762000"/>
          </a:xfrm>
        </p:spPr>
        <p:txBody>
          <a:bodyPr/>
          <a:lstStyle/>
          <a:p>
            <a:r>
              <a:rPr lang="en-US" sz="3400" dirty="0">
                <a:solidFill>
                  <a:srgbClr val="ED6855"/>
                </a:solidFill>
                <a:latin typeface="+mj-lt"/>
              </a:rPr>
              <a:t>Multi-Phase Project</a:t>
            </a:r>
          </a:p>
        </p:txBody>
      </p:sp>
      <p:sp>
        <p:nvSpPr>
          <p:cNvPr id="3" name="Content Placeholder 2"/>
          <p:cNvSpPr>
            <a:spLocks noGrp="1"/>
          </p:cNvSpPr>
          <p:nvPr>
            <p:ph idx="1"/>
          </p:nvPr>
        </p:nvSpPr>
        <p:spPr>
          <a:xfrm>
            <a:off x="571500" y="2743200"/>
            <a:ext cx="7696200" cy="3505200"/>
          </a:xfrm>
        </p:spPr>
        <p:txBody>
          <a:bodyPr>
            <a:noAutofit/>
          </a:bodyPr>
          <a:lstStyle/>
          <a:p>
            <a:pPr>
              <a:spcAft>
                <a:spcPts val="600"/>
              </a:spcAft>
            </a:pPr>
            <a:r>
              <a:rPr lang="en-US" sz="2000" b="1" dirty="0"/>
              <a:t>Phase 1: </a:t>
            </a:r>
            <a:r>
              <a:rPr lang="en-US" sz="2000" dirty="0"/>
              <a:t>Landscape analysis</a:t>
            </a:r>
            <a:endParaRPr lang="en-US" sz="3200" dirty="0"/>
          </a:p>
          <a:p>
            <a:pPr>
              <a:spcAft>
                <a:spcPts val="600"/>
              </a:spcAft>
            </a:pPr>
            <a:r>
              <a:rPr lang="en-US" sz="2000" b="1" dirty="0"/>
              <a:t>Phase 2: </a:t>
            </a:r>
            <a:r>
              <a:rPr lang="en-US" sz="2000" dirty="0"/>
              <a:t>Learn from the landscape analysis</a:t>
            </a:r>
          </a:p>
          <a:p>
            <a:pPr>
              <a:spcAft>
                <a:spcPts val="600"/>
              </a:spcAft>
            </a:pPr>
            <a:r>
              <a:rPr lang="en-US" sz="2000" b="1" dirty="0"/>
              <a:t>Phase 3: </a:t>
            </a:r>
            <a:r>
              <a:rPr lang="en-US" sz="2000" dirty="0"/>
              <a:t>Develop pilot projects to support HBCC providers</a:t>
            </a:r>
          </a:p>
          <a:p>
            <a:pPr>
              <a:spcAft>
                <a:spcPts val="600"/>
              </a:spcAft>
            </a:pPr>
            <a:r>
              <a:rPr lang="en-US" sz="2000" b="1" dirty="0"/>
              <a:t>Phase 4: </a:t>
            </a:r>
            <a:r>
              <a:rPr lang="en-US" sz="2000" dirty="0"/>
              <a:t>Compile lessons learned from pilots and decide which can be applied at scale</a:t>
            </a:r>
          </a:p>
          <a:p>
            <a:pPr>
              <a:spcAft>
                <a:spcPts val="1800"/>
              </a:spcAft>
              <a:buFont typeface="Wingdings" panose="05000000000000000000" pitchFamily="2" charset="2"/>
              <a:buChar char="§"/>
            </a:pPr>
            <a:r>
              <a:rPr lang="en-US" sz="2000" b="1" dirty="0"/>
              <a:t>Phase 5: </a:t>
            </a:r>
            <a:r>
              <a:rPr lang="en-US" sz="2000" dirty="0"/>
              <a:t>With partners, create sustainable systems change and inform policy priorities to enhance the system of HBCC’s</a:t>
            </a:r>
          </a:p>
        </p:txBody>
      </p:sp>
    </p:spTree>
    <p:extLst>
      <p:ext uri="{BB962C8B-B14F-4D97-AF65-F5344CB8AC3E}">
        <p14:creationId xmlns:p14="http://schemas.microsoft.com/office/powerpoint/2010/main" val="66385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7" name="TextBox 6">
            <a:extLst>
              <a:ext uri="{FF2B5EF4-FFF2-40B4-BE49-F238E27FC236}">
                <a16:creationId xmlns:a16="http://schemas.microsoft.com/office/drawing/2014/main" id="{2272008E-5BC4-3AAD-F07B-9EAB0EA0BD13}"/>
              </a:ext>
            </a:extLst>
          </p:cNvPr>
          <p:cNvSpPr txBox="1"/>
          <p:nvPr/>
        </p:nvSpPr>
        <p:spPr>
          <a:xfrm>
            <a:off x="609600" y="2543373"/>
            <a:ext cx="7924800" cy="2622256"/>
          </a:xfrm>
          <a:prstGeom prst="rect">
            <a:avLst/>
          </a:prstGeom>
          <a:noFill/>
        </p:spPr>
        <p:txBody>
          <a:bodyPr wrap="square">
            <a:spAutoFit/>
          </a:bodyPr>
          <a:lstStyle/>
          <a:p>
            <a:pPr marL="0" marR="0" algn="ctr">
              <a:lnSpc>
                <a:spcPct val="112000"/>
              </a:lnSpc>
              <a:spcBef>
                <a:spcPts val="0"/>
              </a:spcBef>
              <a:spcAft>
                <a:spcPts val="0"/>
              </a:spcAft>
            </a:pPr>
            <a:r>
              <a:rPr lang="en-AU" sz="2000" i="1" dirty="0">
                <a:solidFill>
                  <a:srgbClr val="17365D"/>
                </a:solidFill>
                <a:effectLst/>
                <a:latin typeface="Arial" panose="020B0604020202020204" pitchFamily="34" charset="0"/>
                <a:ea typeface="Calibri" panose="020F0502020204030204" pitchFamily="34" charset="0"/>
                <a:cs typeface="DaunPenh" panose="01010101010101010101" pitchFamily="2" charset="0"/>
              </a:rPr>
              <a:t>“The pandemic has put a massive strain in an already difficult underpaid profession. We do this work because we love these children and love giving peace of mind to parents. There are so many moving parts that we juggle with little help and resources. It's been extremely difficult to stay above water, but I love what I do. We need help! It's that simple.”</a:t>
            </a:r>
            <a:endParaRPr lang="en-US" sz="16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1600" dirty="0">
                <a:solidFill>
                  <a:srgbClr val="17365D"/>
                </a:solidFill>
                <a:effectLst/>
                <a:latin typeface="Arial" panose="020B0604020202020204" pitchFamily="34" charset="0"/>
                <a:ea typeface="Calibri" panose="020F0502020204030204" pitchFamily="34" charset="0"/>
                <a:cs typeface="DaunPenh" panose="01010101010101010101" pitchFamily="2" charset="0"/>
              </a:rPr>
              <a:t> </a:t>
            </a:r>
            <a:endParaRPr lang="en-US" sz="16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14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FCC Provider</a:t>
            </a:r>
            <a:endParaRPr lang="en-US" sz="1600" dirty="0">
              <a:effectLst/>
              <a:latin typeface="Arial" panose="020B0604020202020204" pitchFamily="34" charset="0"/>
              <a:ea typeface="Calibri" panose="020F0502020204030204" pitchFamily="34" charset="0"/>
              <a:cs typeface="DaunPenh" panose="01010101010101010101" pitchFamily="2" charset="0"/>
            </a:endParaRPr>
          </a:p>
        </p:txBody>
      </p:sp>
    </p:spTree>
    <p:extLst>
      <p:ext uri="{BB962C8B-B14F-4D97-AF65-F5344CB8AC3E}">
        <p14:creationId xmlns:p14="http://schemas.microsoft.com/office/powerpoint/2010/main" val="2696723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Provider Challenges During Covid</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4" name="Table 4">
            <a:extLst>
              <a:ext uri="{FF2B5EF4-FFF2-40B4-BE49-F238E27FC236}">
                <a16:creationId xmlns:a16="http://schemas.microsoft.com/office/drawing/2014/main" id="{ADDEF281-4204-B5B1-A90A-4AF807EF52C1}"/>
              </a:ext>
            </a:extLst>
          </p:cNvPr>
          <p:cNvGraphicFramePr>
            <a:graphicFrameLocks noGrp="1"/>
          </p:cNvGraphicFramePr>
          <p:nvPr>
            <p:extLst>
              <p:ext uri="{D42A27DB-BD31-4B8C-83A1-F6EECF244321}">
                <p14:modId xmlns:p14="http://schemas.microsoft.com/office/powerpoint/2010/main" val="3198804466"/>
              </p:ext>
            </p:extLst>
          </p:nvPr>
        </p:nvGraphicFramePr>
        <p:xfrm>
          <a:off x="762000" y="2273300"/>
          <a:ext cx="7315200" cy="3517900"/>
        </p:xfrm>
        <a:graphic>
          <a:graphicData uri="http://schemas.openxmlformats.org/drawingml/2006/table">
            <a:tbl>
              <a:tblPr firstRow="1" bandRow="1">
                <a:tableStyleId>{3B4B98B0-60AC-42C2-AFA5-B58CD77FA1E5}</a:tableStyleId>
              </a:tblPr>
              <a:tblGrid>
                <a:gridCol w="3657600">
                  <a:extLst>
                    <a:ext uri="{9D8B030D-6E8A-4147-A177-3AD203B41FA5}">
                      <a16:colId xmlns:a16="http://schemas.microsoft.com/office/drawing/2014/main" val="1772997366"/>
                    </a:ext>
                  </a:extLst>
                </a:gridCol>
                <a:gridCol w="3657600">
                  <a:extLst>
                    <a:ext uri="{9D8B030D-6E8A-4147-A177-3AD203B41FA5}">
                      <a16:colId xmlns:a16="http://schemas.microsoft.com/office/drawing/2014/main" val="1832102345"/>
                    </a:ext>
                  </a:extLst>
                </a:gridCol>
              </a:tblGrid>
              <a:tr h="429012">
                <a:tc>
                  <a:txBody>
                    <a:bodyPr/>
                    <a:lstStyle/>
                    <a:p>
                      <a:r>
                        <a:rPr lang="en-US" dirty="0"/>
                        <a:t>Family Child Care</a:t>
                      </a:r>
                      <a:endParaRPr lang="en-US" dirty="0">
                        <a:latin typeface="Arial" panose="020B0604020202020204" pitchFamily="34" charset="0"/>
                        <a:cs typeface="Arial" panose="020B0604020202020204" pitchFamily="34" charset="0"/>
                      </a:endParaRPr>
                    </a:p>
                  </a:txBody>
                  <a:tcPr/>
                </a:tc>
                <a:tc>
                  <a:txBody>
                    <a:bodyPr/>
                    <a:lstStyle/>
                    <a:p>
                      <a:r>
                        <a:rPr lang="en-US" dirty="0"/>
                        <a:t>Family, Friend, and Neighbor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4428972"/>
                  </a:ext>
                </a:extLst>
              </a:tr>
              <a:tr h="3088888">
                <a:tc>
                  <a:txBody>
                    <a:bodyPr/>
                    <a:lstStyle/>
                    <a:p>
                      <a:pPr marL="285750" indent="-285750">
                        <a:buFont typeface="Arial" panose="020B0604020202020204" pitchFamily="34" charset="0"/>
                        <a:buChar char="•"/>
                      </a:pPr>
                      <a:r>
                        <a:rPr lang="en-US" dirty="0"/>
                        <a:t>Decrease in child enrollment (54%)</a:t>
                      </a:r>
                    </a:p>
                    <a:p>
                      <a:pPr marL="285750" indent="-285750">
                        <a:buFont typeface="Arial" panose="020B0604020202020204" pitchFamily="34" charset="0"/>
                        <a:buChar char="•"/>
                      </a:pPr>
                      <a:r>
                        <a:rPr lang="en-US" dirty="0"/>
                        <a:t>Financial hardship in running the program (40%)</a:t>
                      </a:r>
                    </a:p>
                    <a:p>
                      <a:pPr marL="285750" indent="-285750">
                        <a:buFont typeface="Arial" panose="020B0604020202020204" pitchFamily="34" charset="0"/>
                        <a:buChar char="•"/>
                      </a:pPr>
                      <a:r>
                        <a:rPr lang="en-US" dirty="0"/>
                        <a:t>Difficulty supporting children with distance learning (38%)</a:t>
                      </a:r>
                    </a:p>
                    <a:p>
                      <a:pPr marL="285750" indent="-285750">
                        <a:buFont typeface="Arial" panose="020B0604020202020204" pitchFamily="34" charset="0"/>
                        <a:buChar char="•"/>
                      </a:pPr>
                      <a:r>
                        <a:rPr lang="en-US" dirty="0"/>
                        <a:t>Challenges with technology (lack of equipment, internet, knowledge) (25%)</a:t>
                      </a:r>
                    </a:p>
                    <a:p>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dirty="0"/>
                        <a:t>Not enough access to cleaning or safety supplies (33%)</a:t>
                      </a:r>
                    </a:p>
                    <a:p>
                      <a:pPr marL="285750" indent="-285750">
                        <a:buFont typeface="Arial" panose="020B0604020202020204" pitchFamily="34" charset="0"/>
                        <a:buChar char="•"/>
                      </a:pPr>
                      <a:r>
                        <a:rPr lang="en-US" dirty="0"/>
                        <a:t>Challenges with technology (lack of equipment, internet, knowledge) (24%)</a:t>
                      </a:r>
                    </a:p>
                    <a:p>
                      <a:pPr marL="285750" indent="-285750">
                        <a:buFont typeface="Arial" panose="020B0604020202020204" pitchFamily="34" charset="0"/>
                        <a:buChar char="•"/>
                      </a:pPr>
                      <a:r>
                        <a:rPr lang="en-US" dirty="0"/>
                        <a:t>Difficulty in supporting children with distance learning (22%)</a:t>
                      </a:r>
                    </a:p>
                    <a:p>
                      <a:pPr marL="285750" indent="-285750">
                        <a:buFont typeface="Arial" panose="020B0604020202020204" pitchFamily="34" charset="0"/>
                        <a:buChar char="•"/>
                      </a:pPr>
                      <a:r>
                        <a:rPr lang="en-US" dirty="0"/>
                        <a:t>Financial hardship in taking care of children (19%)</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192221"/>
                  </a:ext>
                </a:extLst>
              </a:tr>
            </a:tbl>
          </a:graphicData>
        </a:graphic>
      </p:graphicFrame>
    </p:spTree>
    <p:extLst>
      <p:ext uri="{BB962C8B-B14F-4D97-AF65-F5344CB8AC3E}">
        <p14:creationId xmlns:p14="http://schemas.microsoft.com/office/powerpoint/2010/main" val="351383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Impact on Parent Employment and Child Care</a:t>
            </a:r>
          </a:p>
        </p:txBody>
      </p:sp>
      <p:graphicFrame>
        <p:nvGraphicFramePr>
          <p:cNvPr id="6" name="Content Placeholder 5">
            <a:extLst>
              <a:ext uri="{FF2B5EF4-FFF2-40B4-BE49-F238E27FC236}">
                <a16:creationId xmlns:a16="http://schemas.microsoft.com/office/drawing/2014/main" id="{C41AA984-EB0E-55E3-CCAA-F9DB28220D53}"/>
              </a:ext>
            </a:extLst>
          </p:cNvPr>
          <p:cNvGraphicFramePr>
            <a:graphicFrameLocks noGrp="1"/>
          </p:cNvGraphicFramePr>
          <p:nvPr>
            <p:ph idx="1"/>
            <p:extLst>
              <p:ext uri="{D42A27DB-BD31-4B8C-83A1-F6EECF244321}">
                <p14:modId xmlns:p14="http://schemas.microsoft.com/office/powerpoint/2010/main" val="3663322314"/>
              </p:ext>
            </p:extLst>
          </p:nvPr>
        </p:nvGraphicFramePr>
        <p:xfrm>
          <a:off x="609600" y="2514600"/>
          <a:ext cx="7619999" cy="3099694"/>
        </p:xfrm>
        <a:graphic>
          <a:graphicData uri="http://schemas.openxmlformats.org/drawingml/2006/table">
            <a:tbl>
              <a:tblPr firstRow="1" firstCol="1" bandRow="1">
                <a:tableStyleId>{3B4B98B0-60AC-42C2-AFA5-B58CD77FA1E5}</a:tableStyleId>
              </a:tblPr>
              <a:tblGrid>
                <a:gridCol w="5804514">
                  <a:extLst>
                    <a:ext uri="{9D8B030D-6E8A-4147-A177-3AD203B41FA5}">
                      <a16:colId xmlns:a16="http://schemas.microsoft.com/office/drawing/2014/main" val="469211697"/>
                    </a:ext>
                  </a:extLst>
                </a:gridCol>
                <a:gridCol w="1815485">
                  <a:extLst>
                    <a:ext uri="{9D8B030D-6E8A-4147-A177-3AD203B41FA5}">
                      <a16:colId xmlns:a16="http://schemas.microsoft.com/office/drawing/2014/main" val="2793772013"/>
                    </a:ext>
                  </a:extLst>
                </a:gridCol>
              </a:tblGrid>
              <a:tr h="505077">
                <a:tc>
                  <a:txBody>
                    <a:bodyPr/>
                    <a:lstStyle/>
                    <a:p>
                      <a:pPr marL="0" marR="0" algn="ctr">
                        <a:lnSpc>
                          <a:spcPct val="130000"/>
                        </a:lnSpc>
                        <a:spcBef>
                          <a:spcPts val="0"/>
                        </a:spcBef>
                        <a:spcAft>
                          <a:spcPts val="0"/>
                        </a:spcAft>
                      </a:pPr>
                      <a:r>
                        <a:rPr lang="en-US" sz="1400" b="1">
                          <a:solidFill>
                            <a:schemeClr val="tx1"/>
                          </a:solidFill>
                          <a:effectLst/>
                        </a:rPr>
                        <a:t>COVID Impact</a:t>
                      </a:r>
                      <a:endParaRPr lang="en-US" sz="140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ctr">
                        <a:lnSpc>
                          <a:spcPct val="130000"/>
                        </a:lnSpc>
                        <a:spcBef>
                          <a:spcPts val="0"/>
                        </a:spcBef>
                        <a:spcAft>
                          <a:spcPts val="0"/>
                        </a:spcAft>
                      </a:pPr>
                      <a:r>
                        <a:rPr lang="en-US" sz="1400" b="1" dirty="0">
                          <a:solidFill>
                            <a:schemeClr val="tx1"/>
                          </a:solidFill>
                          <a:effectLst/>
                        </a:rPr>
                        <a:t>Parents </a:t>
                      </a:r>
                      <a:endParaRPr lang="en-US" sz="1400" dirty="0">
                        <a:solidFill>
                          <a:schemeClr val="tx1"/>
                        </a:solidFill>
                        <a:effectLst/>
                      </a:endParaRPr>
                    </a:p>
                  </a:txBody>
                  <a:tcPr marL="68580" marR="68580" marT="0" marB="0" anchor="ctr"/>
                </a:tc>
                <a:extLst>
                  <a:ext uri="{0D108BD9-81ED-4DB2-BD59-A6C34878D82A}">
                    <a16:rowId xmlns:a16="http://schemas.microsoft.com/office/drawing/2014/main" val="3309134608"/>
                  </a:ext>
                </a:extLst>
              </a:tr>
              <a:tr h="256923">
                <a:tc>
                  <a:txBody>
                    <a:bodyPr/>
                    <a:lstStyle/>
                    <a:p>
                      <a:pPr marL="0" marR="0" algn="l">
                        <a:lnSpc>
                          <a:spcPct val="130000"/>
                        </a:lnSpc>
                        <a:spcBef>
                          <a:spcPts val="0"/>
                        </a:spcBef>
                        <a:spcAft>
                          <a:spcPts val="0"/>
                        </a:spcAft>
                      </a:pPr>
                      <a:r>
                        <a:rPr lang="en-US" sz="1400" b="1">
                          <a:effectLst/>
                        </a:rPr>
                        <a:t>I lost my job, or my spouse/partner lost a job</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200 (28%)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4003793192"/>
                  </a:ext>
                </a:extLst>
              </a:tr>
              <a:tr h="505077">
                <a:tc>
                  <a:txBody>
                    <a:bodyPr/>
                    <a:lstStyle/>
                    <a:p>
                      <a:pPr marL="0" marR="0" algn="l">
                        <a:lnSpc>
                          <a:spcPct val="130000"/>
                        </a:lnSpc>
                        <a:spcBef>
                          <a:spcPts val="0"/>
                        </a:spcBef>
                        <a:spcAft>
                          <a:spcPts val="0"/>
                        </a:spcAft>
                      </a:pPr>
                      <a:r>
                        <a:rPr lang="en-US" sz="1400" b="1">
                          <a:effectLst/>
                        </a:rPr>
                        <a:t>My employer or my spouse’s/partner’s employer REDUCED my/their work hours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178 (25%)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093791985"/>
                  </a:ext>
                </a:extLst>
              </a:tr>
              <a:tr h="505077">
                <a:tc>
                  <a:txBody>
                    <a:bodyPr/>
                    <a:lstStyle/>
                    <a:p>
                      <a:pPr marL="0" marR="0" algn="l">
                        <a:lnSpc>
                          <a:spcPct val="130000"/>
                        </a:lnSpc>
                        <a:spcBef>
                          <a:spcPts val="0"/>
                        </a:spcBef>
                        <a:spcAft>
                          <a:spcPts val="0"/>
                        </a:spcAft>
                      </a:pPr>
                      <a:r>
                        <a:rPr lang="en-US" sz="1400" b="1">
                          <a:effectLst/>
                        </a:rPr>
                        <a:t>My employer or my spouse’s/partner’s employer INCREASED my/their work hours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44 (6%)</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437580252"/>
                  </a:ext>
                </a:extLst>
              </a:tr>
              <a:tr h="256923">
                <a:tc>
                  <a:txBody>
                    <a:bodyPr/>
                    <a:lstStyle/>
                    <a:p>
                      <a:pPr marL="0" marR="0" algn="l">
                        <a:lnSpc>
                          <a:spcPct val="130000"/>
                        </a:lnSpc>
                        <a:spcBef>
                          <a:spcPts val="0"/>
                        </a:spcBef>
                        <a:spcAft>
                          <a:spcPts val="0"/>
                        </a:spcAft>
                      </a:pPr>
                      <a:r>
                        <a:rPr lang="en-US" sz="1400" b="1">
                          <a:effectLst/>
                        </a:rPr>
                        <a:t>I started working from home / remote work</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90 (13%)</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439514587"/>
                  </a:ext>
                </a:extLst>
              </a:tr>
              <a:tr h="505077">
                <a:tc>
                  <a:txBody>
                    <a:bodyPr/>
                    <a:lstStyle/>
                    <a:p>
                      <a:pPr marL="0" marR="0" algn="l">
                        <a:lnSpc>
                          <a:spcPct val="130000"/>
                        </a:lnSpc>
                        <a:spcBef>
                          <a:spcPts val="0"/>
                        </a:spcBef>
                        <a:spcAft>
                          <a:spcPts val="0"/>
                        </a:spcAft>
                      </a:pPr>
                      <a:r>
                        <a:rPr lang="en-US" sz="1400" b="1">
                          <a:effectLst/>
                        </a:rPr>
                        <a:t>I changed the child care arrangements I had from my children</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75 (11%)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305734410"/>
                  </a:ext>
                </a:extLst>
              </a:tr>
              <a:tr h="256923">
                <a:tc>
                  <a:txBody>
                    <a:bodyPr/>
                    <a:lstStyle/>
                    <a:p>
                      <a:pPr marL="0" marR="0" algn="l">
                        <a:lnSpc>
                          <a:spcPct val="130000"/>
                        </a:lnSpc>
                        <a:spcBef>
                          <a:spcPts val="0"/>
                        </a:spcBef>
                        <a:spcAft>
                          <a:spcPts val="0"/>
                        </a:spcAft>
                      </a:pPr>
                      <a:r>
                        <a:rPr lang="en-US" sz="1400" b="1">
                          <a:effectLst/>
                        </a:rPr>
                        <a:t>I lost my child care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34 (5%)</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106012493"/>
                  </a:ext>
                </a:extLst>
              </a:tr>
              <a:tr h="256923">
                <a:tc>
                  <a:txBody>
                    <a:bodyPr/>
                    <a:lstStyle/>
                    <a:p>
                      <a:pPr marL="0" marR="0" algn="l">
                        <a:lnSpc>
                          <a:spcPct val="130000"/>
                        </a:lnSpc>
                        <a:spcBef>
                          <a:spcPts val="0"/>
                        </a:spcBef>
                        <a:spcAft>
                          <a:spcPts val="0"/>
                        </a:spcAft>
                      </a:pPr>
                      <a:r>
                        <a:rPr lang="en-US" sz="1400" b="1">
                          <a:effectLst/>
                        </a:rPr>
                        <a:t>None of the above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273 (39%)</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472471650"/>
                  </a:ext>
                </a:extLst>
              </a:tr>
            </a:tbl>
          </a:graphicData>
        </a:graphic>
      </p:graphicFrame>
    </p:spTree>
    <p:extLst>
      <p:ext uri="{BB962C8B-B14F-4D97-AF65-F5344CB8AC3E}">
        <p14:creationId xmlns:p14="http://schemas.microsoft.com/office/powerpoint/2010/main" val="705991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11300"/>
            <a:ext cx="4267200" cy="762000"/>
          </a:xfrm>
        </p:spPr>
        <p:txBody>
          <a:bodyPr/>
          <a:lstStyle/>
          <a:p>
            <a:pPr marL="0" indent="0">
              <a:buNone/>
            </a:pPr>
            <a:r>
              <a:rPr lang="en-US" sz="2400" dirty="0">
                <a:solidFill>
                  <a:srgbClr val="ED6855"/>
                </a:solidFill>
                <a:latin typeface="+mj-lt"/>
              </a:rPr>
              <a:t>Financial Impact</a:t>
            </a:r>
          </a:p>
        </p:txBody>
      </p:sp>
      <p:graphicFrame>
        <p:nvGraphicFramePr>
          <p:cNvPr id="5" name="Content Placeholder 4">
            <a:extLst>
              <a:ext uri="{FF2B5EF4-FFF2-40B4-BE49-F238E27FC236}">
                <a16:creationId xmlns:a16="http://schemas.microsoft.com/office/drawing/2014/main" id="{ABC8502D-0F6A-7A71-904B-ADFEE2AE7B94}"/>
              </a:ext>
            </a:extLst>
          </p:cNvPr>
          <p:cNvGraphicFramePr>
            <a:graphicFrameLocks noGrp="1"/>
          </p:cNvGraphicFramePr>
          <p:nvPr>
            <p:ph idx="1"/>
            <p:extLst>
              <p:ext uri="{D42A27DB-BD31-4B8C-83A1-F6EECF244321}">
                <p14:modId xmlns:p14="http://schemas.microsoft.com/office/powerpoint/2010/main" val="1911501181"/>
              </p:ext>
            </p:extLst>
          </p:nvPr>
        </p:nvGraphicFramePr>
        <p:xfrm>
          <a:off x="609601" y="2273300"/>
          <a:ext cx="7772399" cy="3857599"/>
        </p:xfrm>
        <a:graphic>
          <a:graphicData uri="http://schemas.openxmlformats.org/drawingml/2006/table">
            <a:tbl>
              <a:tblPr firstRow="1" firstCol="1" bandRow="1">
                <a:tableStyleId>{3B4B98B0-60AC-42C2-AFA5-B58CD77FA1E5}</a:tableStyleId>
              </a:tblPr>
              <a:tblGrid>
                <a:gridCol w="5920603">
                  <a:extLst>
                    <a:ext uri="{9D8B030D-6E8A-4147-A177-3AD203B41FA5}">
                      <a16:colId xmlns:a16="http://schemas.microsoft.com/office/drawing/2014/main" val="217808790"/>
                    </a:ext>
                  </a:extLst>
                </a:gridCol>
                <a:gridCol w="1851796">
                  <a:extLst>
                    <a:ext uri="{9D8B030D-6E8A-4147-A177-3AD203B41FA5}">
                      <a16:colId xmlns:a16="http://schemas.microsoft.com/office/drawing/2014/main" val="3557201677"/>
                    </a:ext>
                  </a:extLst>
                </a:gridCol>
              </a:tblGrid>
              <a:tr h="454760">
                <a:tc>
                  <a:txBody>
                    <a:bodyPr/>
                    <a:lstStyle/>
                    <a:p>
                      <a:pPr marL="0" marR="0" algn="ctr">
                        <a:lnSpc>
                          <a:spcPct val="130000"/>
                        </a:lnSpc>
                        <a:spcBef>
                          <a:spcPts val="0"/>
                        </a:spcBef>
                        <a:spcAft>
                          <a:spcPts val="0"/>
                        </a:spcAft>
                      </a:pPr>
                      <a:r>
                        <a:rPr lang="en-US" sz="1400" b="1" dirty="0">
                          <a:solidFill>
                            <a:schemeClr val="tx1"/>
                          </a:solidFill>
                          <a:effectLst/>
                        </a:rPr>
                        <a:t>COVID Impact</a:t>
                      </a:r>
                      <a:endParaRPr lang="en-US" sz="1400" dirty="0">
                        <a:solidFill>
                          <a:schemeClr val="tx1"/>
                        </a:solidFill>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ctr">
                        <a:lnSpc>
                          <a:spcPct val="130000"/>
                        </a:lnSpc>
                        <a:spcBef>
                          <a:spcPts val="0"/>
                        </a:spcBef>
                        <a:spcAft>
                          <a:spcPts val="0"/>
                        </a:spcAft>
                      </a:pPr>
                      <a:r>
                        <a:rPr lang="en-US" sz="1400" b="1" dirty="0">
                          <a:solidFill>
                            <a:schemeClr val="tx1"/>
                          </a:solidFill>
                          <a:effectLst/>
                        </a:rPr>
                        <a:t>Parents </a:t>
                      </a:r>
                      <a:endParaRPr lang="en-US" sz="1400" dirty="0">
                        <a:solidFill>
                          <a:schemeClr val="tx1"/>
                        </a:solidFill>
                        <a:effectLst/>
                      </a:endParaRPr>
                    </a:p>
                  </a:txBody>
                  <a:tcPr marL="68580" marR="68580" marT="0" marB="0" anchor="ctr"/>
                </a:tc>
                <a:extLst>
                  <a:ext uri="{0D108BD9-81ED-4DB2-BD59-A6C34878D82A}">
                    <a16:rowId xmlns:a16="http://schemas.microsoft.com/office/drawing/2014/main" val="3488100357"/>
                  </a:ext>
                </a:extLst>
              </a:tr>
              <a:tr h="231329">
                <a:tc>
                  <a:txBody>
                    <a:bodyPr/>
                    <a:lstStyle/>
                    <a:p>
                      <a:pPr marL="0" marR="0" algn="l">
                        <a:lnSpc>
                          <a:spcPct val="130000"/>
                        </a:lnSpc>
                        <a:spcBef>
                          <a:spcPts val="0"/>
                        </a:spcBef>
                        <a:spcAft>
                          <a:spcPts val="0"/>
                        </a:spcAft>
                      </a:pPr>
                      <a:r>
                        <a:rPr lang="en-US" sz="1400" b="1">
                          <a:effectLst/>
                        </a:rPr>
                        <a:t>I am behind on paying my rent/mortgage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209 (30%)</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613550184"/>
                  </a:ext>
                </a:extLst>
              </a:tr>
              <a:tr h="454760">
                <a:tc>
                  <a:txBody>
                    <a:bodyPr/>
                    <a:lstStyle/>
                    <a:p>
                      <a:pPr marL="0" marR="0" algn="l">
                        <a:lnSpc>
                          <a:spcPct val="130000"/>
                        </a:lnSpc>
                        <a:spcBef>
                          <a:spcPts val="0"/>
                        </a:spcBef>
                        <a:spcAft>
                          <a:spcPts val="0"/>
                        </a:spcAft>
                      </a:pPr>
                      <a:r>
                        <a:rPr lang="en-US" sz="1400" b="1">
                          <a:effectLst/>
                        </a:rPr>
                        <a:t>I have delayed paying other bills (e.g., utilities, medical bills, credit card)</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310 (44%)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2731771712"/>
                  </a:ext>
                </a:extLst>
              </a:tr>
              <a:tr h="231329">
                <a:tc>
                  <a:txBody>
                    <a:bodyPr/>
                    <a:lstStyle/>
                    <a:p>
                      <a:pPr marL="0" marR="0" algn="l">
                        <a:lnSpc>
                          <a:spcPct val="130000"/>
                        </a:lnSpc>
                        <a:spcBef>
                          <a:spcPts val="0"/>
                        </a:spcBef>
                        <a:spcAft>
                          <a:spcPts val="0"/>
                        </a:spcAft>
                      </a:pPr>
                      <a:r>
                        <a:rPr lang="en-US" sz="1400" b="1" dirty="0">
                          <a:effectLst/>
                        </a:rPr>
                        <a:t>I am relying on friends or family for financial help</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112 (16%)</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549685798"/>
                  </a:ext>
                </a:extLst>
              </a:tr>
              <a:tr h="454760">
                <a:tc>
                  <a:txBody>
                    <a:bodyPr/>
                    <a:lstStyle/>
                    <a:p>
                      <a:pPr marL="0" marR="0" algn="l">
                        <a:lnSpc>
                          <a:spcPct val="130000"/>
                        </a:lnSpc>
                        <a:spcBef>
                          <a:spcPts val="0"/>
                        </a:spcBef>
                        <a:spcAft>
                          <a:spcPts val="0"/>
                        </a:spcAft>
                      </a:pPr>
                      <a:r>
                        <a:rPr lang="en-US" sz="1400" b="1">
                          <a:effectLst/>
                        </a:rPr>
                        <a:t>I have applied for public assistance (SNAP/EBT, Medicaid, TANF/cash assistance)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268 (38%)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1619404970"/>
                  </a:ext>
                </a:extLst>
              </a:tr>
              <a:tr h="694615">
                <a:tc>
                  <a:txBody>
                    <a:bodyPr/>
                    <a:lstStyle/>
                    <a:p>
                      <a:pPr marL="0" marR="0" algn="l">
                        <a:lnSpc>
                          <a:spcPct val="130000"/>
                        </a:lnSpc>
                        <a:spcBef>
                          <a:spcPts val="0"/>
                        </a:spcBef>
                        <a:spcAft>
                          <a:spcPts val="0"/>
                        </a:spcAft>
                      </a:pPr>
                      <a:r>
                        <a:rPr lang="en-US" sz="1400" b="1">
                          <a:effectLst/>
                        </a:rPr>
                        <a:t>I have a more difficult time buying groceries or am relying on food banks/food pantries/nonprofits for food assistance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122 (18%)</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993111679"/>
                  </a:ext>
                </a:extLst>
              </a:tr>
              <a:tr h="231329">
                <a:tc>
                  <a:txBody>
                    <a:bodyPr/>
                    <a:lstStyle/>
                    <a:p>
                      <a:pPr marL="0" marR="0" algn="l">
                        <a:lnSpc>
                          <a:spcPct val="130000"/>
                        </a:lnSpc>
                        <a:spcBef>
                          <a:spcPts val="0"/>
                        </a:spcBef>
                        <a:spcAft>
                          <a:spcPts val="0"/>
                        </a:spcAft>
                      </a:pPr>
                      <a:r>
                        <a:rPr lang="en-US" sz="1400" b="1">
                          <a:effectLst/>
                        </a:rPr>
                        <a:t>I have a harder time paying for health insurance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29 (4%)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506783009"/>
                  </a:ext>
                </a:extLst>
              </a:tr>
              <a:tr h="454760">
                <a:tc>
                  <a:txBody>
                    <a:bodyPr/>
                    <a:lstStyle/>
                    <a:p>
                      <a:pPr marL="0" marR="0" algn="l">
                        <a:lnSpc>
                          <a:spcPct val="130000"/>
                        </a:lnSpc>
                        <a:spcBef>
                          <a:spcPts val="0"/>
                        </a:spcBef>
                        <a:spcAft>
                          <a:spcPts val="0"/>
                        </a:spcAft>
                      </a:pPr>
                      <a:r>
                        <a:rPr lang="en-US" sz="1400" b="1">
                          <a:effectLst/>
                        </a:rPr>
                        <a:t>I have a harder time paying for necessary prescriptions</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26 (4%)</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4140308441"/>
                  </a:ext>
                </a:extLst>
              </a:tr>
              <a:tr h="231329">
                <a:tc>
                  <a:txBody>
                    <a:bodyPr/>
                    <a:lstStyle/>
                    <a:p>
                      <a:pPr marL="0" marR="0" algn="l">
                        <a:lnSpc>
                          <a:spcPct val="130000"/>
                        </a:lnSpc>
                        <a:spcBef>
                          <a:spcPts val="0"/>
                        </a:spcBef>
                        <a:spcAft>
                          <a:spcPts val="0"/>
                        </a:spcAft>
                      </a:pPr>
                      <a:r>
                        <a:rPr lang="en-US" sz="1400" b="1">
                          <a:effectLst/>
                        </a:rPr>
                        <a:t>Other</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a:effectLst/>
                        </a:rPr>
                        <a:t>3 (&lt;1%)</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402045293"/>
                  </a:ext>
                </a:extLst>
              </a:tr>
              <a:tr h="231329">
                <a:tc>
                  <a:txBody>
                    <a:bodyPr/>
                    <a:lstStyle/>
                    <a:p>
                      <a:pPr marL="0" marR="0" algn="l">
                        <a:lnSpc>
                          <a:spcPct val="130000"/>
                        </a:lnSpc>
                        <a:spcBef>
                          <a:spcPts val="0"/>
                        </a:spcBef>
                        <a:spcAft>
                          <a:spcPts val="0"/>
                        </a:spcAft>
                      </a:pPr>
                      <a:r>
                        <a:rPr lang="en-US" sz="1400" b="1">
                          <a:effectLst/>
                        </a:rPr>
                        <a:t>None of the above</a:t>
                      </a:r>
                      <a:endParaRPr lang="en-US" sz="140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170 (24%)</a:t>
                      </a:r>
                      <a:endParaRPr lang="en-US" sz="1400" dirty="0">
                        <a:effectLst/>
                        <a:latin typeface="Arial" panose="020B0604020202020204" pitchFamily="34" charset="0"/>
                        <a:ea typeface="Calibri" panose="020F0502020204030204" pitchFamily="34" charset="0"/>
                        <a:cs typeface="DaunPenh" panose="01010101010101010101" pitchFamily="2" charset="0"/>
                      </a:endParaRPr>
                    </a:p>
                  </a:txBody>
                  <a:tcPr marL="68580" marR="68580" marT="0" marB="0" anchor="ctr"/>
                </a:tc>
                <a:extLst>
                  <a:ext uri="{0D108BD9-81ED-4DB2-BD59-A6C34878D82A}">
                    <a16:rowId xmlns:a16="http://schemas.microsoft.com/office/drawing/2014/main" val="3869679222"/>
                  </a:ext>
                </a:extLst>
              </a:tr>
            </a:tbl>
          </a:graphicData>
        </a:graphic>
      </p:graphicFrame>
    </p:spTree>
    <p:extLst>
      <p:ext uri="{BB962C8B-B14F-4D97-AF65-F5344CB8AC3E}">
        <p14:creationId xmlns:p14="http://schemas.microsoft.com/office/powerpoint/2010/main" val="735545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800100" y="3420836"/>
            <a:ext cx="771144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None/>
            </a:pPr>
            <a:r>
              <a:rPr lang="en-US" sz="2000" b="1" dirty="0">
                <a:latin typeface="+mj-lt"/>
              </a:rPr>
              <a:t>Research Question 5</a:t>
            </a:r>
            <a:r>
              <a:rPr lang="en-US" sz="2000" dirty="0">
                <a:latin typeface="+mj-lt"/>
              </a:rPr>
              <a:t>: Who are the children and families that Los Angeles County’s HBCC providers serve? How do they view their HBCC provider?</a:t>
            </a: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423634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Reasons for their Last Child Care Search and How They Sought Care</a:t>
            </a:r>
          </a:p>
        </p:txBody>
      </p:sp>
      <p:sp>
        <p:nvSpPr>
          <p:cNvPr id="3" name="Content Placeholder 2"/>
          <p:cNvSpPr>
            <a:spLocks noGrp="1"/>
          </p:cNvSpPr>
          <p:nvPr>
            <p:ph idx="1"/>
          </p:nvPr>
        </p:nvSpPr>
        <p:spPr>
          <a:xfrm>
            <a:off x="457200" y="2309322"/>
            <a:ext cx="7848600" cy="3862878"/>
          </a:xfrm>
        </p:spPr>
        <p:txBody>
          <a:bodyPr>
            <a:normAutofit fontScale="77500" lnSpcReduction="20000"/>
          </a:bodyPr>
          <a:lstStyle/>
          <a:p>
            <a:pPr marL="457200" lvl="1" indent="0">
              <a:buNone/>
            </a:pPr>
            <a:endParaRPr lang="en-US" sz="1600" dirty="0"/>
          </a:p>
          <a:p>
            <a:r>
              <a:rPr lang="en-US" sz="2000" dirty="0"/>
              <a:t>80% of parents indicated that they last sought child care so that they could work or because they had a change in work schedule </a:t>
            </a:r>
          </a:p>
          <a:p>
            <a:endParaRPr lang="en-US" sz="2000" dirty="0"/>
          </a:p>
          <a:p>
            <a:r>
              <a:rPr lang="en-US" sz="2000" dirty="0"/>
              <a:t>The top factors when looking for child care were:</a:t>
            </a:r>
          </a:p>
          <a:p>
            <a:pPr lvl="1"/>
            <a:r>
              <a:rPr lang="en-US" sz="1600" dirty="0"/>
              <a:t>location of the child care provider (70%)</a:t>
            </a:r>
          </a:p>
          <a:p>
            <a:pPr lvl="1"/>
            <a:r>
              <a:rPr lang="en-US" sz="1600" dirty="0"/>
              <a:t>safety / cleanliness / prevention of illness (66%)</a:t>
            </a:r>
          </a:p>
          <a:p>
            <a:pPr lvl="1"/>
            <a:r>
              <a:rPr lang="en-US" sz="1600" dirty="0"/>
              <a:t>flexible hours (early morning, night, or weekend care) (58%)</a:t>
            </a:r>
          </a:p>
          <a:p>
            <a:pPr marL="457200" lvl="1" indent="0">
              <a:buNone/>
            </a:pPr>
            <a:endParaRPr lang="en-US" sz="1600" dirty="0"/>
          </a:p>
          <a:p>
            <a:r>
              <a:rPr lang="en-US" sz="2000" dirty="0"/>
              <a:t>The top reasons for selecting their child care provider were:</a:t>
            </a:r>
          </a:p>
          <a:p>
            <a:pPr lvl="1"/>
            <a:r>
              <a:rPr lang="en-US" sz="1600" dirty="0"/>
              <a:t>they were the one they felt most comfortable with (40%)</a:t>
            </a:r>
          </a:p>
          <a:p>
            <a:pPr lvl="1"/>
            <a:r>
              <a:rPr lang="en-US" sz="1600" dirty="0"/>
              <a:t>the quality of the care they provided (23%)</a:t>
            </a:r>
          </a:p>
          <a:p>
            <a:pPr lvl="1"/>
            <a:r>
              <a:rPr lang="en-US" sz="1600" dirty="0"/>
              <a:t>schedule / hours offered (12%)</a:t>
            </a:r>
          </a:p>
          <a:p>
            <a:pPr lvl="1"/>
            <a:r>
              <a:rPr lang="en-US" sz="1600" dirty="0"/>
              <a:t>location (11%)</a:t>
            </a:r>
          </a:p>
          <a:p>
            <a:pPr marL="457200" lvl="1" indent="0">
              <a:buNone/>
            </a:pPr>
            <a:endParaRPr lang="en-US" sz="1600" dirty="0"/>
          </a:p>
          <a:p>
            <a:r>
              <a:rPr lang="en-US" sz="2000" dirty="0"/>
              <a:t>Over half of parents asked friends and family with children when they were looking for child care</a:t>
            </a:r>
          </a:p>
        </p:txBody>
      </p:sp>
    </p:spTree>
    <p:extLst>
      <p:ext uri="{BB962C8B-B14F-4D97-AF65-F5344CB8AC3E}">
        <p14:creationId xmlns:p14="http://schemas.microsoft.com/office/powerpoint/2010/main" val="190048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Difficulty in Finding the Care of their Choice</a:t>
            </a:r>
          </a:p>
        </p:txBody>
      </p:sp>
      <p:sp>
        <p:nvSpPr>
          <p:cNvPr id="3" name="Content Placeholder 2"/>
          <p:cNvSpPr>
            <a:spLocks noGrp="1"/>
          </p:cNvSpPr>
          <p:nvPr>
            <p:ph idx="1"/>
          </p:nvPr>
        </p:nvSpPr>
        <p:spPr>
          <a:xfrm>
            <a:off x="457200" y="2309322"/>
            <a:ext cx="7848600" cy="3405678"/>
          </a:xfrm>
        </p:spPr>
        <p:txBody>
          <a:bodyPr>
            <a:normAutofit/>
          </a:bodyPr>
          <a:lstStyle/>
          <a:p>
            <a:pPr marL="457200" lvl="1" indent="0">
              <a:buNone/>
            </a:pPr>
            <a:endParaRPr lang="en-US" sz="1600" dirty="0"/>
          </a:p>
          <a:p>
            <a:r>
              <a:rPr lang="en-US" sz="2000" dirty="0"/>
              <a:t>40% of parents had difficulty finding their preferred care</a:t>
            </a:r>
          </a:p>
          <a:p>
            <a:r>
              <a:rPr lang="en-US" sz="2000" dirty="0"/>
              <a:t>The challenges were:</a:t>
            </a:r>
          </a:p>
          <a:p>
            <a:pPr lvl="1"/>
            <a:r>
              <a:rPr lang="en-US" sz="1600" dirty="0"/>
              <a:t>the cost of care (27%)</a:t>
            </a:r>
          </a:p>
          <a:p>
            <a:pPr lvl="1"/>
            <a:r>
              <a:rPr lang="en-US" sz="1600" dirty="0"/>
              <a:t>the quality of care (21%)</a:t>
            </a:r>
          </a:p>
          <a:p>
            <a:pPr lvl="1"/>
            <a:r>
              <a:rPr lang="en-US" sz="1600" dirty="0"/>
              <a:t>lack of open slots for new children (19%)</a:t>
            </a:r>
          </a:p>
          <a:p>
            <a:pPr lvl="1"/>
            <a:r>
              <a:rPr lang="en-US" sz="1600" dirty="0"/>
              <a:t>location of the provider (17%)</a:t>
            </a:r>
          </a:p>
        </p:txBody>
      </p:sp>
    </p:spTree>
    <p:extLst>
      <p:ext uri="{BB962C8B-B14F-4D97-AF65-F5344CB8AC3E}">
        <p14:creationId xmlns:p14="http://schemas.microsoft.com/office/powerpoint/2010/main" val="2064973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1F4DA9-2091-6ED0-2747-444FD85C67A7}"/>
              </a:ext>
            </a:extLst>
          </p:cNvPr>
          <p:cNvSpPr>
            <a:spLocks noGrp="1"/>
          </p:cNvSpPr>
          <p:nvPr>
            <p:ph idx="1"/>
          </p:nvPr>
        </p:nvSpPr>
        <p:spPr>
          <a:xfrm>
            <a:off x="381000" y="2590801"/>
            <a:ext cx="8229600" cy="1905000"/>
          </a:xfrm>
        </p:spPr>
        <p:txBody>
          <a:bodyPr/>
          <a:lstStyle/>
          <a:p>
            <a:pPr marL="0" marR="0" indent="0" algn="ctr">
              <a:spcBef>
                <a:spcPts val="0"/>
              </a:spcBef>
              <a:spcAft>
                <a:spcPts val="0"/>
              </a:spcAft>
              <a:buNone/>
            </a:pPr>
            <a:r>
              <a:rPr lang="en-AU" sz="2000" i="1" dirty="0">
                <a:solidFill>
                  <a:srgbClr val="365F91"/>
                </a:solidFill>
                <a:effectLst/>
                <a:latin typeface="Arial" panose="020B0604020202020204" pitchFamily="34" charset="0"/>
                <a:ea typeface="Calibri" panose="020F0502020204030204" pitchFamily="34" charset="0"/>
                <a:cs typeface="DaunPenh" panose="01010101010101010101" pitchFamily="2" charset="0"/>
              </a:rPr>
              <a:t>“[What I like most about the home-based child care my child is in] is that the provider is my friend and she treats my daughter like her own which makes me feel comfortable.”</a:t>
            </a:r>
            <a:endParaRPr lang="en-US" sz="2000" dirty="0">
              <a:effectLst/>
              <a:latin typeface="Arial" panose="020B0604020202020204" pitchFamily="34" charset="0"/>
              <a:ea typeface="Calibri" panose="020F0502020204030204" pitchFamily="34" charset="0"/>
              <a:cs typeface="DaunPenh" panose="01010101010101010101" pitchFamily="2" charset="0"/>
            </a:endParaRPr>
          </a:p>
          <a:p>
            <a:pPr marL="0" marR="0" indent="0" algn="r">
              <a:spcBef>
                <a:spcPts val="0"/>
              </a:spcBef>
              <a:spcAft>
                <a:spcPts val="0"/>
              </a:spcAft>
              <a:buNone/>
            </a:pPr>
            <a:r>
              <a:rPr lang="en-AU" sz="3200" dirty="0">
                <a:solidFill>
                  <a:srgbClr val="17365D"/>
                </a:solidFill>
                <a:effectLst/>
                <a:latin typeface="Arial" panose="020B0604020202020204" pitchFamily="34" charset="0"/>
                <a:ea typeface="Calibri" panose="020F0502020204030204" pitchFamily="34" charset="0"/>
                <a:cs typeface="DaunPenh" panose="01010101010101010101" pitchFamily="2" charset="0"/>
              </a:rPr>
              <a:t> </a:t>
            </a:r>
            <a:endParaRPr lang="en-US" sz="3200" dirty="0">
              <a:effectLst/>
              <a:latin typeface="Arial" panose="020B0604020202020204" pitchFamily="34" charset="0"/>
              <a:ea typeface="Calibri" panose="020F0502020204030204" pitchFamily="34" charset="0"/>
              <a:cs typeface="DaunPenh" panose="01010101010101010101" pitchFamily="2" charset="0"/>
            </a:endParaRPr>
          </a:p>
          <a:p>
            <a:pPr marL="0" marR="0" indent="0" algn="r">
              <a:spcBef>
                <a:spcPts val="0"/>
              </a:spcBef>
              <a:spcAft>
                <a:spcPts val="0"/>
              </a:spcAft>
              <a:buNone/>
            </a:pPr>
            <a:r>
              <a:rPr lang="en-AU" sz="14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Parent of a toddler in FFN Care</a:t>
            </a:r>
            <a:endParaRPr lang="en-US" sz="1400" dirty="0">
              <a:effectLst/>
              <a:latin typeface="Arial" panose="020B0604020202020204" pitchFamily="34" charset="0"/>
              <a:ea typeface="Calibri" panose="020F0502020204030204" pitchFamily="34" charset="0"/>
              <a:cs typeface="DaunPenh" panose="01010101010101010101" pitchFamily="2" charset="0"/>
            </a:endParaRPr>
          </a:p>
          <a:p>
            <a:endParaRPr lang="en-US" dirty="0"/>
          </a:p>
        </p:txBody>
      </p:sp>
      <p:sp>
        <p:nvSpPr>
          <p:cNvPr id="9" name="TextBox 8">
            <a:extLst>
              <a:ext uri="{FF2B5EF4-FFF2-40B4-BE49-F238E27FC236}">
                <a16:creationId xmlns:a16="http://schemas.microsoft.com/office/drawing/2014/main" id="{DDCD7670-F721-FAD1-A37C-1596C23781F4}"/>
              </a:ext>
            </a:extLst>
          </p:cNvPr>
          <p:cNvSpPr txBox="1"/>
          <p:nvPr/>
        </p:nvSpPr>
        <p:spPr>
          <a:xfrm>
            <a:off x="762000" y="4724400"/>
            <a:ext cx="7848600" cy="1446550"/>
          </a:xfrm>
          <a:prstGeom prst="rect">
            <a:avLst/>
          </a:prstGeom>
          <a:noFill/>
        </p:spPr>
        <p:txBody>
          <a:bodyPr wrap="square">
            <a:spAutoFit/>
          </a:bodyPr>
          <a:lstStyle/>
          <a:p>
            <a:pPr marL="0" marR="0" algn="ctr">
              <a:spcBef>
                <a:spcPts val="0"/>
              </a:spcBef>
              <a:spcAft>
                <a:spcPts val="0"/>
              </a:spcAft>
            </a:pPr>
            <a:r>
              <a:rPr lang="en-US" sz="2000" i="1" dirty="0">
                <a:solidFill>
                  <a:srgbClr val="17365D"/>
                </a:solidFill>
                <a:effectLst/>
                <a:latin typeface="Arial" panose="020B0604020202020204" pitchFamily="34" charset="0"/>
                <a:ea typeface="Calibri" panose="020F0502020204030204" pitchFamily="34" charset="0"/>
                <a:cs typeface="DaunPenh" panose="01010101010101010101" pitchFamily="2" charset="0"/>
              </a:rPr>
              <a:t>“[What I like best about my child care] is that it feels like an extension of our family and home. Incredible care taken as if the child were her own.”</a:t>
            </a:r>
            <a:endParaRPr lang="en-US" sz="2000" dirty="0">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endParaRPr lang="en-AU" sz="1400" dirty="0">
              <a:solidFill>
                <a:srgbClr val="1F497D"/>
              </a:solidFill>
              <a:effectLst/>
              <a:latin typeface="Arial" panose="020B0604020202020204" pitchFamily="34" charset="0"/>
              <a:ea typeface="Calibri" panose="020F0502020204030204" pitchFamily="34" charset="0"/>
              <a:cs typeface="DaunPenh" panose="01010101010101010101" pitchFamily="2" charset="0"/>
            </a:endParaRPr>
          </a:p>
          <a:p>
            <a:pPr marL="0" marR="0" algn="r">
              <a:spcBef>
                <a:spcPts val="0"/>
              </a:spcBef>
              <a:spcAft>
                <a:spcPts val="0"/>
              </a:spcAft>
            </a:pPr>
            <a:r>
              <a:rPr lang="en-AU" sz="1400" dirty="0">
                <a:solidFill>
                  <a:srgbClr val="1F497D"/>
                </a:solidFill>
                <a:effectLst/>
                <a:latin typeface="Arial" panose="020B0604020202020204" pitchFamily="34" charset="0"/>
                <a:ea typeface="Calibri" panose="020F0502020204030204" pitchFamily="34" charset="0"/>
                <a:cs typeface="DaunPenh" panose="01010101010101010101" pitchFamily="2" charset="0"/>
              </a:rPr>
              <a:t>Parent of a toddler and pre-schooler in an FCC program</a:t>
            </a:r>
            <a:endParaRPr lang="en-US" sz="1400" dirty="0">
              <a:effectLst/>
              <a:latin typeface="Arial" panose="020B0604020202020204" pitchFamily="34" charset="0"/>
              <a:ea typeface="Calibri" panose="020F0502020204030204" pitchFamily="34" charset="0"/>
              <a:cs typeface="DaunPenh" panose="01010101010101010101" pitchFamily="2" charset="0"/>
            </a:endParaRPr>
          </a:p>
        </p:txBody>
      </p:sp>
    </p:spTree>
    <p:extLst>
      <p:ext uri="{BB962C8B-B14F-4D97-AF65-F5344CB8AC3E}">
        <p14:creationId xmlns:p14="http://schemas.microsoft.com/office/powerpoint/2010/main" val="160533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Level of Satisfaction with their Child Care Provider</a:t>
            </a:r>
          </a:p>
        </p:txBody>
      </p:sp>
      <p:graphicFrame>
        <p:nvGraphicFramePr>
          <p:cNvPr id="6" name="Chart 5">
            <a:extLst>
              <a:ext uri="{FF2B5EF4-FFF2-40B4-BE49-F238E27FC236}">
                <a16:creationId xmlns:a16="http://schemas.microsoft.com/office/drawing/2014/main" id="{DE0E998C-B39F-6804-98F2-384CF7F8214A}"/>
              </a:ext>
            </a:extLst>
          </p:cNvPr>
          <p:cNvGraphicFramePr/>
          <p:nvPr>
            <p:extLst>
              <p:ext uri="{D42A27DB-BD31-4B8C-83A1-F6EECF244321}">
                <p14:modId xmlns:p14="http://schemas.microsoft.com/office/powerpoint/2010/main" val="1552783751"/>
              </p:ext>
            </p:extLst>
          </p:nvPr>
        </p:nvGraphicFramePr>
        <p:xfrm>
          <a:off x="1371600" y="2438400"/>
          <a:ext cx="5943600" cy="347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750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965700" cy="762000"/>
          </a:xfrm>
        </p:spPr>
        <p:txBody>
          <a:bodyPr/>
          <a:lstStyle/>
          <a:p>
            <a:pPr marL="0" indent="0">
              <a:buNone/>
            </a:pPr>
            <a:r>
              <a:rPr lang="en-US" sz="2400" dirty="0">
                <a:solidFill>
                  <a:srgbClr val="ED6855"/>
                </a:solidFill>
                <a:latin typeface="+mj-lt"/>
              </a:rPr>
              <a:t>Next Steps: Analysis of Key Informant Interview (KII) and Focus Groups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5" name="Content Placeholder 1">
            <a:extLst>
              <a:ext uri="{FF2B5EF4-FFF2-40B4-BE49-F238E27FC236}">
                <a16:creationId xmlns:a16="http://schemas.microsoft.com/office/drawing/2014/main" id="{48F56946-75B8-2882-7572-1AD128F6E509}"/>
              </a:ext>
            </a:extLst>
          </p:cNvPr>
          <p:cNvSpPr txBox="1">
            <a:spLocks/>
          </p:cNvSpPr>
          <p:nvPr/>
        </p:nvSpPr>
        <p:spPr>
          <a:xfrm>
            <a:off x="533400" y="2286000"/>
            <a:ext cx="76962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Aft>
                <a:spcPts val="1200"/>
              </a:spcAft>
              <a:buFont typeface="Arial" panose="020B0604020202020204" pitchFamily="34" charset="0"/>
              <a:buChar char="•"/>
            </a:pPr>
            <a:r>
              <a:rPr lang="en-US" sz="2000" b="1" dirty="0">
                <a:latin typeface="+mj-lt"/>
              </a:rPr>
              <a:t>29 Family, Friend, and Neighbor (FFN) Key Informant Interviews</a:t>
            </a:r>
            <a:r>
              <a:rPr lang="en-US" sz="2000" dirty="0">
                <a:latin typeface="+mj-lt"/>
              </a:rPr>
              <a:t>: Diversity of providers across Los Angeles County oversampling African-American providers</a:t>
            </a:r>
          </a:p>
          <a:p>
            <a:pPr marL="342900" lvl="1" indent="-342900">
              <a:spcAft>
                <a:spcPts val="1200"/>
              </a:spcAft>
              <a:buFont typeface="Arial" panose="020B0604020202020204" pitchFamily="34" charset="0"/>
              <a:buChar char="•"/>
            </a:pPr>
            <a:r>
              <a:rPr lang="en-US" sz="2000" b="1" dirty="0">
                <a:latin typeface="+mj-lt"/>
              </a:rPr>
              <a:t>9 Family Child Care (FCC) Provider Focus Groups</a:t>
            </a:r>
            <a:r>
              <a:rPr lang="en-US" sz="2000" dirty="0">
                <a:latin typeface="+mj-lt"/>
              </a:rPr>
              <a:t>: 3 in English, 3 in Spanish, 1 in Chinese, and 1 in Armenian</a:t>
            </a:r>
          </a:p>
          <a:p>
            <a:pPr marL="342900" lvl="1" indent="-342900">
              <a:spcAft>
                <a:spcPts val="1200"/>
              </a:spcAft>
              <a:buFont typeface="Arial" panose="020B0604020202020204" pitchFamily="34" charset="0"/>
              <a:buChar char="•"/>
            </a:pPr>
            <a:r>
              <a:rPr lang="en-US" sz="2000" b="1" dirty="0">
                <a:latin typeface="+mj-lt"/>
              </a:rPr>
              <a:t>4 Parent Focus Groups</a:t>
            </a:r>
            <a:r>
              <a:rPr lang="en-US" sz="2000" dirty="0">
                <a:latin typeface="+mj-lt"/>
              </a:rPr>
              <a:t>: 1 in each language, English, Spanish, Chinese, and Armenian</a:t>
            </a:r>
            <a:endParaRPr lang="en-US" dirty="0">
              <a:latin typeface="+mj-lt"/>
            </a:endParaRPr>
          </a:p>
        </p:txBody>
      </p:sp>
    </p:spTree>
    <p:extLst>
      <p:ext uri="{BB962C8B-B14F-4D97-AF65-F5344CB8AC3E}">
        <p14:creationId xmlns:p14="http://schemas.microsoft.com/office/powerpoint/2010/main" val="219058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30" y="1513268"/>
            <a:ext cx="6096000" cy="762000"/>
          </a:xfrm>
        </p:spPr>
        <p:txBody>
          <a:bodyPr/>
          <a:lstStyle/>
          <a:p>
            <a:pPr marL="0" indent="0">
              <a:buNone/>
            </a:pPr>
            <a:r>
              <a:rPr lang="en-US" sz="2400" dirty="0">
                <a:solidFill>
                  <a:srgbClr val="ED6855"/>
                </a:solidFill>
                <a:latin typeface="+mj-lt"/>
              </a:rPr>
              <a:t>Landscape Analysis Goal and Timeline</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376830" y="2133600"/>
            <a:ext cx="771144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1200"/>
              </a:spcAft>
              <a:buFont typeface="Arial" pitchFamily="34" charset="0"/>
              <a:buNone/>
            </a:pPr>
            <a:r>
              <a:rPr lang="en-US" sz="2000" b="1" dirty="0"/>
              <a:t>GOAL: Understand the needs of HBCC in Los Angeles County and families who access them. Steps in the process:</a:t>
            </a:r>
          </a:p>
          <a:p>
            <a:pPr marL="342900" lvl="1" indent="-342900">
              <a:spcAft>
                <a:spcPts val="1200"/>
              </a:spcAft>
              <a:buFont typeface="Arial" panose="020B0604020202020204" pitchFamily="34" charset="0"/>
              <a:buChar char="•"/>
            </a:pPr>
            <a:r>
              <a:rPr lang="en-US" sz="2000" dirty="0"/>
              <a:t>Data collection design, translation, IRB Approval </a:t>
            </a:r>
            <a:r>
              <a:rPr lang="en-US" sz="1600" dirty="0"/>
              <a:t>(consent, surveys, focus groups and key informant interviews in four languages)</a:t>
            </a:r>
          </a:p>
          <a:p>
            <a:pPr marL="342900" lvl="1" indent="-342900">
              <a:spcAft>
                <a:spcPts val="1200"/>
              </a:spcAft>
              <a:buFont typeface="Arial" panose="020B0604020202020204" pitchFamily="34" charset="0"/>
              <a:buChar char="•"/>
            </a:pPr>
            <a:r>
              <a:rPr lang="en-US" sz="2000" dirty="0"/>
              <a:t>Data collection </a:t>
            </a:r>
            <a:r>
              <a:rPr lang="en-US" sz="1600" dirty="0"/>
              <a:t>(Surveys for family child care providers, family, friends and neighbors and parents, with opt-in language for focus group and interview)</a:t>
            </a:r>
          </a:p>
          <a:p>
            <a:pPr marL="342900" lvl="1" indent="-342900">
              <a:spcAft>
                <a:spcPts val="1200"/>
              </a:spcAft>
              <a:buFont typeface="Arial" panose="020B0604020202020204" pitchFamily="34" charset="0"/>
              <a:buChar char="•"/>
            </a:pPr>
            <a:r>
              <a:rPr lang="en-US" sz="2000" dirty="0">
                <a:solidFill>
                  <a:srgbClr val="FF0000"/>
                </a:solidFill>
              </a:rPr>
              <a:t>Data analysis</a:t>
            </a:r>
          </a:p>
          <a:p>
            <a:pPr marL="342900" lvl="1" indent="-342900">
              <a:spcAft>
                <a:spcPts val="1200"/>
              </a:spcAft>
              <a:buFont typeface="Arial" panose="020B0604020202020204" pitchFamily="34" charset="0"/>
              <a:buChar char="•"/>
            </a:pPr>
            <a:r>
              <a:rPr lang="en-US" sz="2000" dirty="0">
                <a:solidFill>
                  <a:srgbClr val="FF0000"/>
                </a:solidFill>
              </a:rPr>
              <a:t>Sense-making of results</a:t>
            </a:r>
          </a:p>
          <a:p>
            <a:pPr marL="342900" lvl="1" indent="-342900">
              <a:spcAft>
                <a:spcPts val="1200"/>
              </a:spcAft>
              <a:buFont typeface="Arial" panose="020B0604020202020204" pitchFamily="34" charset="0"/>
              <a:buChar char="•"/>
            </a:pPr>
            <a:r>
              <a:rPr lang="en-US" sz="2000" dirty="0"/>
              <a:t>Reporting (internal and external) and dissemination</a:t>
            </a: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3120858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11300"/>
            <a:ext cx="4508500" cy="762000"/>
          </a:xfrm>
        </p:spPr>
        <p:txBody>
          <a:bodyPr/>
          <a:lstStyle/>
          <a:p>
            <a:pPr marL="0" indent="0">
              <a:buNone/>
            </a:pPr>
            <a:r>
              <a:rPr lang="en-US" sz="2400" dirty="0">
                <a:solidFill>
                  <a:srgbClr val="ED6855"/>
                </a:solidFill>
                <a:latin typeface="+mj-lt"/>
              </a:rPr>
              <a:t>Next Steps: Sensemaking Sessions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5" name="Content Placeholder 1">
            <a:extLst>
              <a:ext uri="{FF2B5EF4-FFF2-40B4-BE49-F238E27FC236}">
                <a16:creationId xmlns:a16="http://schemas.microsoft.com/office/drawing/2014/main" id="{48F56946-75B8-2882-7572-1AD128F6E509}"/>
              </a:ext>
            </a:extLst>
          </p:cNvPr>
          <p:cNvSpPr txBox="1">
            <a:spLocks/>
          </p:cNvSpPr>
          <p:nvPr/>
        </p:nvSpPr>
        <p:spPr>
          <a:xfrm>
            <a:off x="533400" y="2286000"/>
            <a:ext cx="76962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0"/>
              </a:spcBef>
              <a:spcAft>
                <a:spcPts val="600"/>
              </a:spcAft>
              <a:buFont typeface="Arial" panose="020B0604020202020204" pitchFamily="34" charset="0"/>
              <a:buChar char="•"/>
            </a:pPr>
            <a:r>
              <a:rPr lang="en-US" sz="2000" b="1" dirty="0">
                <a:latin typeface="+mj-lt"/>
              </a:rPr>
              <a:t>Family, Friend, Neighbors (English)</a:t>
            </a:r>
          </a:p>
          <a:p>
            <a:pPr marL="342900" lvl="1" indent="-342900">
              <a:spcBef>
                <a:spcPts val="0"/>
              </a:spcBef>
              <a:spcAft>
                <a:spcPts val="600"/>
              </a:spcAft>
              <a:buFont typeface="Arial" panose="020B0604020202020204" pitchFamily="34" charset="0"/>
              <a:buChar char="•"/>
            </a:pPr>
            <a:r>
              <a:rPr lang="en-US" sz="2000" b="1" dirty="0">
                <a:latin typeface="+mj-lt"/>
              </a:rPr>
              <a:t>Family Child Care Providers (English and Spanish)</a:t>
            </a:r>
          </a:p>
          <a:p>
            <a:pPr marL="342900" lvl="1" indent="-342900">
              <a:spcBef>
                <a:spcPts val="0"/>
              </a:spcBef>
              <a:spcAft>
                <a:spcPts val="600"/>
              </a:spcAft>
              <a:buFont typeface="Arial" panose="020B0604020202020204" pitchFamily="34" charset="0"/>
              <a:buChar char="•"/>
            </a:pPr>
            <a:r>
              <a:rPr lang="en-US" sz="2000" b="1" dirty="0">
                <a:latin typeface="+mj-lt"/>
              </a:rPr>
              <a:t>Parents (English)</a:t>
            </a:r>
          </a:p>
          <a:p>
            <a:pPr marL="342900" lvl="1" indent="-342900">
              <a:spcBef>
                <a:spcPts val="0"/>
              </a:spcBef>
              <a:spcAft>
                <a:spcPts val="600"/>
              </a:spcAft>
              <a:buFont typeface="Arial" panose="020B0604020202020204" pitchFamily="34" charset="0"/>
              <a:buChar char="•"/>
            </a:pPr>
            <a:r>
              <a:rPr lang="en-US" sz="2000" b="1" dirty="0">
                <a:latin typeface="+mj-lt"/>
              </a:rPr>
              <a:t>First 5 LA Provider Advisory Group</a:t>
            </a:r>
          </a:p>
          <a:p>
            <a:pPr marL="342900" lvl="1" indent="-342900">
              <a:spcBef>
                <a:spcPts val="0"/>
              </a:spcBef>
              <a:spcAft>
                <a:spcPts val="600"/>
              </a:spcAft>
              <a:buFont typeface="Arial" panose="020B0604020202020204" pitchFamily="34" charset="0"/>
              <a:buChar char="•"/>
            </a:pPr>
            <a:r>
              <a:rPr lang="en-US" sz="2000" b="1" dirty="0">
                <a:latin typeface="+mj-lt"/>
              </a:rPr>
              <a:t>Resource and Referral Staff</a:t>
            </a:r>
          </a:p>
          <a:p>
            <a:pPr marL="342900" lvl="1" indent="-342900">
              <a:spcBef>
                <a:spcPts val="0"/>
              </a:spcBef>
              <a:spcAft>
                <a:spcPts val="600"/>
              </a:spcAft>
              <a:buFont typeface="Arial" panose="020B0604020202020204" pitchFamily="34" charset="0"/>
              <a:buChar char="•"/>
            </a:pPr>
            <a:r>
              <a:rPr lang="en-US" sz="2000" b="1" dirty="0">
                <a:latin typeface="+mj-lt"/>
              </a:rPr>
              <a:t>Los Angeles Child Care Planning Committee</a:t>
            </a:r>
          </a:p>
          <a:p>
            <a:pPr marL="342900" lvl="1" indent="-342900">
              <a:spcBef>
                <a:spcPts val="0"/>
              </a:spcBef>
              <a:spcAft>
                <a:spcPts val="600"/>
              </a:spcAft>
              <a:buFont typeface="Arial" panose="020B0604020202020204" pitchFamily="34" charset="0"/>
              <a:buChar char="•"/>
            </a:pPr>
            <a:r>
              <a:rPr lang="en-US" sz="2000" b="1" dirty="0">
                <a:latin typeface="+mj-lt"/>
              </a:rPr>
              <a:t>Community Based Organizations and County Agencies</a:t>
            </a:r>
          </a:p>
          <a:p>
            <a:pPr marL="342900" lvl="1" indent="-342900">
              <a:spcBef>
                <a:spcPts val="0"/>
              </a:spcBef>
              <a:spcAft>
                <a:spcPts val="600"/>
              </a:spcAft>
              <a:buFont typeface="Arial" panose="020B0604020202020204" pitchFamily="34" charset="0"/>
              <a:buChar char="•"/>
            </a:pPr>
            <a:r>
              <a:rPr lang="en-US" sz="2000" b="1" dirty="0">
                <a:latin typeface="+mj-lt"/>
              </a:rPr>
              <a:t>Best Start Community Partners</a:t>
            </a:r>
            <a:endParaRPr lang="en-US" dirty="0">
              <a:latin typeface="+mj-lt"/>
            </a:endParaRPr>
          </a:p>
        </p:txBody>
      </p:sp>
    </p:spTree>
    <p:extLst>
      <p:ext uri="{BB962C8B-B14F-4D97-AF65-F5344CB8AC3E}">
        <p14:creationId xmlns:p14="http://schemas.microsoft.com/office/powerpoint/2010/main" val="3113623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6248400" cy="914400"/>
          </a:xfrm>
        </p:spPr>
        <p:txBody>
          <a:bodyPr/>
          <a:lstStyle/>
          <a:p>
            <a:r>
              <a:rPr lang="en-US" sz="3400" dirty="0">
                <a:solidFill>
                  <a:srgbClr val="ED6855"/>
                </a:solidFill>
              </a:rPr>
              <a:t>Meet the Team!</a:t>
            </a:r>
          </a:p>
        </p:txBody>
      </p:sp>
      <p:pic>
        <p:nvPicPr>
          <p:cNvPr id="5" name="Content Placeholder 4">
            <a:extLst>
              <a:ext uri="{FF2B5EF4-FFF2-40B4-BE49-F238E27FC236}">
                <a16:creationId xmlns:a16="http://schemas.microsoft.com/office/drawing/2014/main" id="{946F3625-B4BA-6A93-E2CF-ED8D24AB24E3}"/>
              </a:ext>
            </a:extLst>
          </p:cNvPr>
          <p:cNvPicPr>
            <a:picLocks noGrp="1" noChangeAspect="1"/>
          </p:cNvPicPr>
          <p:nvPr>
            <p:ph idx="1"/>
          </p:nvPr>
        </p:nvPicPr>
        <p:blipFill>
          <a:blip r:embed="rId2"/>
          <a:stretch>
            <a:fillRect/>
          </a:stretch>
        </p:blipFill>
        <p:spPr>
          <a:xfrm>
            <a:off x="1752600" y="2187872"/>
            <a:ext cx="5334000" cy="4178640"/>
          </a:xfrm>
          <a:prstGeom prst="rect">
            <a:avLst/>
          </a:prstGeom>
        </p:spPr>
      </p:pic>
    </p:spTree>
    <p:extLst>
      <p:ext uri="{BB962C8B-B14F-4D97-AF65-F5344CB8AC3E}">
        <p14:creationId xmlns:p14="http://schemas.microsoft.com/office/powerpoint/2010/main" val="3001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30" y="1513268"/>
            <a:ext cx="6096000" cy="762000"/>
          </a:xfrm>
        </p:spPr>
        <p:txBody>
          <a:bodyPr/>
          <a:lstStyle/>
          <a:p>
            <a:pPr marL="0" indent="0">
              <a:buNone/>
            </a:pPr>
            <a:r>
              <a:rPr lang="en-US" sz="2400" dirty="0">
                <a:solidFill>
                  <a:srgbClr val="ED6855"/>
                </a:solidFill>
                <a:latin typeface="+mj-lt"/>
              </a:rPr>
              <a:t>Research Questions</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sp>
        <p:nvSpPr>
          <p:cNvPr id="6" name="Content Placeholder 1">
            <a:extLst>
              <a:ext uri="{FF2B5EF4-FFF2-40B4-BE49-F238E27FC236}">
                <a16:creationId xmlns:a16="http://schemas.microsoft.com/office/drawing/2014/main" id="{A41905D4-C1CF-3232-2138-A4A2AF26A209}"/>
              </a:ext>
            </a:extLst>
          </p:cNvPr>
          <p:cNvSpPr txBox="1">
            <a:spLocks/>
          </p:cNvSpPr>
          <p:nvPr/>
        </p:nvSpPr>
        <p:spPr>
          <a:xfrm>
            <a:off x="376830" y="2133600"/>
            <a:ext cx="7711440" cy="435133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Aft>
                <a:spcPts val="1200"/>
              </a:spcAft>
              <a:buFont typeface="Arial" panose="020B0604020202020204" pitchFamily="34" charset="0"/>
              <a:buChar char="•"/>
            </a:pPr>
            <a:r>
              <a:rPr lang="en-US" sz="2000" b="1" dirty="0"/>
              <a:t>Research Question 1</a:t>
            </a:r>
            <a:r>
              <a:rPr lang="en-US" sz="2000" dirty="0"/>
              <a:t>: Who are Los Angeles County’s home-based child care providers? How do they view their job?</a:t>
            </a:r>
            <a:endParaRPr lang="en-US" sz="1600" dirty="0"/>
          </a:p>
          <a:p>
            <a:pPr marL="342900" lvl="1" indent="-342900">
              <a:spcAft>
                <a:spcPts val="1200"/>
              </a:spcAft>
              <a:buFont typeface="Arial" panose="020B0604020202020204" pitchFamily="34" charset="0"/>
              <a:buChar char="•"/>
            </a:pPr>
            <a:r>
              <a:rPr lang="en-US" sz="2000" b="1" dirty="0"/>
              <a:t>Research Question 2</a:t>
            </a:r>
            <a:r>
              <a:rPr lang="en-US" sz="2000" dirty="0"/>
              <a:t>: How do Los Angeles County’s HBCC providers currently access resources, services, and supports?</a:t>
            </a:r>
            <a:endParaRPr lang="en-US" sz="1600" dirty="0"/>
          </a:p>
          <a:p>
            <a:pPr marL="342900" lvl="1" indent="-342900">
              <a:spcAft>
                <a:spcPts val="1200"/>
              </a:spcAft>
              <a:buFont typeface="Arial" panose="020B0604020202020204" pitchFamily="34" charset="0"/>
              <a:buChar char="•"/>
            </a:pPr>
            <a:r>
              <a:rPr lang="en-US" sz="2000" b="1" dirty="0"/>
              <a:t>Research Question 3</a:t>
            </a:r>
            <a:r>
              <a:rPr lang="en-US" sz="2000" dirty="0"/>
              <a:t>: What do Los Angeles County’s HBCC providers need to become a successful family business? What are their barriers to success?</a:t>
            </a:r>
          </a:p>
          <a:p>
            <a:pPr marL="342900" lvl="1" indent="-342900">
              <a:spcAft>
                <a:spcPts val="1200"/>
              </a:spcAft>
              <a:buFont typeface="Arial" panose="020B0604020202020204" pitchFamily="34" charset="0"/>
              <a:buChar char="•"/>
            </a:pPr>
            <a:r>
              <a:rPr lang="en-US" sz="2000" b="1" dirty="0"/>
              <a:t>Research Question 4</a:t>
            </a:r>
            <a:r>
              <a:rPr lang="en-US" sz="2000" dirty="0"/>
              <a:t>: How has COVID-19 changed the experiences of Los Angeles County’s HBCC providers and the children they serve?</a:t>
            </a:r>
          </a:p>
          <a:p>
            <a:pPr marL="342900" lvl="1" indent="-342900">
              <a:spcAft>
                <a:spcPts val="1200"/>
              </a:spcAft>
              <a:buFont typeface="Arial" panose="020B0604020202020204" pitchFamily="34" charset="0"/>
              <a:buChar char="•"/>
            </a:pPr>
            <a:r>
              <a:rPr lang="en-US" sz="2000" b="1" dirty="0"/>
              <a:t>Research Question 5</a:t>
            </a:r>
            <a:r>
              <a:rPr lang="en-US" sz="2000" dirty="0"/>
              <a:t>: Who are the children and families that Los Angeles County’s HBCC providers serve? How do they view their HBCC provider?</a:t>
            </a:r>
          </a:p>
          <a:p>
            <a:pPr marL="342900" lvl="1" indent="-342900">
              <a:spcAft>
                <a:spcPts val="1200"/>
              </a:spcAft>
              <a:buFont typeface="Arial" panose="020B0604020202020204" pitchFamily="34" charset="0"/>
              <a:buChar char="•"/>
            </a:pPr>
            <a:r>
              <a:rPr lang="en-US" sz="2000" b="1" dirty="0"/>
              <a:t>Research Question 6: </a:t>
            </a:r>
            <a:r>
              <a:rPr lang="en-US" sz="2000" dirty="0"/>
              <a:t>What policies are needed to build a stronger, more sustainable HBCC sector for the future?</a:t>
            </a:r>
          </a:p>
          <a:p>
            <a:pPr marL="0" indent="0">
              <a:spcBef>
                <a:spcPts val="1800"/>
              </a:spcBef>
              <a:spcAft>
                <a:spcPts val="1800"/>
              </a:spcAft>
              <a:buFont typeface="Arial" pitchFamily="34" charset="0"/>
              <a:buNone/>
            </a:pPr>
            <a:endParaRPr lang="en-US" dirty="0"/>
          </a:p>
        </p:txBody>
      </p:sp>
    </p:spTree>
    <p:extLst>
      <p:ext uri="{BB962C8B-B14F-4D97-AF65-F5344CB8AC3E}">
        <p14:creationId xmlns:p14="http://schemas.microsoft.com/office/powerpoint/2010/main" val="96994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5" name="Table 4">
            <a:extLst>
              <a:ext uri="{FF2B5EF4-FFF2-40B4-BE49-F238E27FC236}">
                <a16:creationId xmlns:a16="http://schemas.microsoft.com/office/drawing/2014/main" id="{460B203F-69C3-090C-FB29-0417DCDF6947}"/>
              </a:ext>
            </a:extLst>
          </p:cNvPr>
          <p:cNvGraphicFramePr>
            <a:graphicFrameLocks noGrp="1"/>
          </p:cNvGraphicFramePr>
          <p:nvPr>
            <p:extLst>
              <p:ext uri="{D42A27DB-BD31-4B8C-83A1-F6EECF244321}">
                <p14:modId xmlns:p14="http://schemas.microsoft.com/office/powerpoint/2010/main" val="3461679836"/>
              </p:ext>
            </p:extLst>
          </p:nvPr>
        </p:nvGraphicFramePr>
        <p:xfrm>
          <a:off x="685800" y="2585357"/>
          <a:ext cx="7086600" cy="3066484"/>
        </p:xfrm>
        <a:graphic>
          <a:graphicData uri="http://schemas.openxmlformats.org/drawingml/2006/table">
            <a:tbl>
              <a:tblPr firstRow="1" firstCol="1" bandRow="1">
                <a:tableStyleId>{3B4B98B0-60AC-42C2-AFA5-B58CD77FA1E5}</a:tableStyleId>
              </a:tblPr>
              <a:tblGrid>
                <a:gridCol w="2971800">
                  <a:extLst>
                    <a:ext uri="{9D8B030D-6E8A-4147-A177-3AD203B41FA5}">
                      <a16:colId xmlns:a16="http://schemas.microsoft.com/office/drawing/2014/main" val="4082947788"/>
                    </a:ext>
                  </a:extLst>
                </a:gridCol>
                <a:gridCol w="1381082">
                  <a:extLst>
                    <a:ext uri="{9D8B030D-6E8A-4147-A177-3AD203B41FA5}">
                      <a16:colId xmlns:a16="http://schemas.microsoft.com/office/drawing/2014/main" val="4228725042"/>
                    </a:ext>
                  </a:extLst>
                </a:gridCol>
                <a:gridCol w="1365287">
                  <a:extLst>
                    <a:ext uri="{9D8B030D-6E8A-4147-A177-3AD203B41FA5}">
                      <a16:colId xmlns:a16="http://schemas.microsoft.com/office/drawing/2014/main" val="143775438"/>
                    </a:ext>
                  </a:extLst>
                </a:gridCol>
                <a:gridCol w="1368431">
                  <a:extLst>
                    <a:ext uri="{9D8B030D-6E8A-4147-A177-3AD203B41FA5}">
                      <a16:colId xmlns:a16="http://schemas.microsoft.com/office/drawing/2014/main" val="564501138"/>
                    </a:ext>
                  </a:extLst>
                </a:gridCol>
              </a:tblGrid>
              <a:tr h="210185">
                <a:tc>
                  <a:txBody>
                    <a:bodyPr/>
                    <a:lstStyle/>
                    <a:p>
                      <a:pPr marL="0" marR="0" algn="ctr">
                        <a:lnSpc>
                          <a:spcPct val="130000"/>
                        </a:lnSpc>
                        <a:spcBef>
                          <a:spcPts val="0"/>
                        </a:spcBef>
                        <a:spcAft>
                          <a:spcPts val="0"/>
                        </a:spcAft>
                      </a:pPr>
                      <a:r>
                        <a:rPr lang="en-US" sz="1400">
                          <a:effectLst/>
                        </a:rPr>
                        <a:t>Service Planning Area (SPA)</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FCC</a:t>
                      </a:r>
                    </a:p>
                    <a:p>
                      <a:pPr marL="0" marR="0" algn="r">
                        <a:lnSpc>
                          <a:spcPct val="130000"/>
                        </a:lnSpc>
                        <a:spcBef>
                          <a:spcPts val="0"/>
                        </a:spcBef>
                        <a:spcAft>
                          <a:spcPts val="0"/>
                        </a:spcAft>
                      </a:pPr>
                      <a:r>
                        <a:rPr lang="en-US" sz="1400" dirty="0">
                          <a:effectLst/>
                        </a:rPr>
                        <a:t>(n=775)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FFN</a:t>
                      </a:r>
                    </a:p>
                    <a:p>
                      <a:pPr marL="0" marR="0" algn="r">
                        <a:lnSpc>
                          <a:spcPct val="130000"/>
                        </a:lnSpc>
                        <a:spcBef>
                          <a:spcPts val="0"/>
                        </a:spcBef>
                        <a:spcAft>
                          <a:spcPts val="0"/>
                        </a:spcAft>
                      </a:pPr>
                      <a:r>
                        <a:rPr lang="en-US" sz="1400">
                          <a:effectLst/>
                        </a:rPr>
                        <a:t>(n=459)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Parents</a:t>
                      </a:r>
                    </a:p>
                    <a:p>
                      <a:pPr marL="0" marR="0" algn="r">
                        <a:lnSpc>
                          <a:spcPct val="130000"/>
                        </a:lnSpc>
                        <a:spcBef>
                          <a:spcPts val="0"/>
                        </a:spcBef>
                        <a:spcAft>
                          <a:spcPts val="0"/>
                        </a:spcAft>
                      </a:pPr>
                      <a:r>
                        <a:rPr lang="en-US" sz="1400" dirty="0">
                          <a:effectLst/>
                        </a:rPr>
                        <a:t>(n=710)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19360950"/>
                  </a:ext>
                </a:extLst>
              </a:tr>
              <a:tr h="210185">
                <a:tc>
                  <a:txBody>
                    <a:bodyPr/>
                    <a:lstStyle/>
                    <a:p>
                      <a:pPr marL="0" marR="0" algn="l">
                        <a:lnSpc>
                          <a:spcPct val="130000"/>
                        </a:lnSpc>
                        <a:spcBef>
                          <a:spcPts val="0"/>
                        </a:spcBef>
                        <a:spcAft>
                          <a:spcPts val="0"/>
                        </a:spcAft>
                      </a:pPr>
                      <a:r>
                        <a:rPr lang="en-US" sz="1400" dirty="0">
                          <a:effectLst/>
                        </a:rPr>
                        <a:t>SPA 1: Antelope Valley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75 (10%)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165 (36%)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153 (22%)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7768868"/>
                  </a:ext>
                </a:extLst>
              </a:tr>
              <a:tr h="210185">
                <a:tc>
                  <a:txBody>
                    <a:bodyPr/>
                    <a:lstStyle/>
                    <a:p>
                      <a:pPr marL="0" marR="0" algn="l">
                        <a:lnSpc>
                          <a:spcPct val="130000"/>
                        </a:lnSpc>
                        <a:spcBef>
                          <a:spcPts val="0"/>
                        </a:spcBef>
                        <a:spcAft>
                          <a:spcPts val="0"/>
                        </a:spcAft>
                      </a:pPr>
                      <a:r>
                        <a:rPr lang="en-US" sz="1400">
                          <a:effectLst/>
                        </a:rPr>
                        <a:t>SPA 2: San Fernando Valley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174 (23%)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105 (23%)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283 (40%)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00948510"/>
                  </a:ext>
                </a:extLst>
              </a:tr>
              <a:tr h="210185">
                <a:tc>
                  <a:txBody>
                    <a:bodyPr/>
                    <a:lstStyle/>
                    <a:p>
                      <a:pPr marL="0" marR="0" algn="l">
                        <a:lnSpc>
                          <a:spcPct val="130000"/>
                        </a:lnSpc>
                        <a:spcBef>
                          <a:spcPts val="0"/>
                        </a:spcBef>
                        <a:spcAft>
                          <a:spcPts val="0"/>
                        </a:spcAft>
                      </a:pPr>
                      <a:r>
                        <a:rPr lang="en-US" sz="1400" dirty="0">
                          <a:effectLst/>
                        </a:rPr>
                        <a:t>SPA 3: San Gabriel Valley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93 (12%)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23 (5%)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14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3792192"/>
                  </a:ext>
                </a:extLst>
              </a:tr>
              <a:tr h="210185">
                <a:tc>
                  <a:txBody>
                    <a:bodyPr/>
                    <a:lstStyle/>
                    <a:p>
                      <a:pPr marL="0" marR="0" algn="l">
                        <a:lnSpc>
                          <a:spcPct val="130000"/>
                        </a:lnSpc>
                        <a:spcBef>
                          <a:spcPts val="0"/>
                        </a:spcBef>
                        <a:spcAft>
                          <a:spcPts val="0"/>
                        </a:spcAft>
                      </a:pPr>
                      <a:r>
                        <a:rPr lang="en-US" sz="1400" dirty="0">
                          <a:effectLst/>
                        </a:rPr>
                        <a:t>SPA 4: Metro LA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63 (8%)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32 (7%)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44 (6%)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1044754"/>
                  </a:ext>
                </a:extLst>
              </a:tr>
              <a:tr h="210185">
                <a:tc>
                  <a:txBody>
                    <a:bodyPr/>
                    <a:lstStyle/>
                    <a:p>
                      <a:pPr marL="0" marR="0" algn="l">
                        <a:lnSpc>
                          <a:spcPct val="130000"/>
                        </a:lnSpc>
                        <a:spcBef>
                          <a:spcPts val="0"/>
                        </a:spcBef>
                        <a:spcAft>
                          <a:spcPts val="0"/>
                        </a:spcAft>
                      </a:pPr>
                      <a:r>
                        <a:rPr lang="en-US" sz="1400" dirty="0">
                          <a:effectLst/>
                        </a:rPr>
                        <a:t>SPA 5: West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54 (7%)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2 (&lt;1%)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27 (4%)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8375472"/>
                  </a:ext>
                </a:extLst>
              </a:tr>
              <a:tr h="210185">
                <a:tc>
                  <a:txBody>
                    <a:bodyPr/>
                    <a:lstStyle/>
                    <a:p>
                      <a:pPr marL="0" marR="0" algn="l">
                        <a:lnSpc>
                          <a:spcPct val="130000"/>
                        </a:lnSpc>
                        <a:spcBef>
                          <a:spcPts val="0"/>
                        </a:spcBef>
                        <a:spcAft>
                          <a:spcPts val="0"/>
                        </a:spcAft>
                      </a:pPr>
                      <a:r>
                        <a:rPr lang="en-US" sz="1400">
                          <a:effectLst/>
                        </a:rPr>
                        <a:t>SPA 6: South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92 (12%)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74 (16%)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97 (14%)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6754010"/>
                  </a:ext>
                </a:extLst>
              </a:tr>
              <a:tr h="210185">
                <a:tc>
                  <a:txBody>
                    <a:bodyPr/>
                    <a:lstStyle/>
                    <a:p>
                      <a:pPr marL="0" marR="0" algn="l">
                        <a:lnSpc>
                          <a:spcPct val="130000"/>
                        </a:lnSpc>
                        <a:spcBef>
                          <a:spcPts val="0"/>
                        </a:spcBef>
                        <a:spcAft>
                          <a:spcPts val="0"/>
                        </a:spcAft>
                      </a:pPr>
                      <a:r>
                        <a:rPr lang="en-US" sz="1400">
                          <a:effectLst/>
                        </a:rPr>
                        <a:t>SPA 7: East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173 (22%)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42 (9%)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43 (6%)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4830444"/>
                  </a:ext>
                </a:extLst>
              </a:tr>
              <a:tr h="210185">
                <a:tc>
                  <a:txBody>
                    <a:bodyPr/>
                    <a:lstStyle/>
                    <a:p>
                      <a:pPr marL="0" marR="0" algn="l">
                        <a:lnSpc>
                          <a:spcPct val="130000"/>
                        </a:lnSpc>
                        <a:spcBef>
                          <a:spcPts val="0"/>
                        </a:spcBef>
                        <a:spcAft>
                          <a:spcPts val="0"/>
                        </a:spcAft>
                      </a:pPr>
                      <a:r>
                        <a:rPr lang="en-US" sz="1400">
                          <a:effectLst/>
                        </a:rPr>
                        <a:t>SPA 8: South Bay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51 (7%)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15 (3%)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37 (5%)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8236753"/>
                  </a:ext>
                </a:extLst>
              </a:tr>
              <a:tr h="210185">
                <a:tc>
                  <a:txBody>
                    <a:bodyPr/>
                    <a:lstStyle/>
                    <a:p>
                      <a:pPr marL="0" marR="0" algn="l">
                        <a:lnSpc>
                          <a:spcPct val="130000"/>
                        </a:lnSpc>
                        <a:spcBef>
                          <a:spcPts val="0"/>
                        </a:spcBef>
                        <a:spcAft>
                          <a:spcPts val="0"/>
                        </a:spcAft>
                      </a:pPr>
                      <a:r>
                        <a:rPr lang="en-US" sz="1400">
                          <a:effectLst/>
                        </a:rPr>
                        <a:t>Unknown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 (&lt;1%)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12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2374356"/>
                  </a:ext>
                </a:extLst>
              </a:tr>
              <a:tr h="210185">
                <a:tc>
                  <a:txBody>
                    <a:bodyPr/>
                    <a:lstStyle/>
                    <a:p>
                      <a:pPr marL="0" marR="0" algn="l">
                        <a:lnSpc>
                          <a:spcPct val="130000"/>
                        </a:lnSpc>
                        <a:spcBef>
                          <a:spcPts val="0"/>
                        </a:spcBef>
                        <a:spcAft>
                          <a:spcPts val="0"/>
                        </a:spcAft>
                      </a:pPr>
                      <a:r>
                        <a:rPr lang="en-US" sz="1400">
                          <a:effectLst/>
                        </a:rPr>
                        <a:t>Total Survey Participants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775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459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710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97693788"/>
                  </a:ext>
                </a:extLst>
              </a:tr>
            </a:tbl>
          </a:graphicData>
        </a:graphic>
      </p:graphicFrame>
      <p:sp>
        <p:nvSpPr>
          <p:cNvPr id="7" name="Title 1">
            <a:extLst>
              <a:ext uri="{FF2B5EF4-FFF2-40B4-BE49-F238E27FC236}">
                <a16:creationId xmlns:a16="http://schemas.microsoft.com/office/drawing/2014/main" id="{DDBE8FC2-BA4A-91B2-4D66-BC0F6DD85C74}"/>
              </a:ext>
            </a:extLst>
          </p:cNvPr>
          <p:cNvSpPr>
            <a:spLocks noGrp="1"/>
          </p:cNvSpPr>
          <p:nvPr>
            <p:ph type="title"/>
          </p:nvPr>
        </p:nvSpPr>
        <p:spPr>
          <a:xfrm>
            <a:off x="685800" y="1828800"/>
            <a:ext cx="6096000" cy="762000"/>
          </a:xfrm>
        </p:spPr>
        <p:txBody>
          <a:bodyPr/>
          <a:lstStyle/>
          <a:p>
            <a:pPr marL="0" indent="0">
              <a:buNone/>
            </a:pPr>
            <a:r>
              <a:rPr lang="en-US" sz="2400" dirty="0">
                <a:solidFill>
                  <a:srgbClr val="ED6855"/>
                </a:solidFill>
                <a:latin typeface="+mj-lt"/>
              </a:rPr>
              <a:t>Surveys by Service Planning Area (SPA)</a:t>
            </a:r>
          </a:p>
        </p:txBody>
      </p:sp>
    </p:spTree>
    <p:extLst>
      <p:ext uri="{BB962C8B-B14F-4D97-AF65-F5344CB8AC3E}">
        <p14:creationId xmlns:p14="http://schemas.microsoft.com/office/powerpoint/2010/main" val="226263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01417"/>
            <a:ext cx="6096000" cy="762000"/>
          </a:xfrm>
        </p:spPr>
        <p:txBody>
          <a:bodyPr/>
          <a:lstStyle/>
          <a:p>
            <a:pPr marL="0" indent="0">
              <a:buNone/>
            </a:pPr>
            <a:r>
              <a:rPr lang="en-US" sz="2400" dirty="0">
                <a:solidFill>
                  <a:srgbClr val="ED6855"/>
                </a:solidFill>
                <a:latin typeface="+mj-lt"/>
              </a:rPr>
              <a:t>Surveys by Race / Ethnicity</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8" name="Table 7">
            <a:extLst>
              <a:ext uri="{FF2B5EF4-FFF2-40B4-BE49-F238E27FC236}">
                <a16:creationId xmlns:a16="http://schemas.microsoft.com/office/drawing/2014/main" id="{E61DB703-D655-7315-6BEE-9B08AF855B9D}"/>
              </a:ext>
            </a:extLst>
          </p:cNvPr>
          <p:cNvGraphicFramePr>
            <a:graphicFrameLocks noGrp="1"/>
          </p:cNvGraphicFramePr>
          <p:nvPr>
            <p:extLst>
              <p:ext uri="{D42A27DB-BD31-4B8C-83A1-F6EECF244321}">
                <p14:modId xmlns:p14="http://schemas.microsoft.com/office/powerpoint/2010/main" val="2232274747"/>
              </p:ext>
            </p:extLst>
          </p:nvPr>
        </p:nvGraphicFramePr>
        <p:xfrm>
          <a:off x="762000" y="2507740"/>
          <a:ext cx="7315200" cy="2737615"/>
        </p:xfrm>
        <a:graphic>
          <a:graphicData uri="http://schemas.openxmlformats.org/drawingml/2006/table">
            <a:tbl>
              <a:tblPr firstRow="1" firstCol="1" bandRow="1">
                <a:tableStyleId>{3B4B98B0-60AC-42C2-AFA5-B58CD77FA1E5}</a:tableStyleId>
              </a:tblPr>
              <a:tblGrid>
                <a:gridCol w="3058007">
                  <a:extLst>
                    <a:ext uri="{9D8B030D-6E8A-4147-A177-3AD203B41FA5}">
                      <a16:colId xmlns:a16="http://schemas.microsoft.com/office/drawing/2014/main" val="2749405805"/>
                    </a:ext>
                  </a:extLst>
                </a:gridCol>
                <a:gridCol w="1445028">
                  <a:extLst>
                    <a:ext uri="{9D8B030D-6E8A-4147-A177-3AD203B41FA5}">
                      <a16:colId xmlns:a16="http://schemas.microsoft.com/office/drawing/2014/main" val="4143138973"/>
                    </a:ext>
                  </a:extLst>
                </a:gridCol>
                <a:gridCol w="1403649">
                  <a:extLst>
                    <a:ext uri="{9D8B030D-6E8A-4147-A177-3AD203B41FA5}">
                      <a16:colId xmlns:a16="http://schemas.microsoft.com/office/drawing/2014/main" val="3888174202"/>
                    </a:ext>
                  </a:extLst>
                </a:gridCol>
                <a:gridCol w="1408516">
                  <a:extLst>
                    <a:ext uri="{9D8B030D-6E8A-4147-A177-3AD203B41FA5}">
                      <a16:colId xmlns:a16="http://schemas.microsoft.com/office/drawing/2014/main" val="3809917258"/>
                    </a:ext>
                  </a:extLst>
                </a:gridCol>
              </a:tblGrid>
              <a:tr h="455611">
                <a:tc>
                  <a:txBody>
                    <a:bodyPr/>
                    <a:lstStyle/>
                    <a:p>
                      <a:pPr marL="0" marR="0" algn="ctr">
                        <a:lnSpc>
                          <a:spcPct val="130000"/>
                        </a:lnSpc>
                        <a:spcBef>
                          <a:spcPts val="0"/>
                        </a:spcBef>
                        <a:spcAft>
                          <a:spcPts val="0"/>
                        </a:spcAft>
                      </a:pPr>
                      <a:r>
                        <a:rPr lang="en-US" sz="1400">
                          <a:effectLst/>
                        </a:rPr>
                        <a:t>Race / Ethnicity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FCC</a:t>
                      </a:r>
                    </a:p>
                  </a:txBody>
                  <a:tcPr marL="68580" marR="68580" marT="0" marB="0" anchor="ctr"/>
                </a:tc>
                <a:tc>
                  <a:txBody>
                    <a:bodyPr/>
                    <a:lstStyle/>
                    <a:p>
                      <a:pPr marL="0" marR="0" algn="r">
                        <a:lnSpc>
                          <a:spcPct val="130000"/>
                        </a:lnSpc>
                        <a:spcBef>
                          <a:spcPts val="0"/>
                        </a:spcBef>
                        <a:spcAft>
                          <a:spcPts val="0"/>
                        </a:spcAft>
                      </a:pPr>
                      <a:r>
                        <a:rPr lang="en-US" sz="1400" dirty="0">
                          <a:effectLst/>
                        </a:rPr>
                        <a:t>FFN</a:t>
                      </a:r>
                    </a:p>
                  </a:txBody>
                  <a:tcPr marL="68580" marR="68580" marT="0" marB="0" anchor="ctr"/>
                </a:tc>
                <a:tc>
                  <a:txBody>
                    <a:bodyPr/>
                    <a:lstStyle/>
                    <a:p>
                      <a:pPr marL="0" marR="0" algn="r">
                        <a:lnSpc>
                          <a:spcPct val="130000"/>
                        </a:lnSpc>
                        <a:spcBef>
                          <a:spcPts val="0"/>
                        </a:spcBef>
                        <a:spcAft>
                          <a:spcPts val="0"/>
                        </a:spcAft>
                      </a:pPr>
                      <a:r>
                        <a:rPr lang="en-US" sz="1400" dirty="0">
                          <a:effectLst/>
                        </a:rPr>
                        <a:t>Parents</a:t>
                      </a:r>
                    </a:p>
                  </a:txBody>
                  <a:tcPr marL="68580" marR="68580" marT="0" marB="0" anchor="ctr"/>
                </a:tc>
                <a:extLst>
                  <a:ext uri="{0D108BD9-81ED-4DB2-BD59-A6C34878D82A}">
                    <a16:rowId xmlns:a16="http://schemas.microsoft.com/office/drawing/2014/main" val="852359977"/>
                  </a:ext>
                </a:extLst>
              </a:tr>
              <a:tr h="229539">
                <a:tc>
                  <a:txBody>
                    <a:bodyPr/>
                    <a:lstStyle/>
                    <a:p>
                      <a:pPr marL="0" marR="0" algn="l">
                        <a:lnSpc>
                          <a:spcPct val="130000"/>
                        </a:lnSpc>
                        <a:spcBef>
                          <a:spcPts val="0"/>
                        </a:spcBef>
                        <a:spcAft>
                          <a:spcPts val="0"/>
                        </a:spcAft>
                      </a:pPr>
                      <a:r>
                        <a:rPr lang="en-US" sz="1400" dirty="0">
                          <a:effectLst/>
                        </a:rPr>
                        <a:t>American Indian or Alaskan Native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5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8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11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05156988"/>
                  </a:ext>
                </a:extLst>
              </a:tr>
              <a:tr h="229539">
                <a:tc>
                  <a:txBody>
                    <a:bodyPr/>
                    <a:lstStyle/>
                    <a:p>
                      <a:pPr marL="0" marR="0" algn="l">
                        <a:lnSpc>
                          <a:spcPct val="130000"/>
                        </a:lnSpc>
                        <a:spcBef>
                          <a:spcPts val="0"/>
                        </a:spcBef>
                        <a:spcAft>
                          <a:spcPts val="0"/>
                        </a:spcAft>
                      </a:pPr>
                      <a:r>
                        <a:rPr lang="en-US" sz="1400" dirty="0">
                          <a:effectLst/>
                        </a:rPr>
                        <a:t>Asian or Asian American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73 (9%)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7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17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98274410"/>
                  </a:ext>
                </a:extLst>
              </a:tr>
              <a:tr h="229539">
                <a:tc>
                  <a:txBody>
                    <a:bodyPr/>
                    <a:lstStyle/>
                    <a:p>
                      <a:pPr marL="0" marR="0" algn="l">
                        <a:lnSpc>
                          <a:spcPct val="130000"/>
                        </a:lnSpc>
                        <a:spcBef>
                          <a:spcPts val="0"/>
                        </a:spcBef>
                        <a:spcAft>
                          <a:spcPts val="0"/>
                        </a:spcAft>
                      </a:pPr>
                      <a:r>
                        <a:rPr lang="en-US" sz="1400">
                          <a:effectLst/>
                        </a:rPr>
                        <a:t>Black or African American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116 (15%)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130 (28%)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150 (21%)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4508020"/>
                  </a:ext>
                </a:extLst>
              </a:tr>
              <a:tr h="229539">
                <a:tc>
                  <a:txBody>
                    <a:bodyPr/>
                    <a:lstStyle/>
                    <a:p>
                      <a:pPr marL="0" marR="0" algn="l">
                        <a:lnSpc>
                          <a:spcPct val="130000"/>
                        </a:lnSpc>
                        <a:spcBef>
                          <a:spcPts val="0"/>
                        </a:spcBef>
                        <a:spcAft>
                          <a:spcPts val="0"/>
                        </a:spcAft>
                      </a:pPr>
                      <a:r>
                        <a:rPr lang="en-US" sz="1400">
                          <a:effectLst/>
                        </a:rPr>
                        <a:t>Hispanic or Latino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438 (57%)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265 (58%)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393 (55%)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46219609"/>
                  </a:ext>
                </a:extLst>
              </a:tr>
              <a:tr h="229539">
                <a:tc>
                  <a:txBody>
                    <a:bodyPr/>
                    <a:lstStyle/>
                    <a:p>
                      <a:pPr marL="0" marR="0" algn="l">
                        <a:lnSpc>
                          <a:spcPct val="130000"/>
                        </a:lnSpc>
                        <a:spcBef>
                          <a:spcPts val="0"/>
                        </a:spcBef>
                        <a:spcAft>
                          <a:spcPts val="0"/>
                        </a:spcAft>
                      </a:pPr>
                      <a:r>
                        <a:rPr lang="en-US" sz="1400">
                          <a:effectLst/>
                        </a:rPr>
                        <a:t>Native Hawaiian or Pacific Islander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2 (&lt;1%)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02121854"/>
                  </a:ext>
                </a:extLst>
              </a:tr>
              <a:tr h="229539">
                <a:tc>
                  <a:txBody>
                    <a:bodyPr/>
                    <a:lstStyle/>
                    <a:p>
                      <a:pPr marL="0" marR="0" algn="l">
                        <a:lnSpc>
                          <a:spcPct val="130000"/>
                        </a:lnSpc>
                        <a:spcBef>
                          <a:spcPts val="0"/>
                        </a:spcBef>
                        <a:spcAft>
                          <a:spcPts val="0"/>
                        </a:spcAft>
                      </a:pPr>
                      <a:r>
                        <a:rPr lang="en-US" sz="1400">
                          <a:effectLst/>
                        </a:rPr>
                        <a:t>White or Caucasian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103 (13%)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45 (10%)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133 (19%)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6191383"/>
                  </a:ext>
                </a:extLst>
              </a:tr>
              <a:tr h="229539">
                <a:tc>
                  <a:txBody>
                    <a:bodyPr/>
                    <a:lstStyle/>
                    <a:p>
                      <a:pPr marL="0" marR="0" algn="l">
                        <a:lnSpc>
                          <a:spcPct val="130000"/>
                        </a:lnSpc>
                        <a:spcBef>
                          <a:spcPts val="0"/>
                        </a:spcBef>
                        <a:spcAft>
                          <a:spcPts val="0"/>
                        </a:spcAft>
                      </a:pPr>
                      <a:r>
                        <a:rPr lang="en-US" sz="1400">
                          <a:effectLst/>
                        </a:rPr>
                        <a:t>Multiple ethnicities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17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14 (3%)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35 (5%)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5513531"/>
                  </a:ext>
                </a:extLst>
              </a:tr>
              <a:tr h="229539">
                <a:tc>
                  <a:txBody>
                    <a:bodyPr/>
                    <a:lstStyle/>
                    <a:p>
                      <a:pPr marL="0" marR="0" algn="l">
                        <a:lnSpc>
                          <a:spcPct val="130000"/>
                        </a:lnSpc>
                        <a:spcBef>
                          <a:spcPts val="0"/>
                        </a:spcBef>
                        <a:spcAft>
                          <a:spcPts val="0"/>
                        </a:spcAft>
                      </a:pPr>
                      <a:r>
                        <a:rPr lang="en-US" sz="1400">
                          <a:effectLst/>
                        </a:rPr>
                        <a:t>Not listed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13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1 (&lt;1%)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10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98586879"/>
                  </a:ext>
                </a:extLst>
              </a:tr>
              <a:tr h="229539">
                <a:tc>
                  <a:txBody>
                    <a:bodyPr/>
                    <a:lstStyle/>
                    <a:p>
                      <a:pPr marL="0" marR="0" algn="l">
                        <a:lnSpc>
                          <a:spcPct val="130000"/>
                        </a:lnSpc>
                        <a:spcBef>
                          <a:spcPts val="0"/>
                        </a:spcBef>
                        <a:spcAft>
                          <a:spcPts val="0"/>
                        </a:spcAft>
                      </a:pPr>
                      <a:r>
                        <a:rPr lang="en-US" sz="1400" dirty="0">
                          <a:effectLst/>
                        </a:rPr>
                        <a:t>Prefer not to answer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45 (6%)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21 (5%)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38 (5%)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0557849"/>
                  </a:ext>
                </a:extLst>
              </a:tr>
            </a:tbl>
          </a:graphicData>
        </a:graphic>
      </p:graphicFrame>
    </p:spTree>
    <p:extLst>
      <p:ext uri="{BB962C8B-B14F-4D97-AF65-F5344CB8AC3E}">
        <p14:creationId xmlns:p14="http://schemas.microsoft.com/office/powerpoint/2010/main" val="62171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01417"/>
            <a:ext cx="6096000" cy="762000"/>
          </a:xfrm>
        </p:spPr>
        <p:txBody>
          <a:bodyPr/>
          <a:lstStyle/>
          <a:p>
            <a:pPr marL="0" indent="0">
              <a:buNone/>
            </a:pPr>
            <a:r>
              <a:rPr lang="en-US" sz="2400" dirty="0">
                <a:solidFill>
                  <a:srgbClr val="ED6855"/>
                </a:solidFill>
                <a:latin typeface="+mj-lt"/>
              </a:rPr>
              <a:t>Surveys by Primary Home Language</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4" name="Table 3">
            <a:extLst>
              <a:ext uri="{FF2B5EF4-FFF2-40B4-BE49-F238E27FC236}">
                <a16:creationId xmlns:a16="http://schemas.microsoft.com/office/drawing/2014/main" id="{23F25708-81A2-CEA9-CBAF-A664CEB6F68E}"/>
              </a:ext>
            </a:extLst>
          </p:cNvPr>
          <p:cNvGraphicFramePr>
            <a:graphicFrameLocks noGrp="1"/>
          </p:cNvGraphicFramePr>
          <p:nvPr>
            <p:extLst>
              <p:ext uri="{D42A27DB-BD31-4B8C-83A1-F6EECF244321}">
                <p14:modId xmlns:p14="http://schemas.microsoft.com/office/powerpoint/2010/main" val="1097404367"/>
              </p:ext>
            </p:extLst>
          </p:nvPr>
        </p:nvGraphicFramePr>
        <p:xfrm>
          <a:off x="533400" y="2667000"/>
          <a:ext cx="7696200" cy="2490496"/>
        </p:xfrm>
        <a:graphic>
          <a:graphicData uri="http://schemas.openxmlformats.org/drawingml/2006/table">
            <a:tbl>
              <a:tblPr firstRow="1" firstCol="1" bandRow="1">
                <a:tableStyleId>{3B4B98B0-60AC-42C2-AFA5-B58CD77FA1E5}</a:tableStyleId>
              </a:tblPr>
              <a:tblGrid>
                <a:gridCol w="3581400">
                  <a:extLst>
                    <a:ext uri="{9D8B030D-6E8A-4147-A177-3AD203B41FA5}">
                      <a16:colId xmlns:a16="http://schemas.microsoft.com/office/drawing/2014/main" val="2064370368"/>
                    </a:ext>
                  </a:extLst>
                </a:gridCol>
                <a:gridCol w="1447800">
                  <a:extLst>
                    <a:ext uri="{9D8B030D-6E8A-4147-A177-3AD203B41FA5}">
                      <a16:colId xmlns:a16="http://schemas.microsoft.com/office/drawing/2014/main" val="3338326494"/>
                    </a:ext>
                  </a:extLst>
                </a:gridCol>
                <a:gridCol w="1371600">
                  <a:extLst>
                    <a:ext uri="{9D8B030D-6E8A-4147-A177-3AD203B41FA5}">
                      <a16:colId xmlns:a16="http://schemas.microsoft.com/office/drawing/2014/main" val="509276383"/>
                    </a:ext>
                  </a:extLst>
                </a:gridCol>
                <a:gridCol w="1295400">
                  <a:extLst>
                    <a:ext uri="{9D8B030D-6E8A-4147-A177-3AD203B41FA5}">
                      <a16:colId xmlns:a16="http://schemas.microsoft.com/office/drawing/2014/main" val="2667932846"/>
                    </a:ext>
                  </a:extLst>
                </a:gridCol>
              </a:tblGrid>
              <a:tr h="734009">
                <a:tc>
                  <a:txBody>
                    <a:bodyPr/>
                    <a:lstStyle/>
                    <a:p>
                      <a:pPr marL="0" marR="0" algn="ctr">
                        <a:lnSpc>
                          <a:spcPct val="130000"/>
                        </a:lnSpc>
                        <a:spcBef>
                          <a:spcPts val="0"/>
                        </a:spcBef>
                        <a:spcAft>
                          <a:spcPts val="0"/>
                        </a:spcAft>
                      </a:pPr>
                      <a:r>
                        <a:rPr lang="en-US" sz="1400">
                          <a:effectLst/>
                        </a:rPr>
                        <a:t>Primary Home Language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FCC</a:t>
                      </a:r>
                    </a:p>
                  </a:txBody>
                  <a:tcPr marL="68580" marR="68580" marT="0" marB="0" anchor="ctr"/>
                </a:tc>
                <a:tc>
                  <a:txBody>
                    <a:bodyPr/>
                    <a:lstStyle/>
                    <a:p>
                      <a:pPr marL="0" marR="0" algn="r">
                        <a:lnSpc>
                          <a:spcPct val="130000"/>
                        </a:lnSpc>
                        <a:spcBef>
                          <a:spcPts val="0"/>
                        </a:spcBef>
                        <a:spcAft>
                          <a:spcPts val="0"/>
                        </a:spcAft>
                      </a:pPr>
                      <a:r>
                        <a:rPr lang="en-US" sz="1400" dirty="0">
                          <a:effectLst/>
                        </a:rPr>
                        <a:t>FFN</a:t>
                      </a:r>
                    </a:p>
                  </a:txBody>
                  <a:tcPr marL="68580" marR="68580" marT="0" marB="0" anchor="ctr"/>
                </a:tc>
                <a:tc>
                  <a:txBody>
                    <a:bodyPr/>
                    <a:lstStyle/>
                    <a:p>
                      <a:pPr marL="0" marR="0" algn="r">
                        <a:lnSpc>
                          <a:spcPct val="130000"/>
                        </a:lnSpc>
                        <a:spcBef>
                          <a:spcPts val="0"/>
                        </a:spcBef>
                        <a:spcAft>
                          <a:spcPts val="0"/>
                        </a:spcAft>
                      </a:pPr>
                      <a:r>
                        <a:rPr lang="en-US" sz="1400" dirty="0">
                          <a:effectLst/>
                        </a:rPr>
                        <a:t>Parents</a:t>
                      </a:r>
                    </a:p>
                  </a:txBody>
                  <a:tcPr marL="68580" marR="68580" marT="0" marB="0" anchor="ctr"/>
                </a:tc>
                <a:extLst>
                  <a:ext uri="{0D108BD9-81ED-4DB2-BD59-A6C34878D82A}">
                    <a16:rowId xmlns:a16="http://schemas.microsoft.com/office/drawing/2014/main" val="2597859968"/>
                  </a:ext>
                </a:extLst>
              </a:tr>
              <a:tr h="356896">
                <a:tc>
                  <a:txBody>
                    <a:bodyPr/>
                    <a:lstStyle/>
                    <a:p>
                      <a:pPr marL="0" marR="0" algn="l">
                        <a:lnSpc>
                          <a:spcPct val="130000"/>
                        </a:lnSpc>
                        <a:spcBef>
                          <a:spcPts val="0"/>
                        </a:spcBef>
                        <a:spcAft>
                          <a:spcPts val="0"/>
                        </a:spcAft>
                      </a:pPr>
                      <a:r>
                        <a:rPr lang="en-US" sz="1400" dirty="0">
                          <a:effectLst/>
                        </a:rPr>
                        <a:t>English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332 (43%)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314 (68%)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548 (77%)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4399073"/>
                  </a:ext>
                </a:extLst>
              </a:tr>
              <a:tr h="356896">
                <a:tc>
                  <a:txBody>
                    <a:bodyPr/>
                    <a:lstStyle/>
                    <a:p>
                      <a:pPr marL="0" marR="0" algn="l">
                        <a:lnSpc>
                          <a:spcPct val="130000"/>
                        </a:lnSpc>
                        <a:spcBef>
                          <a:spcPts val="0"/>
                        </a:spcBef>
                        <a:spcAft>
                          <a:spcPts val="0"/>
                        </a:spcAft>
                      </a:pPr>
                      <a:r>
                        <a:rPr lang="en-US" sz="1400">
                          <a:effectLst/>
                        </a:rPr>
                        <a:t>Spanish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330 (43%)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131 (29%)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97 (14%)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6291877"/>
                  </a:ext>
                </a:extLst>
              </a:tr>
              <a:tr h="356896">
                <a:tc>
                  <a:txBody>
                    <a:bodyPr/>
                    <a:lstStyle/>
                    <a:p>
                      <a:pPr marL="0" marR="0" algn="l">
                        <a:lnSpc>
                          <a:spcPct val="130000"/>
                        </a:lnSpc>
                        <a:spcBef>
                          <a:spcPts val="0"/>
                        </a:spcBef>
                        <a:spcAft>
                          <a:spcPts val="0"/>
                        </a:spcAft>
                      </a:pPr>
                      <a:r>
                        <a:rPr lang="en-US" sz="1400" dirty="0">
                          <a:effectLst/>
                        </a:rPr>
                        <a:t>Armenian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33 (4%)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8 (2%)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43 (6%)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7038762"/>
                  </a:ext>
                </a:extLst>
              </a:tr>
              <a:tr h="328903">
                <a:tc>
                  <a:txBody>
                    <a:bodyPr/>
                    <a:lstStyle/>
                    <a:p>
                      <a:pPr marL="0" marR="0" algn="l">
                        <a:lnSpc>
                          <a:spcPct val="130000"/>
                        </a:lnSpc>
                        <a:spcBef>
                          <a:spcPts val="0"/>
                        </a:spcBef>
                        <a:spcAft>
                          <a:spcPts val="0"/>
                        </a:spcAft>
                      </a:pPr>
                      <a:r>
                        <a:rPr lang="en-US" sz="1400">
                          <a:effectLst/>
                        </a:rPr>
                        <a:t>Chinese (Mandarin, Cantonese, Other)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38 (5%)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1 (&lt;1%)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2 (&lt;1%)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46081356"/>
                  </a:ext>
                </a:extLst>
              </a:tr>
              <a:tr h="356896">
                <a:tc>
                  <a:txBody>
                    <a:bodyPr/>
                    <a:lstStyle/>
                    <a:p>
                      <a:pPr marL="0" marR="0" algn="l">
                        <a:lnSpc>
                          <a:spcPct val="130000"/>
                        </a:lnSpc>
                        <a:spcBef>
                          <a:spcPts val="0"/>
                        </a:spcBef>
                        <a:spcAft>
                          <a:spcPts val="0"/>
                        </a:spcAft>
                      </a:pPr>
                      <a:r>
                        <a:rPr lang="en-US" sz="1400">
                          <a:effectLst/>
                        </a:rPr>
                        <a:t>Other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42 (5%)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rPr>
                        <a:t>5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rPr>
                        <a:t>20 (3%)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8805574"/>
                  </a:ext>
                </a:extLst>
              </a:tr>
            </a:tbl>
          </a:graphicData>
        </a:graphic>
      </p:graphicFrame>
    </p:spTree>
    <p:extLst>
      <p:ext uri="{BB962C8B-B14F-4D97-AF65-F5344CB8AC3E}">
        <p14:creationId xmlns:p14="http://schemas.microsoft.com/office/powerpoint/2010/main" val="59980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01417"/>
            <a:ext cx="6096000" cy="762000"/>
          </a:xfrm>
        </p:spPr>
        <p:txBody>
          <a:bodyPr/>
          <a:lstStyle/>
          <a:p>
            <a:pPr marL="0" indent="0">
              <a:buNone/>
            </a:pPr>
            <a:r>
              <a:rPr lang="en-US" sz="2400" dirty="0">
                <a:solidFill>
                  <a:srgbClr val="ED6855"/>
                </a:solidFill>
                <a:latin typeface="+mj-lt"/>
              </a:rPr>
              <a:t>Household Income</a:t>
            </a:r>
          </a:p>
        </p:txBody>
      </p:sp>
      <p:sp>
        <p:nvSpPr>
          <p:cNvPr id="3" name="Content Placeholder 2"/>
          <p:cNvSpPr>
            <a:spLocks noGrp="1"/>
          </p:cNvSpPr>
          <p:nvPr>
            <p:ph idx="1"/>
          </p:nvPr>
        </p:nvSpPr>
        <p:spPr>
          <a:xfrm>
            <a:off x="533400" y="2971800"/>
            <a:ext cx="7848600" cy="3352800"/>
          </a:xfrm>
        </p:spPr>
        <p:txBody>
          <a:bodyPr>
            <a:normAutofit/>
          </a:bodyPr>
          <a:lstStyle/>
          <a:p>
            <a:pPr marL="457200" lvl="1" indent="0">
              <a:buNone/>
            </a:pPr>
            <a:endParaRPr lang="en-US" sz="1600" dirty="0"/>
          </a:p>
          <a:p>
            <a:pPr marL="0" indent="0">
              <a:buNone/>
            </a:pPr>
            <a:endParaRPr lang="en-US" sz="2000" dirty="0"/>
          </a:p>
        </p:txBody>
      </p:sp>
      <p:graphicFrame>
        <p:nvGraphicFramePr>
          <p:cNvPr id="8" name="Table 7">
            <a:extLst>
              <a:ext uri="{FF2B5EF4-FFF2-40B4-BE49-F238E27FC236}">
                <a16:creationId xmlns:a16="http://schemas.microsoft.com/office/drawing/2014/main" id="{1110F301-AE6A-D906-F598-B40A3B5A6FF4}"/>
              </a:ext>
            </a:extLst>
          </p:cNvPr>
          <p:cNvGraphicFramePr>
            <a:graphicFrameLocks noGrp="1"/>
          </p:cNvGraphicFramePr>
          <p:nvPr>
            <p:extLst>
              <p:ext uri="{D42A27DB-BD31-4B8C-83A1-F6EECF244321}">
                <p14:modId xmlns:p14="http://schemas.microsoft.com/office/powerpoint/2010/main" val="1377672930"/>
              </p:ext>
            </p:extLst>
          </p:nvPr>
        </p:nvGraphicFramePr>
        <p:xfrm>
          <a:off x="990600" y="2514601"/>
          <a:ext cx="6781800" cy="2513652"/>
        </p:xfrm>
        <a:graphic>
          <a:graphicData uri="http://schemas.openxmlformats.org/drawingml/2006/table">
            <a:tbl>
              <a:tblPr firstRow="1" firstCol="1" bandRow="1">
                <a:tableStyleId>{9D7B26C5-4107-4FEC-AEDC-1716B250A1EF}</a:tableStyleId>
              </a:tblPr>
              <a:tblGrid>
                <a:gridCol w="2847062">
                  <a:extLst>
                    <a:ext uri="{9D8B030D-6E8A-4147-A177-3AD203B41FA5}">
                      <a16:colId xmlns:a16="http://schemas.microsoft.com/office/drawing/2014/main" val="410088465"/>
                    </a:ext>
                  </a:extLst>
                </a:gridCol>
                <a:gridCol w="1307317">
                  <a:extLst>
                    <a:ext uri="{9D8B030D-6E8A-4147-A177-3AD203B41FA5}">
                      <a16:colId xmlns:a16="http://schemas.microsoft.com/office/drawing/2014/main" val="1868720656"/>
                    </a:ext>
                  </a:extLst>
                </a:gridCol>
                <a:gridCol w="1316343">
                  <a:extLst>
                    <a:ext uri="{9D8B030D-6E8A-4147-A177-3AD203B41FA5}">
                      <a16:colId xmlns:a16="http://schemas.microsoft.com/office/drawing/2014/main" val="965458303"/>
                    </a:ext>
                  </a:extLst>
                </a:gridCol>
                <a:gridCol w="1311078">
                  <a:extLst>
                    <a:ext uri="{9D8B030D-6E8A-4147-A177-3AD203B41FA5}">
                      <a16:colId xmlns:a16="http://schemas.microsoft.com/office/drawing/2014/main" val="1470518978"/>
                    </a:ext>
                  </a:extLst>
                </a:gridCol>
              </a:tblGrid>
              <a:tr h="484729">
                <a:tc>
                  <a:txBody>
                    <a:bodyPr/>
                    <a:lstStyle/>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Income Level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FCC</a:t>
                      </a:r>
                    </a:p>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(n=617)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FFN</a:t>
                      </a:r>
                    </a:p>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(n=385)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Parents</a:t>
                      </a:r>
                    </a:p>
                    <a:p>
                      <a:pPr marL="0" marR="0" algn="ctr">
                        <a:lnSpc>
                          <a:spcPct val="130000"/>
                        </a:lnSpc>
                        <a:spcBef>
                          <a:spcPts val="0"/>
                        </a:spcBef>
                        <a:spcAft>
                          <a:spcPts val="0"/>
                        </a:spcAft>
                      </a:pPr>
                      <a:r>
                        <a:rPr lang="en-US" sz="1400">
                          <a:effectLst/>
                          <a:latin typeface="Arial" panose="020B0604020202020204" pitchFamily="34" charset="0"/>
                          <a:cs typeface="Arial" panose="020B0604020202020204" pitchFamily="34" charset="0"/>
                        </a:rPr>
                        <a:t>(n=646)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15507153"/>
                  </a:ext>
                </a:extLst>
              </a:tr>
              <a:tr h="244209">
                <a:tc>
                  <a:txBody>
                    <a:bodyPr/>
                    <a:lstStyle/>
                    <a:p>
                      <a:pPr marL="0" marR="0" algn="l">
                        <a:lnSpc>
                          <a:spcPct val="130000"/>
                        </a:lnSpc>
                        <a:spcBef>
                          <a:spcPts val="0"/>
                        </a:spcBef>
                        <a:spcAft>
                          <a:spcPts val="0"/>
                        </a:spcAft>
                      </a:pPr>
                      <a:r>
                        <a:rPr lang="en-US" sz="1400" dirty="0">
                          <a:effectLst/>
                          <a:latin typeface="Arial" panose="020B0604020202020204" pitchFamily="34" charset="0"/>
                          <a:cs typeface="Arial" panose="020B0604020202020204" pitchFamily="34" charset="0"/>
                        </a:rPr>
                        <a:t>$15,000 or less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37 (6%)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134 (35%)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214 (33%)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74197851"/>
                  </a:ext>
                </a:extLst>
              </a:tr>
              <a:tr h="244209">
                <a:tc>
                  <a:txBody>
                    <a:bodyPr/>
                    <a:lstStyle/>
                    <a:p>
                      <a:pPr marL="0" marR="0" algn="l">
                        <a:lnSpc>
                          <a:spcPct val="130000"/>
                        </a:lnSpc>
                        <a:spcBef>
                          <a:spcPts val="0"/>
                        </a:spcBef>
                        <a:spcAft>
                          <a:spcPts val="0"/>
                        </a:spcAft>
                      </a:pPr>
                      <a:r>
                        <a:rPr lang="en-US" sz="1400">
                          <a:effectLst/>
                          <a:latin typeface="Arial" panose="020B0604020202020204" pitchFamily="34" charset="0"/>
                          <a:cs typeface="Arial" panose="020B0604020202020204" pitchFamily="34" charset="0"/>
                        </a:rPr>
                        <a:t>$15,001-$25,000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42 (7%)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110 (29%)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143 (22%)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24432018"/>
                  </a:ext>
                </a:extLst>
              </a:tr>
              <a:tr h="244209">
                <a:tc>
                  <a:txBody>
                    <a:bodyPr/>
                    <a:lstStyle/>
                    <a:p>
                      <a:pPr marL="0" marR="0" algn="l">
                        <a:lnSpc>
                          <a:spcPct val="130000"/>
                        </a:lnSpc>
                        <a:spcBef>
                          <a:spcPts val="0"/>
                        </a:spcBef>
                        <a:spcAft>
                          <a:spcPts val="0"/>
                        </a:spcAft>
                      </a:pPr>
                      <a:r>
                        <a:rPr lang="en-US" sz="1400">
                          <a:effectLst/>
                          <a:latin typeface="Arial" panose="020B0604020202020204" pitchFamily="34" charset="0"/>
                          <a:cs typeface="Arial" panose="020B0604020202020204" pitchFamily="34" charset="0"/>
                        </a:rPr>
                        <a:t>$25,001-$35,000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82 (13%)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61 (16%)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127 (20%)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1166342"/>
                  </a:ext>
                </a:extLst>
              </a:tr>
              <a:tr h="244209">
                <a:tc>
                  <a:txBody>
                    <a:bodyPr/>
                    <a:lstStyle/>
                    <a:p>
                      <a:pPr marL="0" marR="0" algn="l">
                        <a:lnSpc>
                          <a:spcPct val="130000"/>
                        </a:lnSpc>
                        <a:spcBef>
                          <a:spcPts val="0"/>
                        </a:spcBef>
                        <a:spcAft>
                          <a:spcPts val="0"/>
                        </a:spcAft>
                      </a:pPr>
                      <a:r>
                        <a:rPr lang="en-US" sz="1400">
                          <a:effectLst/>
                          <a:latin typeface="Arial" panose="020B0604020202020204" pitchFamily="34" charset="0"/>
                          <a:cs typeface="Arial" panose="020B0604020202020204" pitchFamily="34" charset="0"/>
                        </a:rPr>
                        <a:t>$35,001-$50,000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120 (19%)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39 (10%)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94 (15%)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3528524"/>
                  </a:ext>
                </a:extLst>
              </a:tr>
              <a:tr h="244209">
                <a:tc>
                  <a:txBody>
                    <a:bodyPr/>
                    <a:lstStyle/>
                    <a:p>
                      <a:pPr marL="0" marR="0" algn="l">
                        <a:lnSpc>
                          <a:spcPct val="130000"/>
                        </a:lnSpc>
                        <a:spcBef>
                          <a:spcPts val="0"/>
                        </a:spcBef>
                        <a:spcAft>
                          <a:spcPts val="0"/>
                        </a:spcAft>
                      </a:pPr>
                      <a:r>
                        <a:rPr lang="en-US" sz="1400" dirty="0">
                          <a:effectLst/>
                          <a:latin typeface="Arial" panose="020B0604020202020204" pitchFamily="34" charset="0"/>
                          <a:cs typeface="Arial" panose="020B0604020202020204" pitchFamily="34" charset="0"/>
                        </a:rPr>
                        <a:t>$50,001-$65,000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100 (16%)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16 (4%)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33 (5%)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0671287"/>
                  </a:ext>
                </a:extLst>
              </a:tr>
              <a:tr h="244209">
                <a:tc>
                  <a:txBody>
                    <a:bodyPr/>
                    <a:lstStyle/>
                    <a:p>
                      <a:pPr marL="0" marR="0" algn="l">
                        <a:lnSpc>
                          <a:spcPct val="130000"/>
                        </a:lnSpc>
                        <a:spcBef>
                          <a:spcPts val="0"/>
                        </a:spcBef>
                        <a:spcAft>
                          <a:spcPts val="0"/>
                        </a:spcAft>
                      </a:pPr>
                      <a:r>
                        <a:rPr lang="en-US" sz="1400">
                          <a:effectLst/>
                          <a:latin typeface="Arial" panose="020B0604020202020204" pitchFamily="34" charset="0"/>
                          <a:cs typeface="Arial" panose="020B0604020202020204" pitchFamily="34" charset="0"/>
                        </a:rPr>
                        <a:t>$65,001-$85,000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85 (14%)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15 (4%)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19 (3%)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5097492"/>
                  </a:ext>
                </a:extLst>
              </a:tr>
              <a:tr h="244209">
                <a:tc>
                  <a:txBody>
                    <a:bodyPr/>
                    <a:lstStyle/>
                    <a:p>
                      <a:pPr marL="0" marR="0" algn="l">
                        <a:lnSpc>
                          <a:spcPct val="130000"/>
                        </a:lnSpc>
                        <a:spcBef>
                          <a:spcPts val="0"/>
                        </a:spcBef>
                        <a:spcAft>
                          <a:spcPts val="0"/>
                        </a:spcAft>
                      </a:pPr>
                      <a:r>
                        <a:rPr lang="en-US" sz="1400">
                          <a:effectLst/>
                          <a:latin typeface="Arial" panose="020B0604020202020204" pitchFamily="34" charset="0"/>
                          <a:cs typeface="Arial" panose="020B0604020202020204" pitchFamily="34" charset="0"/>
                        </a:rPr>
                        <a:t>$85,001-$100,000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83 (14%)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5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9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9980027"/>
                  </a:ext>
                </a:extLst>
              </a:tr>
              <a:tr h="244209">
                <a:tc>
                  <a:txBody>
                    <a:bodyPr/>
                    <a:lstStyle/>
                    <a:p>
                      <a:pPr marL="0" marR="0" algn="l">
                        <a:lnSpc>
                          <a:spcPct val="130000"/>
                        </a:lnSpc>
                        <a:spcBef>
                          <a:spcPts val="0"/>
                        </a:spcBef>
                        <a:spcAft>
                          <a:spcPts val="0"/>
                        </a:spcAft>
                      </a:pPr>
                      <a:r>
                        <a:rPr lang="en-US" sz="1400">
                          <a:effectLst/>
                          <a:latin typeface="Arial" panose="020B0604020202020204" pitchFamily="34" charset="0"/>
                          <a:cs typeface="Arial" panose="020B0604020202020204" pitchFamily="34" charset="0"/>
                        </a:rPr>
                        <a:t>$100,001 or more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68 (11%)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a:effectLst/>
                          <a:latin typeface="Arial" panose="020B0604020202020204" pitchFamily="34" charset="0"/>
                          <a:cs typeface="Arial" panose="020B0604020202020204" pitchFamily="34" charset="0"/>
                        </a:rPr>
                        <a:t>5 (1%)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30000"/>
                        </a:lnSpc>
                        <a:spcBef>
                          <a:spcPts val="0"/>
                        </a:spcBef>
                        <a:spcAft>
                          <a:spcPts val="0"/>
                        </a:spcAft>
                      </a:pPr>
                      <a:r>
                        <a:rPr lang="en-US" sz="1400" dirty="0">
                          <a:effectLst/>
                          <a:latin typeface="Arial" panose="020B0604020202020204" pitchFamily="34" charset="0"/>
                          <a:cs typeface="Arial" panose="020B0604020202020204" pitchFamily="34" charset="0"/>
                        </a:rPr>
                        <a:t>7 (1%)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3106076"/>
                  </a:ext>
                </a:extLst>
              </a:tr>
            </a:tbl>
          </a:graphicData>
        </a:graphic>
      </p:graphicFrame>
    </p:spTree>
    <p:extLst>
      <p:ext uri="{BB962C8B-B14F-4D97-AF65-F5344CB8AC3E}">
        <p14:creationId xmlns:p14="http://schemas.microsoft.com/office/powerpoint/2010/main" val="3447624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6703</TotalTime>
  <Words>4993</Words>
  <Application>Microsoft Office PowerPoint</Application>
  <PresentationFormat>On-screen Show (4:3)</PresentationFormat>
  <Paragraphs>661</Paragraphs>
  <Slides>41</Slides>
  <Notes>26</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PowerPoint Presentation</vt:lpstr>
      <vt:lpstr>Home-Based Child Care</vt:lpstr>
      <vt:lpstr>Multi-Phase Project</vt:lpstr>
      <vt:lpstr>Landscape Analysis Goal and Timeline</vt:lpstr>
      <vt:lpstr>Research Questions</vt:lpstr>
      <vt:lpstr>Surveys by Service Planning Area (SPA)</vt:lpstr>
      <vt:lpstr>Surveys by Race / Ethnicity</vt:lpstr>
      <vt:lpstr>Surveys by Primary Home Language</vt:lpstr>
      <vt:lpstr>Household Income</vt:lpstr>
      <vt:lpstr>PowerPoint Presentation</vt:lpstr>
      <vt:lpstr>PowerPoint Presentation</vt:lpstr>
      <vt:lpstr>Survey Participant Profile</vt:lpstr>
      <vt:lpstr>HBCC Providers’ Reasons for Providing Care</vt:lpstr>
      <vt:lpstr>PowerPoint Presentation</vt:lpstr>
      <vt:lpstr>PowerPoint Presentation</vt:lpstr>
      <vt:lpstr>HBCC Providers’ Main Reasons for Providing Care</vt:lpstr>
      <vt:lpstr>PowerPoint Presentation</vt:lpstr>
      <vt:lpstr>Participation in Professional Development Activities in the Prior 12 Months</vt:lpstr>
      <vt:lpstr>Participation in Professional Development Programs</vt:lpstr>
      <vt:lpstr>Challenges in Accessing Supportive Services and Professional Development</vt:lpstr>
      <vt:lpstr>PowerPoint Presentation</vt:lpstr>
      <vt:lpstr>Challenges Experienced </vt:lpstr>
      <vt:lpstr>PowerPoint Presentation</vt:lpstr>
      <vt:lpstr>Topics of Interest for Training, Coaching, or Information</vt:lpstr>
      <vt:lpstr>PowerPoint Presentation</vt:lpstr>
      <vt:lpstr>Provider Receiving Benefits</vt:lpstr>
      <vt:lpstr>Plans for the Future</vt:lpstr>
      <vt:lpstr>Future Plans</vt:lpstr>
      <vt:lpstr>PowerPoint Presentation</vt:lpstr>
      <vt:lpstr>PowerPoint Presentation</vt:lpstr>
      <vt:lpstr>Provider Challenges During Covid</vt:lpstr>
      <vt:lpstr>Impact on Parent Employment and Child Care</vt:lpstr>
      <vt:lpstr>Financial Impact</vt:lpstr>
      <vt:lpstr>PowerPoint Presentation</vt:lpstr>
      <vt:lpstr>Reasons for their Last Child Care Search and How They Sought Care</vt:lpstr>
      <vt:lpstr>Difficulty in Finding the Care of their Choice</vt:lpstr>
      <vt:lpstr>PowerPoint Presentation</vt:lpstr>
      <vt:lpstr>Level of Satisfaction with their Child Care Provider</vt:lpstr>
      <vt:lpstr>Next Steps: Analysis of Key Informant Interview (KII) and Focus Groups</vt:lpstr>
      <vt:lpstr>Next Steps: Sensemaking Sessions</vt:lpstr>
      <vt:lpstr>Meet the Team!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dc:creator>
  <cp:lastModifiedBy>Erica Weiss</cp:lastModifiedBy>
  <cp:revision>163</cp:revision>
  <dcterms:created xsi:type="dcterms:W3CDTF">2015-09-01T16:43:21Z</dcterms:created>
  <dcterms:modified xsi:type="dcterms:W3CDTF">2022-10-11T17:46:49Z</dcterms:modified>
</cp:coreProperties>
</file>