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68" r:id="rId5"/>
    <p:sldId id="388" r:id="rId6"/>
    <p:sldId id="274" r:id="rId7"/>
    <p:sldId id="471" r:id="rId8"/>
    <p:sldId id="415" r:id="rId9"/>
    <p:sldId id="466" r:id="rId10"/>
    <p:sldId id="399" r:id="rId11"/>
    <p:sldId id="425" r:id="rId12"/>
    <p:sldId id="463" r:id="rId13"/>
    <p:sldId id="417" r:id="rId14"/>
    <p:sldId id="429" r:id="rId15"/>
    <p:sldId id="455" r:id="rId16"/>
    <p:sldId id="456" r:id="rId17"/>
    <p:sldId id="423" r:id="rId18"/>
    <p:sldId id="400" r:id="rId19"/>
    <p:sldId id="470" r:id="rId20"/>
    <p:sldId id="478" r:id="rId21"/>
    <p:sldId id="460" r:id="rId22"/>
    <p:sldId id="461" r:id="rId23"/>
    <p:sldId id="469" r:id="rId24"/>
    <p:sldId id="410" r:id="rId25"/>
    <p:sldId id="454" r:id="rId26"/>
  </p:sldIdLst>
  <p:sldSz cx="24384000" cy="13716000"/>
  <p:notesSz cx="7023100" cy="93091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1E267C9-F5A6-4756-415E-6B285D78F4FE}" name="Cristina Peña" initials="CP" userId="S::cpena@first5la.org::7e544a9e-d0ac-4017-a6c1-445a0a2638c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 Isbell" initials="AI" lastIdx="5" clrIdx="0"/>
  <p:cmAuthor id="2" name="Cristina Peña" initials="CP" lastIdx="2" clrIdx="1"/>
  <p:cmAuthor id="3" name="Cristina Peña" initials="CP [2]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47F"/>
    <a:srgbClr val="D05527"/>
    <a:srgbClr val="0A0A0A"/>
    <a:srgbClr val="773D87"/>
    <a:srgbClr val="7030A0"/>
    <a:srgbClr val="6E2A82"/>
    <a:srgbClr val="D25A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16611B-3EB2-4BA8-8E15-1AE99EE275FF}" v="25" dt="2022-10-31T21:44:19.778"/>
    <p1510:client id="{7623F94D-91DD-3419-5474-8CEAF3CB380E}" v="16" dt="2022-10-31T21:27:02.242"/>
    <p1510:client id="{8301E9F3-7685-48AD-B4FE-E5622A8C0B4F}" v="2" dt="2022-11-02T14:48:48.871"/>
    <p1510:client id="{C668DB59-8BFE-9512-C07E-A2EA3937C239}" v="61" dt="2022-10-31T21:38:24.631"/>
    <p1510:client id="{F5F82032-1C88-0AA3-B0EE-FB5E68D3ED56}" v="2" dt="2022-10-31T18:26:55.805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37" autoAdjust="0"/>
    <p:restoredTop sz="78777" autoAdjust="0"/>
  </p:normalViewPr>
  <p:slideViewPr>
    <p:cSldViewPr snapToGrid="0">
      <p:cViewPr varScale="1">
        <p:scale>
          <a:sx n="43" d="100"/>
          <a:sy n="43" d="100"/>
        </p:scale>
        <p:origin x="34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AFBFE93-BDA8-AD42-AEBC-CD16125C9B7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88E4F0-3A14-A34E-A982-8C6A272451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133" y="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541C20B3-C8F3-304D-BFD4-2E9B87B0B886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043442-D9C0-8047-A6BA-EF30DE40C99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842030"/>
            <a:ext cx="3043343" cy="467070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DF4870-D4C2-6C4C-8861-15E03DA473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133" y="8842030"/>
            <a:ext cx="3043343" cy="467070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352B2B9-ADD3-C947-B9B3-F9B4BAE6FB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927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5538" cy="3490913"/>
          </a:xfrm>
          <a:prstGeom prst="rect">
            <a:avLst/>
          </a:prstGeom>
        </p:spPr>
        <p:txBody>
          <a:bodyPr lIns="93324" tIns="46662" rIns="93324" bIns="46662"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36414" y="4421823"/>
            <a:ext cx="5150273" cy="4189095"/>
          </a:xfrm>
          <a:prstGeom prst="rect">
            <a:avLst/>
          </a:prstGeom>
        </p:spPr>
        <p:txBody>
          <a:bodyPr lIns="93324" tIns="46662" rIns="93324" bIns="46662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6075" indent="-346075" defTabSz="461543">
              <a:buFont typeface="Arial,Sans-Serif"/>
              <a:buChar char="•"/>
              <a:defRPr/>
            </a:pPr>
            <a:endParaRPr lang="en-US" sz="1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2420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582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5012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Arial,Sans-Serif" panose="020B0604020202020204" pitchFamily="34" charset="0"/>
              <a:buChar char="•"/>
            </a:pPr>
            <a:endParaRPr lang="en-US" dirty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18766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4381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>
              <a:latin typeface="Helvetica Neue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6356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6075" indent="-346075" algn="l">
              <a:lnSpc>
                <a:spcPct val="100000"/>
              </a:lnSpc>
              <a:spcBef>
                <a:spcPts val="4593"/>
              </a:spcBef>
              <a:buFont typeface="Arial"/>
              <a:buChar char="•"/>
            </a:pPr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0050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531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0025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5140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303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9691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6748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24045710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952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086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083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016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005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6158" indent="-346158">
              <a:buFont typeface="Arial"/>
              <a:buChar char="•"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005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63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900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hyperlink" Target="https://en.wikipedia.org/wiki/File:BlankMap-USA-California.png" TargetMode="Externa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tiff"/><Relationship Id="rId4" Type="http://schemas.openxmlformats.org/officeDocument/2006/relationships/image" Target="../media/image8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02D5F2-DF10-5C4C-9298-A488BD48AA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24529772" cy="13797997"/>
          </a:xfrm>
          <a:prstGeom prst="rect">
            <a:avLst/>
          </a:prstGeom>
        </p:spPr>
      </p:pic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6401687"/>
            <a:ext cx="14997519" cy="338026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lang="en-US" sz="8800" b="1" i="0" smtClean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rgbClr val="622A74"/>
                </a:solidFill>
                <a:effectLst/>
                <a:latin typeface="Helvetica Neue" panose="02000503000000020004" pitchFamily="2" charset="0"/>
              </a:rPr>
              <a:t>HELP Me Grow 101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307083" y="5593539"/>
            <a:ext cx="5859262" cy="636979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800" b="0">
                <a:solidFill>
                  <a:srgbClr val="773D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0334003"/>
            <a:ext cx="12190523" cy="23612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800" b="0">
                <a:solidFill>
                  <a:srgbClr val="773D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800" b="0">
                <a:solidFill>
                  <a:srgbClr val="773D87"/>
                </a:solidFill>
                <a:latin typeface="Helvetica" pitchFamily="2" charset="0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800" b="0">
                <a:solidFill>
                  <a:srgbClr val="773D87"/>
                </a:solidFill>
                <a:latin typeface="Helvetica" pitchFamily="2" charset="0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800" b="0">
                <a:solidFill>
                  <a:srgbClr val="773D87"/>
                </a:solidFill>
                <a:latin typeface="Helvetica" pitchFamily="2" charset="0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800" b="0">
                <a:solidFill>
                  <a:srgbClr val="773D87"/>
                </a:solidFill>
                <a:latin typeface="Helvetica" pitchFamily="2" charset="0"/>
              </a:defRPr>
            </a:lvl5pPr>
          </a:lstStyle>
          <a:p>
            <a:r>
              <a:rPr lang="en-US"/>
              <a:t>PRESENTERS:</a:t>
            </a:r>
          </a:p>
          <a:p>
            <a:r>
              <a:rPr lang="en-US"/>
              <a:t>Debbie Camp, HMG Public Health Nurse</a:t>
            </a:r>
          </a:p>
          <a:p>
            <a:r>
              <a:rPr lang="en-US"/>
              <a:t>Laura Castillo: HMG Program </a:t>
            </a:r>
            <a:r>
              <a:rPr lang="en-US" err="1"/>
              <a:t>Specilaist</a:t>
            </a:r>
            <a:endParaRPr lang="en-US"/>
          </a:p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E8A23B-C6E8-BC4F-9840-7FE34A3E73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86250" y="2102763"/>
            <a:ext cx="5380095" cy="138732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&amp; Photo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68AFD6-6CE7-9A45-81A9-0B9616F826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id="{2626D70F-C5B4-8544-8E9F-E8F085558F5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614642" y="12983675"/>
            <a:ext cx="479298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2400" b="1" i="0">
                <a:solidFill>
                  <a:srgbClr val="773D87"/>
                </a:solidFill>
                <a:latin typeface="Helvetica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8B622A12-114F-0C4C-82EB-C656FF8F31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09713" y="404813"/>
            <a:ext cx="10930380" cy="1403350"/>
          </a:xfrm>
        </p:spPr>
        <p:txBody>
          <a:bodyPr>
            <a:noAutofit/>
          </a:bodyPr>
          <a:lstStyle>
            <a:lvl1pPr marL="0" marR="0" indent="0" algn="l" defTabSz="2438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2pPr>
            <a:lvl3pPr marL="12192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3pPr>
            <a:lvl4pPr marL="18288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4pPr>
            <a:lvl5pPr marL="24384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marL="0" marR="0" lvl="0" indent="0" algn="l" defTabSz="24383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n-US"/>
              <a:t>SLIDE TITLE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0C094E17-1396-6444-BFB8-24BB15CAC04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2970041" y="3681663"/>
            <a:ext cx="10708105" cy="820553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on icon to add a photo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78B80E34-7557-7A49-89F6-6B2EF33764CE}"/>
              </a:ext>
            </a:extLst>
          </p:cNvPr>
          <p:cNvSpPr>
            <a:spLocks noGrp="1"/>
          </p:cNvSpPr>
          <p:nvPr>
            <p:ph type="pic" idx="24" hasCustomPrompt="1"/>
          </p:nvPr>
        </p:nvSpPr>
        <p:spPr>
          <a:xfrm>
            <a:off x="1588168" y="3681663"/>
            <a:ext cx="10708105" cy="820553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on icon to add a photo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74DFE1-546B-CB46-8A39-93F3C15157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075805" y="361803"/>
            <a:ext cx="3073020" cy="79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6805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evi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36CBE-2AEF-F045-8A03-91D98760E2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44" y="0"/>
            <a:ext cx="24539944" cy="13779302"/>
          </a:xfrm>
          <a:prstGeom prst="rect">
            <a:avLst/>
          </a:prstGeom>
        </p:spPr>
      </p:pic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1376837" y="6490291"/>
            <a:ext cx="12014791" cy="4648200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11600" b="1" i="0" spc="-232">
                <a:solidFill>
                  <a:schemeClr val="bg1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76E965-ECDC-3346-B41A-F6CE3D3ABF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93289" y="12822859"/>
            <a:ext cx="17360900" cy="673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FAF96E-D46B-A543-B219-A66CBF99A9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075805" y="361803"/>
            <a:ext cx="3073020" cy="79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30168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nten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68AFD6-6CE7-9A45-81A9-0B9616F826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id="{2626D70F-C5B4-8544-8E9F-E8F085558F5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614642" y="12983675"/>
            <a:ext cx="479298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2400" b="1" i="0">
                <a:solidFill>
                  <a:srgbClr val="773D87"/>
                </a:solidFill>
                <a:latin typeface="Helvetica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99ED9B-2C8A-4A42-81A7-E7FAC52DAE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30349" y="3870251"/>
            <a:ext cx="15056441" cy="790999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698A069-0893-984D-88DA-5B7AF37C0B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09713" y="404813"/>
            <a:ext cx="10930380" cy="140335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2pPr>
            <a:lvl3pPr marL="12192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3pPr>
            <a:lvl4pPr marL="18288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4pPr>
            <a:lvl5pPr marL="24384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12B30C-0EE2-9647-99CA-5F40720BA7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075805" y="361803"/>
            <a:ext cx="3073020" cy="79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2738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&amp; Text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68AFD6-6CE7-9A45-81A9-0B9616F826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id="{2626D70F-C5B4-8544-8E9F-E8F085558F5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614642" y="12983675"/>
            <a:ext cx="479298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2400" b="1" i="0">
                <a:solidFill>
                  <a:srgbClr val="773D87"/>
                </a:solidFill>
                <a:latin typeface="Helvetica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99ED9B-2C8A-4A42-81A7-E7FAC52DAE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79596" y="3657600"/>
            <a:ext cx="10484441" cy="80382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0CA31B8-D865-1141-A2DF-A0CBC5F538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09713" y="404813"/>
            <a:ext cx="10930380" cy="140335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2pPr>
            <a:lvl3pPr marL="12192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3pPr>
            <a:lvl4pPr marL="18288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4pPr>
            <a:lvl5pPr marL="24384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F4AFCA3C-1555-DE49-9B98-C847ADA311C2}"/>
              </a:ext>
            </a:extLst>
          </p:cNvPr>
          <p:cNvSpPr>
            <a:spLocks noGrp="1"/>
          </p:cNvSpPr>
          <p:nvPr>
            <p:ph type="pic" idx="25" hasCustomPrompt="1"/>
          </p:nvPr>
        </p:nvSpPr>
        <p:spPr>
          <a:xfrm>
            <a:off x="1540042" y="3681663"/>
            <a:ext cx="10708105" cy="820553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on icon to add a photo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21D785-F0CD-EC46-851A-6B8415BA72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075805" y="361803"/>
            <a:ext cx="3073020" cy="79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1933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&amp; Text Purp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68AFD6-6CE7-9A45-81A9-0B9616F826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id="{2626D70F-C5B4-8544-8E9F-E8F085558F5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614642" y="12983675"/>
            <a:ext cx="479298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2400" b="1" i="0">
                <a:solidFill>
                  <a:srgbClr val="773D87"/>
                </a:solidFill>
                <a:latin typeface="Helvetica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99ED9B-2C8A-4A42-81A7-E7FAC52DAE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51614" y="3657600"/>
            <a:ext cx="10484441" cy="80382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3BE78B8-5DD1-274E-8F30-E7C6CEC660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09713" y="404813"/>
            <a:ext cx="10930380" cy="140335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2pPr>
            <a:lvl3pPr marL="12192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3pPr>
            <a:lvl4pPr marL="18288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4pPr>
            <a:lvl5pPr marL="24384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6E5F2E91-8556-CE49-A7D3-FAA71EAB79E2}"/>
              </a:ext>
            </a:extLst>
          </p:cNvPr>
          <p:cNvSpPr>
            <a:spLocks noGrp="1"/>
          </p:cNvSpPr>
          <p:nvPr>
            <p:ph type="pic" idx="25" hasCustomPrompt="1"/>
          </p:nvPr>
        </p:nvSpPr>
        <p:spPr>
          <a:xfrm>
            <a:off x="12970042" y="3681663"/>
            <a:ext cx="10708105" cy="820553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on icon to add a photo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473F32-84CE-E549-A083-6502BC1521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075805" y="361803"/>
            <a:ext cx="3073020" cy="79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6506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or Photo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68AFD6-6CE7-9A45-81A9-0B9616F826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id="{2626D70F-C5B4-8544-8E9F-E8F085558F5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614642" y="12983675"/>
            <a:ext cx="479298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2400" b="1" i="0">
                <a:solidFill>
                  <a:srgbClr val="773D87"/>
                </a:solidFill>
                <a:latin typeface="Helvetica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6CD6274-DEEE-B948-8C34-22E9C2544F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09713" y="404813"/>
            <a:ext cx="10930380" cy="1403350"/>
          </a:xfrm>
        </p:spPr>
        <p:txBody>
          <a:bodyPr>
            <a:noAutofit/>
          </a:bodyPr>
          <a:lstStyle>
            <a:lvl1pPr marL="0" indent="0">
              <a:buNone/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2pPr>
            <a:lvl3pPr marL="12192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3pPr>
            <a:lvl4pPr marL="18288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4pPr>
            <a:lvl5pPr marL="24384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DFD66737-35A9-EB43-9C20-FB54978F0CCD}"/>
              </a:ext>
            </a:extLst>
          </p:cNvPr>
          <p:cNvSpPr>
            <a:spLocks noGrp="1"/>
          </p:cNvSpPr>
          <p:nvPr>
            <p:ph type="pic" idx="25" hasCustomPrompt="1"/>
          </p:nvPr>
        </p:nvSpPr>
        <p:spPr>
          <a:xfrm>
            <a:off x="1540042" y="3681663"/>
            <a:ext cx="10708105" cy="820553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on icon to add a photo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F2BE30B9-FA9E-3F40-8EDB-5C56CE08832C}"/>
              </a:ext>
            </a:extLst>
          </p:cNvPr>
          <p:cNvSpPr>
            <a:spLocks noGrp="1"/>
          </p:cNvSpPr>
          <p:nvPr>
            <p:ph type="pic" idx="26" hasCustomPrompt="1"/>
          </p:nvPr>
        </p:nvSpPr>
        <p:spPr>
          <a:xfrm>
            <a:off x="12725400" y="3681663"/>
            <a:ext cx="10708105" cy="820553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on icon to add a photo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D2D29E-186F-8B4D-B0FA-52674746F7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075805" y="361803"/>
            <a:ext cx="3073020" cy="79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95001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evi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36CBE-2AEF-F045-8A03-91D98760E2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43" y="4462"/>
            <a:ext cx="24539942" cy="13779302"/>
          </a:xfrm>
          <a:prstGeom prst="rect">
            <a:avLst/>
          </a:prstGeom>
        </p:spPr>
      </p:pic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1376837" y="6490291"/>
            <a:ext cx="12014791" cy="4648200"/>
          </a:xfrm>
          <a:prstGeom prst="rect">
            <a:avLst/>
          </a:prstGeom>
        </p:spPr>
        <p:txBody>
          <a:bodyPr anchor="ctr"/>
          <a:lstStyle>
            <a:lvl1pPr algn="ctr">
              <a:defRPr sz="11600" b="1" i="0" spc="-232">
                <a:solidFill>
                  <a:schemeClr val="bg1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5D53F6-D874-4C41-AC82-8C319B948F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93289" y="12822859"/>
            <a:ext cx="17360900" cy="673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394304-DD98-C145-BEA8-D2977726DB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075805" y="361803"/>
            <a:ext cx="3073020" cy="79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65083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nt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68AFD6-6CE7-9A45-81A9-0B9616F826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id="{2626D70F-C5B4-8544-8E9F-E8F085558F5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614642" y="12983675"/>
            <a:ext cx="479298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2400" b="1" i="0">
                <a:solidFill>
                  <a:srgbClr val="773D87"/>
                </a:solidFill>
                <a:latin typeface="Helvetica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99ED9B-2C8A-4A42-81A7-E7FAC52DAE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30349" y="3870251"/>
            <a:ext cx="15056441" cy="790999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3BBD099D-774C-2945-ADE5-AE858C80AF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09713" y="404813"/>
            <a:ext cx="10930380" cy="140335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2pPr>
            <a:lvl3pPr marL="12192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3pPr>
            <a:lvl4pPr marL="18288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4pPr>
            <a:lvl5pPr marL="24384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0FF0AF-E0A4-084F-B44C-8C8165FAB5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075805" y="361803"/>
            <a:ext cx="3073020" cy="79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77026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&amp; Tex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68AFD6-6CE7-9A45-81A9-0B9616F826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id="{2626D70F-C5B4-8544-8E9F-E8F085558F5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614642" y="12983675"/>
            <a:ext cx="479298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2400" b="1" i="0">
                <a:solidFill>
                  <a:srgbClr val="773D87"/>
                </a:solidFill>
                <a:latin typeface="Helvetica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99ED9B-2C8A-4A42-81A7-E7FAC52DAE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79596" y="3657600"/>
            <a:ext cx="10484441" cy="80382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DB7BEA38-6952-C34D-98FA-D96CA121DA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09713" y="404813"/>
            <a:ext cx="10930380" cy="140335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2pPr>
            <a:lvl3pPr marL="12192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3pPr>
            <a:lvl4pPr marL="18288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4pPr>
            <a:lvl5pPr marL="24384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A440EB06-D2AF-C840-9B7C-26C59D11D42A}"/>
              </a:ext>
            </a:extLst>
          </p:cNvPr>
          <p:cNvSpPr>
            <a:spLocks noGrp="1"/>
          </p:cNvSpPr>
          <p:nvPr>
            <p:ph type="pic" idx="25" hasCustomPrompt="1"/>
          </p:nvPr>
        </p:nvSpPr>
        <p:spPr>
          <a:xfrm>
            <a:off x="1540042" y="3681663"/>
            <a:ext cx="10708105" cy="820553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on icon to add a photo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B2387A-3391-5B41-8A97-44479462B7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075805" y="361803"/>
            <a:ext cx="3073020" cy="79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2355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&amp; Text Oran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68AFD6-6CE7-9A45-81A9-0B9616F826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id="{2626D70F-C5B4-8544-8E9F-E8F085558F5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614642" y="12983675"/>
            <a:ext cx="479298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2400" b="1" i="0">
                <a:solidFill>
                  <a:srgbClr val="773D87"/>
                </a:solidFill>
                <a:latin typeface="Helvetica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99ED9B-2C8A-4A42-81A7-E7FAC52DAE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51614" y="3657600"/>
            <a:ext cx="10484441" cy="80382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0F9E7B80-1303-C04B-ABDF-70E9FDAEA3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09713" y="404813"/>
            <a:ext cx="10930380" cy="140335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2pPr>
            <a:lvl3pPr marL="12192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3pPr>
            <a:lvl4pPr marL="18288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4pPr>
            <a:lvl5pPr marL="24384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F1199690-CEC6-AB4A-ADEF-9E542130DF2F}"/>
              </a:ext>
            </a:extLst>
          </p:cNvPr>
          <p:cNvSpPr>
            <a:spLocks noGrp="1"/>
          </p:cNvSpPr>
          <p:nvPr>
            <p:ph type="pic" idx="25" hasCustomPrompt="1"/>
          </p:nvPr>
        </p:nvSpPr>
        <p:spPr>
          <a:xfrm>
            <a:off x="12729411" y="3681663"/>
            <a:ext cx="10708105" cy="820553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on icon to add a photo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01907A-DB05-714C-98D1-07FBCB1478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075805" y="361803"/>
            <a:ext cx="3073020" cy="79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3643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B7F963E2-96C6-A249-89A9-3D1BDAA0E7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id="{2626D70F-C5B4-8544-8E9F-E8F085558F5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614642" y="12983675"/>
            <a:ext cx="479298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2400" b="1" i="0">
                <a:solidFill>
                  <a:srgbClr val="773D87"/>
                </a:solidFill>
                <a:latin typeface="Helvetica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A8BFE7-5C82-3449-A022-1A1C42CE2F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09713" y="404813"/>
            <a:ext cx="10930380" cy="140335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lang="en-US" sz="4800" b="1" i="0" u="none" strike="noStrike" cap="none" spc="0" baseline="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6096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2pPr>
            <a:lvl3pPr marL="12192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3pPr>
            <a:lvl4pPr marL="18288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4pPr>
            <a:lvl5pPr marL="24384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666985C-FE60-7B49-ABE9-365332A3C40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49550" y="2743200"/>
            <a:ext cx="19679823" cy="1073426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300"/>
              </a:spcBef>
              <a:buFontTx/>
              <a:buNone/>
              <a:defRPr sz="3000"/>
            </a:lvl1pPr>
            <a:lvl2pPr marL="609600" indent="0">
              <a:buFontTx/>
              <a:buNone/>
              <a:defRPr/>
            </a:lvl2pPr>
            <a:lvl3pPr marL="1219200" indent="0">
              <a:buFontTx/>
              <a:buNone/>
              <a:defRPr/>
            </a:lvl3pPr>
            <a:lvl4pPr marL="1828800" indent="0">
              <a:buFontTx/>
              <a:buNone/>
              <a:defRPr/>
            </a:lvl4pPr>
            <a:lvl5pPr marL="2438400" indent="0">
              <a:buFontTx/>
              <a:buNone/>
              <a:defRPr/>
            </a:lvl5pPr>
          </a:lstStyle>
          <a:p>
            <a:pPr lvl="0"/>
            <a:r>
              <a:rPr lang="en-US"/>
              <a:t>PURPOSE:</a:t>
            </a:r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58BD3821-7B31-264E-972D-E97358D68FA7}"/>
              </a:ext>
            </a:extLst>
          </p:cNvPr>
          <p:cNvSpPr/>
          <p:nvPr userDrawn="1"/>
        </p:nvSpPr>
        <p:spPr>
          <a:xfrm>
            <a:off x="1670411" y="4102698"/>
            <a:ext cx="19738476" cy="0"/>
          </a:xfrm>
          <a:prstGeom prst="line">
            <a:avLst/>
          </a:prstGeom>
          <a:ln w="101600">
            <a:solidFill>
              <a:srgbClr val="6F4083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F4A9EE69-1EF1-8E41-900A-1127EC8A2AC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649551" y="5135217"/>
            <a:ext cx="2922450" cy="107342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000"/>
            </a:lvl1pPr>
            <a:lvl2pPr marL="609600" indent="0">
              <a:buFontTx/>
              <a:buNone/>
              <a:defRPr/>
            </a:lvl2pPr>
            <a:lvl3pPr marL="1219200" indent="0">
              <a:buFontTx/>
              <a:buNone/>
              <a:defRPr/>
            </a:lvl3pPr>
            <a:lvl4pPr marL="1828800" indent="0">
              <a:buFontTx/>
              <a:buNone/>
              <a:defRPr/>
            </a:lvl4pPr>
            <a:lvl5pPr marL="2438400" indent="0">
              <a:buFontTx/>
              <a:buNone/>
              <a:defRPr/>
            </a:lvl5pPr>
          </a:lstStyle>
          <a:p>
            <a:pPr lvl="0"/>
            <a:r>
              <a:rPr lang="en-US"/>
              <a:t>8:00-9:00 AM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6D69B549-A70E-7F4F-B0B7-9A9B3F37F98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49551" y="4383156"/>
            <a:ext cx="2922450" cy="566530"/>
          </a:xfrm>
        </p:spPr>
        <p:txBody>
          <a:bodyPr anchor="t">
            <a:normAutofit/>
          </a:bodyPr>
          <a:lstStyle>
            <a:lvl1pPr marL="0" indent="0" algn="ctr">
              <a:buFontTx/>
              <a:buNone/>
              <a:defRPr sz="3000" b="1"/>
            </a:lvl1pPr>
            <a:lvl2pPr marL="609600" indent="0">
              <a:buFontTx/>
              <a:buNone/>
              <a:defRPr/>
            </a:lvl2pPr>
            <a:lvl3pPr marL="1219200" indent="0">
              <a:buFontTx/>
              <a:buNone/>
              <a:defRPr/>
            </a:lvl3pPr>
            <a:lvl4pPr marL="1828800" indent="0">
              <a:buFontTx/>
              <a:buNone/>
              <a:defRPr/>
            </a:lvl4pPr>
            <a:lvl5pPr marL="2438400" indent="0">
              <a:buFontTx/>
              <a:buNone/>
              <a:defRPr/>
            </a:lvl5pPr>
          </a:lstStyle>
          <a:p>
            <a:pPr lvl="0"/>
            <a:r>
              <a:rPr lang="en-US"/>
              <a:t>TIME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2899F4EF-D4AA-D846-8DB7-475F0F54A26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33999" y="4383156"/>
            <a:ext cx="11502887" cy="566530"/>
          </a:xfrm>
        </p:spPr>
        <p:txBody>
          <a:bodyPr anchor="t">
            <a:normAutofit/>
          </a:bodyPr>
          <a:lstStyle>
            <a:lvl1pPr marL="0" indent="0" algn="ctr">
              <a:buFontTx/>
              <a:buNone/>
              <a:defRPr sz="3000" b="1"/>
            </a:lvl1pPr>
            <a:lvl2pPr marL="609600" indent="0">
              <a:buFontTx/>
              <a:buNone/>
              <a:defRPr/>
            </a:lvl2pPr>
            <a:lvl3pPr marL="1219200" indent="0">
              <a:buFontTx/>
              <a:buNone/>
              <a:defRPr/>
            </a:lvl3pPr>
            <a:lvl4pPr marL="1828800" indent="0">
              <a:buFontTx/>
              <a:buNone/>
              <a:defRPr/>
            </a:lvl4pPr>
            <a:lvl5pPr marL="2438400" indent="0">
              <a:buFontTx/>
              <a:buNone/>
              <a:defRPr/>
            </a:lvl5pPr>
          </a:lstStyle>
          <a:p>
            <a:pPr lvl="0"/>
            <a:r>
              <a:rPr lang="en-US"/>
              <a:t>DISCUSSION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C8A82101-B495-434E-B712-3D8319B4BEF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472991" y="4383156"/>
            <a:ext cx="3966059" cy="566530"/>
          </a:xfrm>
        </p:spPr>
        <p:txBody>
          <a:bodyPr anchor="t">
            <a:normAutofit/>
          </a:bodyPr>
          <a:lstStyle>
            <a:lvl1pPr marL="0" indent="0" algn="ctr">
              <a:buFontTx/>
              <a:buNone/>
              <a:defRPr sz="3000" b="1"/>
            </a:lvl1pPr>
            <a:lvl2pPr marL="609600" indent="0">
              <a:buFontTx/>
              <a:buNone/>
              <a:defRPr/>
            </a:lvl2pPr>
            <a:lvl3pPr marL="1219200" indent="0">
              <a:buFontTx/>
              <a:buNone/>
              <a:defRPr/>
            </a:lvl3pPr>
            <a:lvl4pPr marL="1828800" indent="0">
              <a:buFontTx/>
              <a:buNone/>
              <a:defRPr/>
            </a:lvl4pPr>
            <a:lvl5pPr marL="2438400" indent="0">
              <a:buFontTx/>
              <a:buNone/>
              <a:defRPr/>
            </a:lvl5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7FFDD87-60B7-344E-8B01-6A60F60ED1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333999" y="5135217"/>
            <a:ext cx="11502887" cy="1497496"/>
          </a:xfrm>
        </p:spPr>
        <p:txBody>
          <a:bodyPr anchor="t">
            <a:noAutofit/>
          </a:bodyPr>
          <a:lstStyle>
            <a:lvl1pPr marL="0" indent="0" algn="l">
              <a:spcBef>
                <a:spcPts val="300"/>
              </a:spcBef>
              <a:buFontTx/>
              <a:buNone/>
              <a:defRPr sz="3000" b="0"/>
            </a:lvl1pPr>
            <a:lvl2pPr marL="609600" indent="0">
              <a:buFontTx/>
              <a:buNone/>
              <a:defRPr/>
            </a:lvl2pPr>
            <a:lvl3pPr marL="1219200" indent="0">
              <a:buFontTx/>
              <a:buNone/>
              <a:defRPr/>
            </a:lvl3pPr>
            <a:lvl4pPr marL="1828800" indent="0">
              <a:buFontTx/>
              <a:buNone/>
              <a:defRPr/>
            </a:lvl4pPr>
            <a:lvl5pPr marL="2438400" indent="0">
              <a:buFontTx/>
              <a:buNone/>
              <a:defRPr/>
            </a:lvl5pPr>
          </a:lstStyle>
          <a:p>
            <a:pPr lvl="0"/>
            <a:r>
              <a:rPr lang="en-US"/>
              <a:t>Add discussion details here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9E0734F-3E8C-B447-91D7-2E27FC437D2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7472991" y="5135217"/>
            <a:ext cx="3966059" cy="1457739"/>
          </a:xfrm>
        </p:spPr>
        <p:txBody>
          <a:bodyPr anchor="t">
            <a:noAutofit/>
          </a:bodyPr>
          <a:lstStyle>
            <a:lvl1pPr marL="0" indent="0" algn="l">
              <a:spcBef>
                <a:spcPts val="300"/>
              </a:spcBef>
              <a:buFontTx/>
              <a:buNone/>
              <a:defRPr sz="3000" b="0"/>
            </a:lvl1pPr>
            <a:lvl2pPr marL="609600" indent="0">
              <a:buFontTx/>
              <a:buNone/>
              <a:defRPr/>
            </a:lvl2pPr>
            <a:lvl3pPr marL="1219200" indent="0">
              <a:buFontTx/>
              <a:buNone/>
              <a:defRPr/>
            </a:lvl3pPr>
            <a:lvl4pPr marL="1828800" indent="0">
              <a:buFontTx/>
              <a:buNone/>
              <a:defRPr/>
            </a:lvl4pPr>
            <a:lvl5pPr marL="2438400" indent="0">
              <a:buFontTx/>
              <a:buNone/>
              <a:defRPr/>
            </a:lvl5pPr>
          </a:lstStyle>
          <a:p>
            <a:pPr lvl="0"/>
            <a:r>
              <a:rPr lang="en-US"/>
              <a:t>Add presenter name here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FDCB0CFD-E110-934C-8665-3F914F070D6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49551" y="6834806"/>
            <a:ext cx="2922450" cy="107342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000"/>
            </a:lvl1pPr>
            <a:lvl2pPr marL="609600" indent="0">
              <a:buFontTx/>
              <a:buNone/>
              <a:defRPr/>
            </a:lvl2pPr>
            <a:lvl3pPr marL="1219200" indent="0">
              <a:buFontTx/>
              <a:buNone/>
              <a:defRPr/>
            </a:lvl3pPr>
            <a:lvl4pPr marL="1828800" indent="0">
              <a:buFontTx/>
              <a:buNone/>
              <a:defRPr/>
            </a:lvl4pPr>
            <a:lvl5pPr marL="2438400" indent="0">
              <a:buFontTx/>
              <a:buNone/>
              <a:defRPr/>
            </a:lvl5pPr>
          </a:lstStyle>
          <a:p>
            <a:pPr lvl="0"/>
            <a:r>
              <a:rPr lang="en-US"/>
              <a:t>8:00-9:00 AM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95D04491-C561-6447-84EC-DED4A4E0E8E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333999" y="6834806"/>
            <a:ext cx="11502887" cy="1497496"/>
          </a:xfrm>
        </p:spPr>
        <p:txBody>
          <a:bodyPr anchor="t">
            <a:noAutofit/>
          </a:bodyPr>
          <a:lstStyle>
            <a:lvl1pPr marL="0" indent="0" algn="l">
              <a:spcBef>
                <a:spcPts val="300"/>
              </a:spcBef>
              <a:buFontTx/>
              <a:buNone/>
              <a:defRPr sz="3000" b="0"/>
            </a:lvl1pPr>
            <a:lvl2pPr marL="609600" indent="0">
              <a:buFontTx/>
              <a:buNone/>
              <a:defRPr/>
            </a:lvl2pPr>
            <a:lvl3pPr marL="1219200" indent="0">
              <a:buFontTx/>
              <a:buNone/>
              <a:defRPr/>
            </a:lvl3pPr>
            <a:lvl4pPr marL="1828800" indent="0">
              <a:buFontTx/>
              <a:buNone/>
              <a:defRPr/>
            </a:lvl4pPr>
            <a:lvl5pPr marL="2438400" indent="0">
              <a:buFontTx/>
              <a:buNone/>
              <a:defRPr/>
            </a:lvl5pPr>
          </a:lstStyle>
          <a:p>
            <a:pPr lvl="0"/>
            <a:r>
              <a:rPr lang="en-US"/>
              <a:t>Add discussion details here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41589A3F-7EFF-244C-A4AE-5FDEFB2ED68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472991" y="6834806"/>
            <a:ext cx="3966059" cy="1457739"/>
          </a:xfrm>
        </p:spPr>
        <p:txBody>
          <a:bodyPr anchor="t">
            <a:noAutofit/>
          </a:bodyPr>
          <a:lstStyle>
            <a:lvl1pPr marL="0" indent="0" algn="l">
              <a:spcBef>
                <a:spcPts val="300"/>
              </a:spcBef>
              <a:buFontTx/>
              <a:buNone/>
              <a:defRPr sz="3000" b="0"/>
            </a:lvl1pPr>
            <a:lvl2pPr marL="609600" indent="0">
              <a:buFontTx/>
              <a:buNone/>
              <a:defRPr/>
            </a:lvl2pPr>
            <a:lvl3pPr marL="1219200" indent="0">
              <a:buFontTx/>
              <a:buNone/>
              <a:defRPr/>
            </a:lvl3pPr>
            <a:lvl4pPr marL="1828800" indent="0">
              <a:buFontTx/>
              <a:buNone/>
              <a:defRPr/>
            </a:lvl4pPr>
            <a:lvl5pPr marL="2438400" indent="0">
              <a:buFontTx/>
              <a:buNone/>
              <a:defRPr/>
            </a:lvl5pPr>
          </a:lstStyle>
          <a:p>
            <a:pPr lvl="0"/>
            <a:r>
              <a:rPr lang="en-US"/>
              <a:t>Add presenter name here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D620CEFD-F12B-FD4C-930A-0F89B89E28E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649551" y="8574156"/>
            <a:ext cx="2922450" cy="107342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000"/>
            </a:lvl1pPr>
            <a:lvl2pPr marL="609600" indent="0">
              <a:buFontTx/>
              <a:buNone/>
              <a:defRPr/>
            </a:lvl2pPr>
            <a:lvl3pPr marL="1219200" indent="0">
              <a:buFontTx/>
              <a:buNone/>
              <a:defRPr/>
            </a:lvl3pPr>
            <a:lvl4pPr marL="1828800" indent="0">
              <a:buFontTx/>
              <a:buNone/>
              <a:defRPr/>
            </a:lvl4pPr>
            <a:lvl5pPr marL="2438400" indent="0">
              <a:buFontTx/>
              <a:buNone/>
              <a:defRPr/>
            </a:lvl5pPr>
          </a:lstStyle>
          <a:p>
            <a:pPr lvl="0"/>
            <a:r>
              <a:rPr lang="en-US"/>
              <a:t>8:00-9:00 AM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05AFED58-7F97-0946-A730-A12D81E9C3D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333999" y="8574156"/>
            <a:ext cx="11502887" cy="1497496"/>
          </a:xfrm>
        </p:spPr>
        <p:txBody>
          <a:bodyPr anchor="t">
            <a:noAutofit/>
          </a:bodyPr>
          <a:lstStyle>
            <a:lvl1pPr marL="0" indent="0" algn="l">
              <a:spcBef>
                <a:spcPts val="300"/>
              </a:spcBef>
              <a:buFontTx/>
              <a:buNone/>
              <a:defRPr sz="3000" b="0"/>
            </a:lvl1pPr>
            <a:lvl2pPr marL="609600" indent="0">
              <a:buFontTx/>
              <a:buNone/>
              <a:defRPr/>
            </a:lvl2pPr>
            <a:lvl3pPr marL="1219200" indent="0">
              <a:buFontTx/>
              <a:buNone/>
              <a:defRPr/>
            </a:lvl3pPr>
            <a:lvl4pPr marL="1828800" indent="0">
              <a:buFontTx/>
              <a:buNone/>
              <a:defRPr/>
            </a:lvl4pPr>
            <a:lvl5pPr marL="2438400" indent="0">
              <a:buFontTx/>
              <a:buNone/>
              <a:defRPr/>
            </a:lvl5pPr>
          </a:lstStyle>
          <a:p>
            <a:pPr lvl="0"/>
            <a:r>
              <a:rPr lang="en-US"/>
              <a:t>Add discussion details here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2E9E16E9-7254-DC44-92AF-E8A5EA2100E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7472991" y="8574156"/>
            <a:ext cx="3966059" cy="1457739"/>
          </a:xfrm>
        </p:spPr>
        <p:txBody>
          <a:bodyPr anchor="t">
            <a:noAutofit/>
          </a:bodyPr>
          <a:lstStyle>
            <a:lvl1pPr marL="0" indent="0" algn="l">
              <a:spcBef>
                <a:spcPts val="300"/>
              </a:spcBef>
              <a:buFontTx/>
              <a:buNone/>
              <a:defRPr sz="3000" b="0"/>
            </a:lvl1pPr>
            <a:lvl2pPr marL="609600" indent="0">
              <a:buFontTx/>
              <a:buNone/>
              <a:defRPr/>
            </a:lvl2pPr>
            <a:lvl3pPr marL="1219200" indent="0">
              <a:buFontTx/>
              <a:buNone/>
              <a:defRPr/>
            </a:lvl3pPr>
            <a:lvl4pPr marL="1828800" indent="0">
              <a:buFontTx/>
              <a:buNone/>
              <a:defRPr/>
            </a:lvl4pPr>
            <a:lvl5pPr marL="2438400" indent="0">
              <a:buFontTx/>
              <a:buNone/>
              <a:defRPr/>
            </a:lvl5pPr>
          </a:lstStyle>
          <a:p>
            <a:pPr lvl="0"/>
            <a:r>
              <a:rPr lang="en-US"/>
              <a:t>Add presenter name here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307B7FC7-1A2D-C843-9A6A-563F7622FC7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649551" y="10270434"/>
            <a:ext cx="2922450" cy="107342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3000"/>
            </a:lvl1pPr>
            <a:lvl2pPr marL="609600" indent="0">
              <a:buFontTx/>
              <a:buNone/>
              <a:defRPr/>
            </a:lvl2pPr>
            <a:lvl3pPr marL="1219200" indent="0">
              <a:buFontTx/>
              <a:buNone/>
              <a:defRPr/>
            </a:lvl3pPr>
            <a:lvl4pPr marL="1828800" indent="0">
              <a:buFontTx/>
              <a:buNone/>
              <a:defRPr/>
            </a:lvl4pPr>
            <a:lvl5pPr marL="2438400" indent="0">
              <a:buFontTx/>
              <a:buNone/>
              <a:defRPr/>
            </a:lvl5pPr>
          </a:lstStyle>
          <a:p>
            <a:pPr lvl="0"/>
            <a:r>
              <a:rPr lang="en-US"/>
              <a:t>8:00-9:00 AM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53C52681-6DFD-C94C-8B38-F8DB4E4DE35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333999" y="10270434"/>
            <a:ext cx="11502887" cy="1497496"/>
          </a:xfrm>
        </p:spPr>
        <p:txBody>
          <a:bodyPr anchor="t">
            <a:noAutofit/>
          </a:bodyPr>
          <a:lstStyle>
            <a:lvl1pPr marL="0" indent="0" algn="l">
              <a:spcBef>
                <a:spcPts val="300"/>
              </a:spcBef>
              <a:buFontTx/>
              <a:buNone/>
              <a:defRPr sz="3000" b="0"/>
            </a:lvl1pPr>
            <a:lvl2pPr marL="609600" indent="0">
              <a:buFontTx/>
              <a:buNone/>
              <a:defRPr/>
            </a:lvl2pPr>
            <a:lvl3pPr marL="1219200" indent="0">
              <a:buFontTx/>
              <a:buNone/>
              <a:defRPr/>
            </a:lvl3pPr>
            <a:lvl4pPr marL="1828800" indent="0">
              <a:buFontTx/>
              <a:buNone/>
              <a:defRPr/>
            </a:lvl4pPr>
            <a:lvl5pPr marL="2438400" indent="0">
              <a:buFontTx/>
              <a:buNone/>
              <a:defRPr/>
            </a:lvl5pPr>
          </a:lstStyle>
          <a:p>
            <a:pPr lvl="0"/>
            <a:r>
              <a:rPr lang="en-US"/>
              <a:t>Add discussion details here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48C0DAFD-A970-4441-BC4F-74AE8CC637E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7472991" y="10270434"/>
            <a:ext cx="3966059" cy="1457739"/>
          </a:xfrm>
        </p:spPr>
        <p:txBody>
          <a:bodyPr anchor="t">
            <a:noAutofit/>
          </a:bodyPr>
          <a:lstStyle>
            <a:lvl1pPr marL="0" indent="0" algn="l">
              <a:spcBef>
                <a:spcPts val="300"/>
              </a:spcBef>
              <a:buFontTx/>
              <a:buNone/>
              <a:defRPr sz="3000" b="0"/>
            </a:lvl1pPr>
            <a:lvl2pPr marL="609600" indent="0">
              <a:buFontTx/>
              <a:buNone/>
              <a:defRPr/>
            </a:lvl2pPr>
            <a:lvl3pPr marL="1219200" indent="0">
              <a:buFontTx/>
              <a:buNone/>
              <a:defRPr/>
            </a:lvl3pPr>
            <a:lvl4pPr marL="1828800" indent="0">
              <a:buFontTx/>
              <a:buNone/>
              <a:defRPr/>
            </a:lvl4pPr>
            <a:lvl5pPr marL="2438400" indent="0">
              <a:buFontTx/>
              <a:buNone/>
              <a:defRPr/>
            </a:lvl5pPr>
          </a:lstStyle>
          <a:p>
            <a:pPr lvl="0"/>
            <a:r>
              <a:rPr lang="en-US"/>
              <a:t>Add presenter name here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0E7BB8A-4B75-7B41-933E-CE76C29839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075805" y="361803"/>
            <a:ext cx="3073020" cy="79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07225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or Photo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68AFD6-6CE7-9A45-81A9-0B9616F826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id="{2626D70F-C5B4-8544-8E9F-E8F085558F5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614642" y="12983675"/>
            <a:ext cx="479298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2400" b="1" i="0">
                <a:solidFill>
                  <a:srgbClr val="773D87"/>
                </a:solidFill>
                <a:latin typeface="Helvetica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B6FBE9F-C5BB-1F43-A01B-762A7ECEC0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09713" y="404813"/>
            <a:ext cx="10930380" cy="140335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2pPr>
            <a:lvl3pPr marL="12192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3pPr>
            <a:lvl4pPr marL="18288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4pPr>
            <a:lvl5pPr marL="24384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7059D28-6EC0-6F4B-9ABD-3E9CD0A7307C}"/>
              </a:ext>
            </a:extLst>
          </p:cNvPr>
          <p:cNvSpPr>
            <a:spLocks noGrp="1"/>
          </p:cNvSpPr>
          <p:nvPr>
            <p:ph type="pic" idx="25" hasCustomPrompt="1"/>
          </p:nvPr>
        </p:nvSpPr>
        <p:spPr>
          <a:xfrm>
            <a:off x="1540042" y="3681663"/>
            <a:ext cx="10708105" cy="820553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on icon to add a photo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7866A53E-FEE7-9F4B-B95B-66C2E9E559C3}"/>
              </a:ext>
            </a:extLst>
          </p:cNvPr>
          <p:cNvSpPr>
            <a:spLocks noGrp="1"/>
          </p:cNvSpPr>
          <p:nvPr>
            <p:ph type="pic" idx="26" hasCustomPrompt="1"/>
          </p:nvPr>
        </p:nvSpPr>
        <p:spPr>
          <a:xfrm>
            <a:off x="12765505" y="3681663"/>
            <a:ext cx="10708105" cy="820553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on icon to add a photo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B8A2F8-34B4-5447-89EA-E1C4D393D9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075805" y="361803"/>
            <a:ext cx="3073020" cy="79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76059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evi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36CBE-2AEF-F045-8A03-91D98760E2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40" y="4462"/>
            <a:ext cx="24496536" cy="13779302"/>
          </a:xfrm>
          <a:prstGeom prst="rect">
            <a:avLst/>
          </a:prstGeom>
        </p:spPr>
      </p:pic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1376837" y="6490291"/>
            <a:ext cx="12014791" cy="4648200"/>
          </a:xfrm>
          <a:prstGeom prst="rect">
            <a:avLst/>
          </a:prstGeom>
        </p:spPr>
        <p:txBody>
          <a:bodyPr anchor="ctr"/>
          <a:lstStyle>
            <a:lvl1pPr algn="ctr">
              <a:defRPr sz="11600" b="1" i="0" spc="-232">
                <a:solidFill>
                  <a:schemeClr val="bg1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F46707-7F02-5548-A54F-95006A40E1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93289" y="12822859"/>
            <a:ext cx="17360900" cy="673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5E0608-7078-1C4D-AC43-FDD28F4598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075805" y="361803"/>
            <a:ext cx="3073020" cy="79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7729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68AFD6-6CE7-9A45-81A9-0B9616F826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id="{2626D70F-C5B4-8544-8E9F-E8F085558F5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614642" y="12983675"/>
            <a:ext cx="479298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2400" b="1" i="0">
                <a:solidFill>
                  <a:srgbClr val="773D87"/>
                </a:solidFill>
                <a:latin typeface="Helvetica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A8BFE7-5C82-3449-A022-1A1C42CE2F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09713" y="404813"/>
            <a:ext cx="10930380" cy="180899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1" i="0">
                <a:solidFill>
                  <a:srgbClr val="773D8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2pPr>
            <a:lvl3pPr marL="12192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3pPr>
            <a:lvl4pPr marL="18288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4pPr>
            <a:lvl5pPr marL="24384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498302-3879-FA45-B989-31AC2BC591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075805" y="361803"/>
            <a:ext cx="3073020" cy="79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80563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68AFD6-6CE7-9A45-81A9-0B9616F826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60463" cy="13716000"/>
          </a:xfrm>
          <a:prstGeom prst="rect">
            <a:avLst/>
          </a:prstGeom>
        </p:spPr>
      </p:pic>
      <p:sp>
        <p:nvSpPr>
          <p:cNvPr id="7" name="Section Title">
            <a:extLst>
              <a:ext uri="{FF2B5EF4-FFF2-40B4-BE49-F238E27FC236}">
                <a16:creationId xmlns:a16="http://schemas.microsoft.com/office/drawing/2014/main" id="{F75DEEA2-A860-3A44-89BE-943D4E3DADF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1376837" y="6490291"/>
            <a:ext cx="12014791" cy="4648200"/>
          </a:xfrm>
          <a:prstGeom prst="rect">
            <a:avLst/>
          </a:prstGeom>
        </p:spPr>
        <p:txBody>
          <a:bodyPr anchor="ctr"/>
          <a:lstStyle>
            <a:lvl1pPr algn="ctr">
              <a:defRPr sz="11600" b="1" i="0" spc="-232">
                <a:solidFill>
                  <a:schemeClr val="bg1"/>
                </a:solidFill>
                <a:latin typeface="Arial" panose="020B0604020202020204" pitchFamily="34" charset="0"/>
                <a:ea typeface="Helvetica Neue Medium"/>
                <a:cs typeface="Arial" panose="020B0604020202020204" pitchFamily="34" charset="0"/>
                <a:sym typeface="Helvetica Neue Medium"/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C00C9F-AC7F-924E-9CFC-6A4CAE2326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93289" y="12822859"/>
            <a:ext cx="17360900" cy="673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B42957-FDBF-ED41-8B25-19875427C3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075805" y="361803"/>
            <a:ext cx="3073020" cy="79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695479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Devider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36CBE-2AEF-F045-8A03-91D98760E2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43" y="4462"/>
            <a:ext cx="24539942" cy="13779302"/>
          </a:xfrm>
          <a:prstGeom prst="rect">
            <a:avLst/>
          </a:prstGeom>
        </p:spPr>
      </p:pic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1376837" y="6490291"/>
            <a:ext cx="12014791" cy="4648200"/>
          </a:xfrm>
          <a:prstGeom prst="rect">
            <a:avLst/>
          </a:prstGeom>
        </p:spPr>
        <p:txBody>
          <a:bodyPr anchor="ctr"/>
          <a:lstStyle>
            <a:lvl1pPr algn="ctr">
              <a:defRPr sz="11600" b="1" spc="-232">
                <a:solidFill>
                  <a:schemeClr val="bg1"/>
                </a:solidFill>
                <a:latin typeface="Helvetica" pitchFamily="2" charset="0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5D53F6-D874-4C41-AC82-8C319B948F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93289" y="12822859"/>
            <a:ext cx="17360900" cy="673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29D81C-6FC6-BA49-BFED-1C91879783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443480" y="217424"/>
            <a:ext cx="3729407" cy="961671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86CE001D-9671-1A43-9789-51BE3CAD253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7651725" y="300509"/>
            <a:ext cx="2392886" cy="1148316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on icon to </a:t>
            </a:r>
            <a:br>
              <a:rPr lang="en-US"/>
            </a:br>
            <a:r>
              <a:rPr lang="en-US"/>
              <a:t>add your logo</a:t>
            </a:r>
          </a:p>
        </p:txBody>
      </p:sp>
    </p:spTree>
    <p:extLst>
      <p:ext uri="{BB962C8B-B14F-4D97-AF65-F5344CB8AC3E}">
        <p14:creationId xmlns:p14="http://schemas.microsoft.com/office/powerpoint/2010/main" val="233809396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raphic &amp; Text Oran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68AFD6-6CE7-9A45-81A9-0B9616F826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id="{2626D70F-C5B4-8544-8E9F-E8F085558F5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614642" y="12983675"/>
            <a:ext cx="479298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2400" b="1" i="0">
                <a:solidFill>
                  <a:srgbClr val="773D87"/>
                </a:solidFill>
                <a:latin typeface="Helvetica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99ED9B-2C8A-4A42-81A7-E7FAC52DAE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51614" y="3657600"/>
            <a:ext cx="10484441" cy="80382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0F9E7B80-1303-C04B-ABDF-70E9FDAEA3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09713" y="404813"/>
            <a:ext cx="10930380" cy="140335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2pPr>
            <a:lvl3pPr marL="12192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3pPr>
            <a:lvl4pPr marL="18288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4pPr>
            <a:lvl5pPr marL="24384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854732-67ED-D445-9BB3-9669B0CB88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10225" y="361803"/>
            <a:ext cx="4038600" cy="1041400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EE6EA5AF-8CEA-6F43-9B6C-C96AB1F586A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7146398" y="276446"/>
            <a:ext cx="2594345" cy="1148316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on icon to </a:t>
            </a:r>
            <a:br>
              <a:rPr lang="en-US"/>
            </a:br>
            <a:r>
              <a:rPr lang="en-US"/>
              <a:t>add your logo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F1199690-CEC6-AB4A-ADEF-9E542130DF2F}"/>
              </a:ext>
            </a:extLst>
          </p:cNvPr>
          <p:cNvSpPr>
            <a:spLocks noGrp="1"/>
          </p:cNvSpPr>
          <p:nvPr>
            <p:ph type="pic" idx="25" hasCustomPrompt="1"/>
          </p:nvPr>
        </p:nvSpPr>
        <p:spPr>
          <a:xfrm>
            <a:off x="12729411" y="3681663"/>
            <a:ext cx="10708105" cy="820553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on icon to add a photo</a:t>
            </a:r>
          </a:p>
        </p:txBody>
      </p:sp>
    </p:spTree>
    <p:extLst>
      <p:ext uri="{BB962C8B-B14F-4D97-AF65-F5344CB8AC3E}">
        <p14:creationId xmlns:p14="http://schemas.microsoft.com/office/powerpoint/2010/main" val="1463866639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Graphic &amp; Tex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68AFD6-6CE7-9A45-81A9-0B9616F826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id="{2626D70F-C5B4-8544-8E9F-E8F085558F5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614642" y="12983675"/>
            <a:ext cx="479298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2400" b="1" i="0">
                <a:solidFill>
                  <a:srgbClr val="773D87"/>
                </a:solidFill>
                <a:latin typeface="Helvetica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99ED9B-2C8A-4A42-81A7-E7FAC52DAE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79596" y="3657600"/>
            <a:ext cx="10484441" cy="80382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DB7BEA38-6952-C34D-98FA-D96CA121DA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09713" y="404813"/>
            <a:ext cx="10930380" cy="140335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2pPr>
            <a:lvl3pPr marL="12192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3pPr>
            <a:lvl4pPr marL="18288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4pPr>
            <a:lvl5pPr marL="24384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2AA2AB-AA83-7842-83D9-4EDB47A9C4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0110225" y="361803"/>
            <a:ext cx="4038600" cy="1041400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C494A8D2-28F3-E344-B8CC-1114EEA4A98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7146398" y="276446"/>
            <a:ext cx="2594345" cy="1148316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on icon to </a:t>
            </a:r>
            <a:br>
              <a:rPr lang="en-US"/>
            </a:br>
            <a:r>
              <a:rPr lang="en-US"/>
              <a:t>add your logo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A440EB06-D2AF-C840-9B7C-26C59D11D42A}"/>
              </a:ext>
            </a:extLst>
          </p:cNvPr>
          <p:cNvSpPr>
            <a:spLocks noGrp="1"/>
          </p:cNvSpPr>
          <p:nvPr>
            <p:ph type="pic" idx="25" hasCustomPrompt="1"/>
          </p:nvPr>
        </p:nvSpPr>
        <p:spPr>
          <a:xfrm>
            <a:off x="1540042" y="3681663"/>
            <a:ext cx="10708105" cy="820553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on icon to add a photo</a:t>
            </a:r>
          </a:p>
        </p:txBody>
      </p:sp>
    </p:spTree>
    <p:extLst>
      <p:ext uri="{BB962C8B-B14F-4D97-AF65-F5344CB8AC3E}">
        <p14:creationId xmlns:p14="http://schemas.microsoft.com/office/powerpoint/2010/main" val="22689900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arg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Enterlargeheadline"/>
          <p:cNvSpPr txBox="1">
            <a:spLocks noGrp="1"/>
          </p:cNvSpPr>
          <p:nvPr>
            <p:ph type="title" hasCustomPrompt="1"/>
          </p:nvPr>
        </p:nvSpPr>
        <p:spPr>
          <a:xfrm>
            <a:off x="2696204" y="1523270"/>
            <a:ext cx="18873418" cy="10662892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21095">
                <a:solidFill>
                  <a:srgbClr val="FFFFFF"/>
                </a:solidFill>
              </a:defRPr>
            </a:lvl1pPr>
          </a:lstStyle>
          <a:p>
            <a:r>
              <a:t>Enterlargeheadline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A281B69-5831-451D-8207-FB8896237A29}"/>
              </a:ext>
            </a:extLst>
          </p:cNvPr>
          <p:cNvSpPr txBox="1">
            <a:spLocks/>
          </p:cNvSpPr>
          <p:nvPr userDrawn="1"/>
        </p:nvSpPr>
        <p:spPr>
          <a:xfrm>
            <a:off x="23201751" y="13110262"/>
            <a:ext cx="524182" cy="389595"/>
          </a:xfrm>
          <a:prstGeom prst="rect">
            <a:avLst/>
          </a:prstGeom>
          <a:ln w="12700">
            <a:miter lim="400000"/>
          </a:ln>
        </p:spPr>
        <p:txBody>
          <a:bodyPr vert="horz" wrap="none" lIns="128588" tIns="64294" rIns="128588" bIns="64294" rtlCol="0" anchor="ctr">
            <a:spAutoFit/>
          </a:bodyPr>
          <a:lstStyle>
            <a:lvl1pPr algn="r" defTabSz="584200">
              <a:defRPr sz="1200">
                <a:solidFill>
                  <a:srgbClr val="23B0A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228600" algn="ctr" defTabSz="584200">
              <a:defRPr sz="36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36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36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36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36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36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36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36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fld id="{401DEF64-6C68-EF43-9473-FE34F6D47C6D}" type="slidenum">
              <a:rPr lang="en-US" sz="1688" smtClean="0"/>
              <a:pPr/>
              <a:t>‹#›</a:t>
            </a:fld>
            <a:endParaRPr lang="en-US" sz="1688"/>
          </a:p>
        </p:txBody>
      </p:sp>
    </p:spTree>
    <p:extLst>
      <p:ext uri="{BB962C8B-B14F-4D97-AF65-F5344CB8AC3E}">
        <p14:creationId xmlns:p14="http://schemas.microsoft.com/office/powerpoint/2010/main" val="185713201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phic or Photo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68AFD6-6CE7-9A45-81A9-0B9616F826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id="{2626D70F-C5B4-8544-8E9F-E8F085558F5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614642" y="12983675"/>
            <a:ext cx="479298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2400" b="1" i="0">
                <a:solidFill>
                  <a:srgbClr val="773D87"/>
                </a:solidFill>
                <a:latin typeface="Helvetica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Placeholder 10">
            <a:extLst>
              <a:ext uri="{FF2B5EF4-FFF2-40B4-BE49-F238E27FC236}">
                <a16:creationId xmlns:a16="http://schemas.microsoft.com/office/drawing/2014/main" id="{6477EE7F-A721-F44E-BF75-0745D2E4AB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1" b="7681"/>
          <a:stretch>
            <a:fillRect/>
          </a:stretch>
        </p:blipFill>
        <p:spPr>
          <a:xfrm>
            <a:off x="1743740" y="3334366"/>
            <a:ext cx="9548037" cy="8081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DD87D8-A926-E445-8A10-898A283D7EDA}"/>
              </a:ext>
            </a:extLst>
          </p:cNvPr>
          <p:cNvSpPr txBox="1"/>
          <p:nvPr userDrawn="1"/>
        </p:nvSpPr>
        <p:spPr>
          <a:xfrm>
            <a:off x="12554231" y="3884735"/>
            <a:ext cx="10522338" cy="69044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3400" b="1">
                <a:solidFill>
                  <a:srgbClr val="773D8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Build a Centralized Access Point </a:t>
            </a:r>
            <a:r>
              <a:rPr lang="en-US" sz="340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help families and providers access needed resources and services. 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340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3400" b="1">
                <a:solidFill>
                  <a:srgbClr val="D1613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Engage with Families and Communities </a:t>
            </a:r>
            <a:r>
              <a:rPr lang="en-US" sz="340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support their child’s development. 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340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3400" b="1">
                <a:solidFill>
                  <a:srgbClr val="2C8E8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Support Child Health Providers </a:t>
            </a:r>
            <a:r>
              <a:rPr lang="en-US" sz="340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identify developmental concerns and connect families to resources. 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340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3400" b="1">
                <a:solidFill>
                  <a:srgbClr val="7FB2D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Collect and Analyze Data </a:t>
            </a:r>
            <a:r>
              <a:rPr lang="en-US" sz="340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measure success and improve the coordination of programs and services in local communities.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D574EC-34B4-374E-9E45-983A4DFDD36F}"/>
              </a:ext>
            </a:extLst>
          </p:cNvPr>
          <p:cNvSpPr txBox="1"/>
          <p:nvPr userDrawn="1"/>
        </p:nvSpPr>
        <p:spPr>
          <a:xfrm>
            <a:off x="1552074" y="260889"/>
            <a:ext cx="9893524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ABOUT HMG LA: </a:t>
            </a:r>
            <a:br>
              <a:rPr lang="en-US" sz="48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48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CORE COMPONENTS</a:t>
            </a:r>
            <a:endParaRPr lang="en-US" sz="480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0DE62D-335F-C648-93D7-E467A67380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075805" y="361803"/>
            <a:ext cx="3073020" cy="79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904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phic or Photo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68AFD6-6CE7-9A45-81A9-0B9616F826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AF14C6F5-E8AB-DD42-8E25-DB4BD69DD5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" b="1366"/>
          <a:stretch>
            <a:fillRect/>
          </a:stretch>
        </p:blipFill>
        <p:spPr>
          <a:xfrm>
            <a:off x="945913" y="3344531"/>
            <a:ext cx="10086564" cy="853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id="{2626D70F-C5B4-8544-8E9F-E8F085558F5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614642" y="12983675"/>
            <a:ext cx="479298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2400" b="1" i="0">
                <a:solidFill>
                  <a:srgbClr val="773D87"/>
                </a:solidFill>
                <a:latin typeface="Helvetica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DD87D8-A926-E445-8A10-898A283D7EDA}"/>
              </a:ext>
            </a:extLst>
          </p:cNvPr>
          <p:cNvSpPr txBox="1"/>
          <p:nvPr userDrawn="1"/>
        </p:nvSpPr>
        <p:spPr>
          <a:xfrm>
            <a:off x="12265471" y="3616411"/>
            <a:ext cx="10426087" cy="74892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3000" b="1">
                <a:solidFill>
                  <a:srgbClr val="773D8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Centralized Access Point: </a:t>
            </a:r>
            <a:r>
              <a:rPr lang="en-US" sz="300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telephonic or web-based hub to link children and their families to early intervention services and supports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300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3000" b="1">
                <a:solidFill>
                  <a:srgbClr val="D25A2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Family &amp; Community Engagement: </a:t>
            </a:r>
            <a:r>
              <a:rPr lang="en-US" sz="300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Promotes HMG and provides networking events for service providers across diverse sectors and families to bolster knowledge about healthy child development and local services 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300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3000" b="1">
                <a:solidFill>
                  <a:srgbClr val="2C8E8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Child Health Provider Outreach: </a:t>
            </a:r>
            <a:r>
              <a:rPr lang="en-US" sz="3000" b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Provides training and support to child health providers to promote and integrate early identification into practice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3000" b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3000" b="1">
                <a:solidFill>
                  <a:srgbClr val="7FB2D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 Collection &amp; Analysis: </a:t>
            </a:r>
            <a:r>
              <a:rPr lang="en-US" sz="3000" b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Identified gaps and barriers in early identification to continuously improve systems and access to screenings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03E8D0-5982-554B-A4DA-FC4AC5660D6B}"/>
              </a:ext>
            </a:extLst>
          </p:cNvPr>
          <p:cNvSpPr txBox="1"/>
          <p:nvPr userDrawn="1"/>
        </p:nvSpPr>
        <p:spPr>
          <a:xfrm>
            <a:off x="1383631" y="240631"/>
            <a:ext cx="12452685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ABOUT HMG LA : CORE </a:t>
            </a:r>
            <a:br>
              <a:rPr lang="en-US" sz="48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48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COMPONENTS DESCRIPTIONS</a:t>
            </a:r>
            <a:endParaRPr lang="en-US" sz="480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5969E0-420F-6F40-8555-73EFF6FDAA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075805" y="361803"/>
            <a:ext cx="3073020" cy="79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3146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aphic or Photo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68AFD6-6CE7-9A45-81A9-0B9616F826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id="{2626D70F-C5B4-8544-8E9F-E8F085558F5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614642" y="12983675"/>
            <a:ext cx="479298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2400" b="1" i="0">
                <a:solidFill>
                  <a:srgbClr val="773D87"/>
                </a:solidFill>
                <a:latin typeface="Helvetica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7F9674D-8B41-B640-8E24-2AA93C5BBE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264" y="2213810"/>
            <a:ext cx="20147232" cy="104564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344A15-6301-284A-A736-F42A39E85091}"/>
              </a:ext>
            </a:extLst>
          </p:cNvPr>
          <p:cNvSpPr txBox="1"/>
          <p:nvPr userDrawn="1"/>
        </p:nvSpPr>
        <p:spPr>
          <a:xfrm>
            <a:off x="1383631" y="240631"/>
            <a:ext cx="12452685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48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ABOUT HMG LA : CORE </a:t>
            </a:r>
            <a:br>
              <a:rPr lang="en-US" sz="48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48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COMPONENTS GOALS</a:t>
            </a:r>
            <a:endParaRPr lang="en-US" sz="480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98FF13-5F7F-5D4F-8CAE-2C92BEAE31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075805" y="361803"/>
            <a:ext cx="3073020" cy="79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22523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aphic or Photo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68AFD6-6CE7-9A45-81A9-0B9616F826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id="{2626D70F-C5B4-8544-8E9F-E8F085558F5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614642" y="12983675"/>
            <a:ext cx="479298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2400" b="1" i="0">
                <a:solidFill>
                  <a:srgbClr val="773D87"/>
                </a:solidFill>
                <a:latin typeface="Helvetica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344A15-6301-284A-A736-F42A39E85091}"/>
              </a:ext>
            </a:extLst>
          </p:cNvPr>
          <p:cNvSpPr txBox="1"/>
          <p:nvPr userDrawn="1"/>
        </p:nvSpPr>
        <p:spPr>
          <a:xfrm>
            <a:off x="1383631" y="286797"/>
            <a:ext cx="12813632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HMG LA: EARLY IDENTIFICATION </a:t>
            </a:r>
            <a:b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5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INTERVENTION STATS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63AC1E-4BE7-A641-A71E-C9DAB7A964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075805" y="361803"/>
            <a:ext cx="3073020" cy="792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EFD72B-1735-A248-891B-8251C26548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35460" y="3670447"/>
            <a:ext cx="5226541" cy="7265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E6A969-629E-9A44-A576-E469EF3FF3D7}"/>
              </a:ext>
            </a:extLst>
          </p:cNvPr>
          <p:cNvPicPr>
            <a:picLocks/>
          </p:cNvPicPr>
          <p:nvPr userDrawn="1"/>
        </p:nvPicPr>
        <p:blipFill>
          <a:blip r:embed="rId5">
            <a:duotone>
              <a:prstClr val="black"/>
              <a:srgbClr val="2C8E82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492098" y="3675888"/>
            <a:ext cx="5226541" cy="3553314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1E819A05-1F9C-4447-8CB2-5383856439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6540352" y="3523725"/>
            <a:ext cx="7074290" cy="75938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4B8273-0A67-114F-ADE7-754B13D876F6}"/>
              </a:ext>
            </a:extLst>
          </p:cNvPr>
          <p:cNvSpPr txBox="1"/>
          <p:nvPr userDrawn="1"/>
        </p:nvSpPr>
        <p:spPr>
          <a:xfrm>
            <a:off x="12975364" y="7192720"/>
            <a:ext cx="4657694" cy="2962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rtlCol="0" anchor="ctr">
            <a:normAutofit/>
          </a:bodyPr>
          <a:lstStyle/>
          <a:p>
            <a:r>
              <a:rPr lang="en-US" sz="3000" b="1">
                <a:solidFill>
                  <a:srgbClr val="773D87"/>
                </a:solidFill>
                <a:latin typeface="Arial"/>
                <a:cs typeface="Arial"/>
              </a:rPr>
              <a:t>CALIFORNIA RANKS </a:t>
            </a:r>
          </a:p>
          <a:p>
            <a:r>
              <a:rPr lang="en-US" sz="3000" b="1">
                <a:solidFill>
                  <a:srgbClr val="773D87"/>
                </a:solidFill>
                <a:latin typeface="Arial"/>
                <a:cs typeface="Arial"/>
              </a:rPr>
              <a:t>43rd for screening </a:t>
            </a:r>
          </a:p>
          <a:p>
            <a:r>
              <a:rPr lang="en-US" sz="3000" b="1">
                <a:solidFill>
                  <a:srgbClr val="773D87"/>
                </a:solidFill>
                <a:latin typeface="Arial"/>
                <a:cs typeface="Arial"/>
              </a:rPr>
              <a:t>infants and toddlers</a:t>
            </a:r>
          </a:p>
        </p:txBody>
      </p:sp>
      <p:sp>
        <p:nvSpPr>
          <p:cNvPr id="14" name="Arrow: Right 8">
            <a:extLst>
              <a:ext uri="{FF2B5EF4-FFF2-40B4-BE49-F238E27FC236}">
                <a16:creationId xmlns:a16="http://schemas.microsoft.com/office/drawing/2014/main" id="{91A128EE-E373-E941-8941-B791631AFA3E}"/>
              </a:ext>
            </a:extLst>
          </p:cNvPr>
          <p:cNvSpPr/>
          <p:nvPr userDrawn="1"/>
        </p:nvSpPr>
        <p:spPr>
          <a:xfrm>
            <a:off x="13803760" y="5452545"/>
            <a:ext cx="2736592" cy="973869"/>
          </a:xfrm>
          <a:prstGeom prst="rightArrow">
            <a:avLst/>
          </a:prstGeom>
          <a:solidFill>
            <a:srgbClr val="773D87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773D87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97118679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conten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68AFD6-6CE7-9A45-81A9-0B9616F826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id="{2626D70F-C5B4-8544-8E9F-E8F085558F5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614642" y="12983675"/>
            <a:ext cx="479298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2400" b="1" i="0">
                <a:solidFill>
                  <a:srgbClr val="773D87"/>
                </a:solidFill>
                <a:latin typeface="Helvetica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99ED9B-2C8A-4A42-81A7-E7FAC52DAE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30349" y="3870251"/>
            <a:ext cx="15056441" cy="790999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A8BFE7-5C82-3449-A022-1A1C42CE2F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09713" y="404813"/>
            <a:ext cx="10930380" cy="14033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2pPr>
            <a:lvl3pPr marL="12192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3pPr>
            <a:lvl4pPr marL="18288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4pPr>
            <a:lvl5pPr marL="24384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9305CB-D4DF-7941-8796-3AE28FB1F0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075805" y="361803"/>
            <a:ext cx="3073020" cy="79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21702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&amp; Tex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68AFD6-6CE7-9A45-81A9-0B9616F826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id="{2626D70F-C5B4-8544-8E9F-E8F085558F5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614642" y="12983675"/>
            <a:ext cx="479298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2400" b="1" i="0">
                <a:solidFill>
                  <a:srgbClr val="773D87"/>
                </a:solidFill>
                <a:latin typeface="Helvetica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99ED9B-2C8A-4A42-81A7-E7FAC52DAE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779596" y="3657600"/>
            <a:ext cx="10484441" cy="80382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7766F24-4DB3-9F47-8AB2-29178BC2EA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09713" y="404813"/>
            <a:ext cx="10930380" cy="14033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2pPr>
            <a:lvl3pPr marL="12192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3pPr>
            <a:lvl4pPr marL="18288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4pPr>
            <a:lvl5pPr marL="24384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F79ED56F-15CC-6A46-A338-543BA7D1E101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347536" y="3681663"/>
            <a:ext cx="10708105" cy="820553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on icon to add a photo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0881B1-A6B2-B046-9352-2F26D92F3A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075805" y="361803"/>
            <a:ext cx="3073020" cy="79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1679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&amp; Text Gre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68AFD6-6CE7-9A45-81A9-0B9616F826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9" name="Slide Number">
            <a:extLst>
              <a:ext uri="{FF2B5EF4-FFF2-40B4-BE49-F238E27FC236}">
                <a16:creationId xmlns:a16="http://schemas.microsoft.com/office/drawing/2014/main" id="{2626D70F-C5B4-8544-8E9F-E8F085558F5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614642" y="12983675"/>
            <a:ext cx="479298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2400" b="1" i="0">
                <a:solidFill>
                  <a:srgbClr val="773D87"/>
                </a:solidFill>
                <a:latin typeface="Helvetica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99ED9B-2C8A-4A42-81A7-E7FAC52DAE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51614" y="3657600"/>
            <a:ext cx="10484441" cy="80382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C858EDEB-87A0-8B4E-8C2B-98DAE1E104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09713" y="404813"/>
            <a:ext cx="10930380" cy="140335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6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2pPr>
            <a:lvl3pPr marL="12192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3pPr>
            <a:lvl4pPr marL="18288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4pPr>
            <a:lvl5pPr marL="2438400" indent="0">
              <a:buNone/>
              <a:defRPr b="1" i="0"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BC603A84-6381-1B45-9025-6861873573EB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2970041" y="3681663"/>
            <a:ext cx="10708105" cy="820553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on icon to add a photo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CCDF05-7827-6646-A106-67A877F0F8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075805" y="361803"/>
            <a:ext cx="3073020" cy="79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4653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325769" y="11225773"/>
            <a:ext cx="21971000" cy="1039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14642" y="12983675"/>
            <a:ext cx="479298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2400" b="1" i="0">
                <a:solidFill>
                  <a:srgbClr val="773D87"/>
                </a:solidFill>
                <a:latin typeface="Helvetica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8" r:id="rId2"/>
    <p:sldLayoutId id="2147483682" r:id="rId3"/>
    <p:sldLayoutId id="2147483683" r:id="rId4"/>
    <p:sldLayoutId id="2147483684" r:id="rId5"/>
    <p:sldLayoutId id="2147483685" r:id="rId6"/>
    <p:sldLayoutId id="2147483681" r:id="rId7"/>
    <p:sldLayoutId id="2147483670" r:id="rId8"/>
    <p:sldLayoutId id="2147483671" r:id="rId9"/>
    <p:sldLayoutId id="2147483672" r:id="rId10"/>
    <p:sldLayoutId id="2147483673" r:id="rId11"/>
    <p:sldLayoutId id="2147483675" r:id="rId12"/>
    <p:sldLayoutId id="2147483667" r:id="rId13"/>
    <p:sldLayoutId id="2147483668" r:id="rId14"/>
    <p:sldLayoutId id="2147483669" r:id="rId15"/>
    <p:sldLayoutId id="2147483674" r:id="rId16"/>
    <p:sldLayoutId id="2147483676" r:id="rId17"/>
    <p:sldLayoutId id="2147483664" r:id="rId18"/>
    <p:sldLayoutId id="2147483665" r:id="rId19"/>
    <p:sldLayoutId id="2147483666" r:id="rId20"/>
    <p:sldLayoutId id="2147483679" r:id="rId21"/>
    <p:sldLayoutId id="2147483677" r:id="rId22"/>
    <p:sldLayoutId id="2147483680" r:id="rId23"/>
    <p:sldLayoutId id="2147483686" r:id="rId24"/>
    <p:sldLayoutId id="2147483771" r:id="rId25"/>
    <p:sldLayoutId id="2147483773" r:id="rId26"/>
    <p:sldLayoutId id="2147483774" r:id="rId27"/>
  </p:sldLayoutIdLst>
  <p:transition spd="med"/>
  <p:hf hdr="0" ftr="0" dt="0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1" i="0" u="none" strike="noStrike" cap="none" spc="-170" baseline="0">
          <a:solidFill>
            <a:srgbClr val="773D87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goodfreephotos.com/people/woman-wearing-a-microphone-at-the-call-center.jpg.php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www.pngall.com/calendar-png/download/15222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.govdelivery.com/accounts/CALACOUNTY/subscriber/new?topic_id=CALACOUNTY_1852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5.e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alvaryga.com/answering-the-big-questions-of-life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dmin.publichealth.lacounty.gov/mch/helpmegrow/index.html" TargetMode="External"/><Relationship Id="rId7" Type="http://schemas.openxmlformats.org/officeDocument/2006/relationships/hyperlink" Target="https://public.govdelivery.com/accounts/CALACOUNTY/subscriber/new?topic_id=CALACOUNTY_1852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SLam@ph.lacounty.gov" TargetMode="External"/><Relationship Id="rId5" Type="http://schemas.openxmlformats.org/officeDocument/2006/relationships/hyperlink" Target="mailto:Dcamp@ph.lacounty.gov" TargetMode="External"/><Relationship Id="rId4" Type="http://schemas.openxmlformats.org/officeDocument/2006/relationships/hyperlink" Target="mailto:LStein@ph.lacounty.gov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oggiimparoio.it/tag/compito-autentico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pixabay.com/illustrations/call-center-icon-call-center-2006866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technofaq.org/posts/2019/08/how-to-make-sure-your-business-is-taken-care-of-even-when-youre-not-around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B4A73-A77F-344A-8064-5E9F34DB2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339" y="6258153"/>
            <a:ext cx="13688167" cy="2483616"/>
          </a:xfrm>
        </p:spPr>
        <p:txBody>
          <a:bodyPr lIns="91440" tIns="45720" rIns="91440" bIns="45720" anchor="t">
            <a:noAutofit/>
          </a:bodyPr>
          <a:lstStyle/>
          <a:p>
            <a:r>
              <a:rPr lang="en-US">
                <a:solidFill>
                  <a:srgbClr val="0A0A0A"/>
                </a:solidFill>
                <a:latin typeface="Arial"/>
                <a:cs typeface="Arial"/>
              </a:rPr>
              <a:t>Help Me Grow LA</a:t>
            </a:r>
            <a:br>
              <a:rPr lang="en-US">
                <a:solidFill>
                  <a:srgbClr val="0A0A0A"/>
                </a:solidFill>
                <a:latin typeface="Arial"/>
                <a:cs typeface="Arial"/>
              </a:rPr>
            </a:br>
            <a:r>
              <a:rPr lang="en-US">
                <a:solidFill>
                  <a:srgbClr val="0A0A0A"/>
                </a:solidFill>
                <a:latin typeface="Arial"/>
                <a:cs typeface="Arial"/>
              </a:rPr>
              <a:t>Centralized Access Point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A55B84-19F2-624A-8311-EC7CDD703AE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176339" y="4934321"/>
            <a:ext cx="5859262" cy="636979"/>
          </a:xfrm>
        </p:spPr>
        <p:txBody>
          <a:bodyPr lIns="45719" tIns="45719" rIns="45719" bIns="45719" anchor="t">
            <a:normAutofit/>
          </a:bodyPr>
          <a:lstStyle/>
          <a:p>
            <a:r>
              <a:rPr lang="en-US">
                <a:solidFill>
                  <a:srgbClr val="0A0A0A"/>
                </a:solidFill>
                <a:latin typeface="Arial"/>
                <a:cs typeface="Arial"/>
              </a:rPr>
              <a:t>11/02/22</a:t>
            </a:r>
            <a:endParaRPr lang="en-US">
              <a:solidFill>
                <a:srgbClr val="0A0A0A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5DCD51-4ED9-D748-B2C8-04EE6348984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176339" y="10334003"/>
            <a:ext cx="12190523" cy="2361271"/>
          </a:xfrm>
        </p:spPr>
        <p:txBody>
          <a:bodyPr lIns="50800" tIns="50800" rIns="50800" bIns="50800" anchor="t">
            <a:normAutofit/>
          </a:bodyPr>
          <a:lstStyle/>
          <a:p>
            <a:r>
              <a:rPr lang="en-US">
                <a:solidFill>
                  <a:srgbClr val="0A0A0A"/>
                </a:solidFill>
                <a:latin typeface="Arial"/>
                <a:cs typeface="Arial"/>
              </a:rPr>
              <a:t>Presenters: </a:t>
            </a:r>
          </a:p>
          <a:p>
            <a:r>
              <a:rPr lang="en-US">
                <a:solidFill>
                  <a:srgbClr val="0A0A0A"/>
                </a:solidFill>
                <a:latin typeface="Arial"/>
                <a:cs typeface="Arial"/>
              </a:rPr>
              <a:t>Debra Camp, M. ED, PHN, RN, LA County Department of Public Health</a:t>
            </a:r>
          </a:p>
          <a:p>
            <a:r>
              <a:rPr lang="en-US">
                <a:solidFill>
                  <a:srgbClr val="0A0A0A"/>
                </a:solidFill>
                <a:latin typeface="Arial"/>
                <a:cs typeface="Arial"/>
              </a:rPr>
              <a:t>Susanna Lam, MPH, MCHES, LA County Department of Public Health</a:t>
            </a:r>
          </a:p>
          <a:p>
            <a:r>
              <a:rPr lang="en-US">
                <a:solidFill>
                  <a:srgbClr val="0A0A0A"/>
                </a:solidFill>
                <a:latin typeface="Arial"/>
                <a:cs typeface="Arial"/>
              </a:rPr>
              <a:t>Laura Stein, MPH, LA County Department of Public Health</a:t>
            </a:r>
          </a:p>
          <a:p>
            <a:endParaRPr lang="en-US">
              <a:solidFill>
                <a:srgbClr val="0A0A0A"/>
              </a:solidFill>
            </a:endParaRPr>
          </a:p>
          <a:p>
            <a:endParaRPr lang="en-US">
              <a:solidFill>
                <a:srgbClr val="0A0A0A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22894A-6EC1-4BA3-A766-EED9DAD3AAA4}"/>
              </a:ext>
            </a:extLst>
          </p:cNvPr>
          <p:cNvSpPr txBox="1"/>
          <p:nvPr/>
        </p:nvSpPr>
        <p:spPr>
          <a:xfrm>
            <a:off x="1176339" y="8932592"/>
            <a:ext cx="6874244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Website: helpmegrowla.org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 Center: (833) 903-3972</a:t>
            </a:r>
            <a:endParaRPr kumimoji="0" lang="en-US" sz="3600" b="1" i="0" u="none" strike="noStrike" cap="none" spc="0" normalizeH="0" baseline="0">
              <a:ln>
                <a:noFill/>
              </a:ln>
              <a:solidFill>
                <a:srgbClr val="0A0A0A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7511103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D8F52-224E-192C-735A-6CA00AD45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Calling the Call Center</a:t>
            </a:r>
          </a:p>
        </p:txBody>
      </p:sp>
    </p:spTree>
    <p:extLst>
      <p:ext uri="{BB962C8B-B14F-4D97-AF65-F5344CB8AC3E}">
        <p14:creationId xmlns:p14="http://schemas.microsoft.com/office/powerpoint/2010/main" val="177512106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73A264-BA94-0746-B6EB-337341C2C1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9713" y="3596574"/>
            <a:ext cx="15109604" cy="8038213"/>
          </a:xfrm>
        </p:spPr>
        <p:txBody>
          <a:bodyPr lIns="50800" tIns="50800" rIns="50800" bIns="50800" anchor="t">
            <a:normAutofit/>
          </a:bodyPr>
          <a:lstStyle/>
          <a:p>
            <a:r>
              <a:rPr lang="en-US" b="1">
                <a:solidFill>
                  <a:srgbClr val="0A0A0A"/>
                </a:solidFill>
                <a:latin typeface="Arial"/>
                <a:cs typeface="Arial"/>
              </a:rPr>
              <a:t>Resource Liaison call with parent/caregiver: </a:t>
            </a:r>
            <a:endParaRPr lang="en-US" b="1">
              <a:solidFill>
                <a:srgbClr val="0A0A0A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A0A0A"/>
                </a:solidFill>
                <a:latin typeface="Arial"/>
                <a:cs typeface="Arial"/>
              </a:rPr>
              <a:t>Collects information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A0A0A"/>
                </a:solidFill>
                <a:latin typeface="Arial"/>
                <a:cs typeface="Arial"/>
              </a:rPr>
              <a:t>Makes connections (referrals)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A0A0A"/>
                </a:solidFill>
                <a:latin typeface="Arial"/>
                <a:cs typeface="Arial"/>
              </a:rPr>
              <a:t>Gives resources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A0A0A"/>
                </a:solidFill>
                <a:latin typeface="Arial"/>
                <a:cs typeface="Arial"/>
              </a:rPr>
              <a:t>Ensures parent/caregiver knows their next steps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A0A0A"/>
                </a:solidFill>
                <a:latin typeface="Arial"/>
                <a:cs typeface="Arial"/>
              </a:rPr>
              <a:t>Emails (or mails) call summary to parent/caregiver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29DA-35D0-C80D-E268-66324EF4AA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Resource Liaison Navigation Call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EE1C24-57EB-C7E5-4623-284E9809A3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6037170" y="4876549"/>
            <a:ext cx="7640142" cy="345521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9EBB6C-578A-47A9-BC8D-59532F42015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8425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A08986-0B17-9779-3620-B84F3EF203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Navigation: Referral Based on 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2AE9C0-A3DD-0F33-B906-891FBCF38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70" y="2567354"/>
            <a:ext cx="17438308" cy="100584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746FA7-2E88-4060-A0DA-931E9AEEBD2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5876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1A268C-225D-312B-9D1C-F31D4EB6AE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Resources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5D1D23-D57A-9DEB-1031-856296CF16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555" y="1106488"/>
            <a:ext cx="5357134" cy="66221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32559D-F3ED-CB85-D3E1-011AF47F1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5889" y="1106488"/>
            <a:ext cx="2886837" cy="56597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74C269-9EB2-F31D-E7F5-E94FAE61E6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89" y="2583612"/>
            <a:ext cx="8345529" cy="4748945"/>
          </a:xfrm>
          <a:prstGeom prst="rect">
            <a:avLst/>
          </a:prstGeom>
        </p:spPr>
      </p:pic>
      <p:pic>
        <p:nvPicPr>
          <p:cNvPr id="6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239DF25-E979-1E96-80BC-8254A0A123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52505" y="6070082"/>
            <a:ext cx="4957853" cy="6539430"/>
          </a:xfrm>
          <a:prstGeom prst="rect">
            <a:avLst/>
          </a:prstGeom>
        </p:spPr>
      </p:pic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E4A9703-5CD9-4B39-934A-17754006CA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08722" y="5839804"/>
            <a:ext cx="3180655" cy="6401892"/>
          </a:xfrm>
          <a:prstGeom prst="rect">
            <a:avLst/>
          </a:prstGeom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A41A5838-AF83-5146-053D-3C4238EFB7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1848" y="7728634"/>
            <a:ext cx="8856176" cy="49189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53876C-D5E0-4273-810D-C23E7542162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20358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D29E00-55E8-2CEF-4A88-0E006A0F34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3135" y="3703320"/>
            <a:ext cx="9238306" cy="6309360"/>
          </a:xfrm>
        </p:spPr>
        <p:txBody>
          <a:bodyPr lIns="50800" tIns="50800" rIns="50800" bIns="50800" anchor="t">
            <a:normAutofit/>
          </a:bodyPr>
          <a:lstStyle/>
          <a:p>
            <a:pPr hangingPunct="1"/>
            <a:r>
              <a:rPr lang="en-US" sz="5400" b="1">
                <a:solidFill>
                  <a:srgbClr val="0A0A0A"/>
                </a:solidFill>
                <a:latin typeface="Arial"/>
                <a:cs typeface="Arial"/>
              </a:rPr>
              <a:t>Follow up in 3 weeks:</a:t>
            </a:r>
          </a:p>
          <a:p>
            <a:pPr marL="685800" indent="-685800" hangingPunct="1">
              <a:buFont typeface="Arial" panose="020B0604020202020204" pitchFamily="34" charset="0"/>
              <a:buChar char="•"/>
            </a:pPr>
            <a:r>
              <a:rPr lang="en-US" sz="5400">
                <a:solidFill>
                  <a:srgbClr val="0A0A0A"/>
                </a:solidFill>
                <a:latin typeface="Arial"/>
                <a:cs typeface="Arial"/>
              </a:rPr>
              <a:t>Successful connections?</a:t>
            </a:r>
          </a:p>
          <a:p>
            <a:pPr marL="685800" indent="-685800" hangingPunct="1">
              <a:buFont typeface="Arial" panose="020B0604020202020204" pitchFamily="34" charset="0"/>
              <a:buChar char="•"/>
            </a:pPr>
            <a:r>
              <a:rPr lang="en-US" sz="5400">
                <a:solidFill>
                  <a:srgbClr val="0A0A0A"/>
                </a:solidFill>
                <a:latin typeface="Arial"/>
                <a:cs typeface="Arial"/>
              </a:rPr>
              <a:t>Barriers got in the way?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>
                <a:solidFill>
                  <a:srgbClr val="0A0A0A"/>
                </a:solidFill>
                <a:latin typeface="Arial"/>
                <a:cs typeface="Arial"/>
              </a:rPr>
              <a:t>Advocacy resources</a:t>
            </a:r>
          </a:p>
          <a:p>
            <a:endParaRPr lang="en-US">
              <a:solidFill>
                <a:srgbClr val="0A0A0A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AAE5B1-7E06-799A-553C-A4AC1BB310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Follow up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0E0B411-81E3-D592-9F5C-A8D15080CBDD}"/>
              </a:ext>
            </a:extLst>
          </p:cNvPr>
          <p:cNvPicPr>
            <a:picLocks noGrp="1" noChangeAspect="1"/>
          </p:cNvPicPr>
          <p:nvPr>
            <p:ph type="pic" idx="2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066" r="1066"/>
          <a:stretch>
            <a:fillRect/>
          </a:stretch>
        </p:blipFill>
        <p:spPr>
          <a:xfrm>
            <a:off x="11815011" y="2755231"/>
            <a:ext cx="10708105" cy="82055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88E2C-696B-4303-A110-3551940CFC5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6232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CAF046-0761-4DFE-BB2F-1CE9E60D2A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37935" y="404813"/>
            <a:ext cx="11494824" cy="1403350"/>
          </a:xfrm>
        </p:spPr>
        <p:txBody>
          <a:bodyPr lIns="50800" tIns="50800" rIns="50800" bIns="5080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Website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D9BE13-2A9E-4C43-8329-E3CDD208A3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32861" y="2960469"/>
            <a:ext cx="12721259" cy="8627048"/>
          </a:xfrm>
        </p:spPr>
        <p:txBody>
          <a:bodyPr lIns="50800" tIns="50800" rIns="50800" bIns="50800" anchor="t">
            <a:normAutofit lnSpcReduction="10000"/>
          </a:bodyPr>
          <a:lstStyle/>
          <a:p>
            <a:r>
              <a:rPr lang="en-US" sz="8000" b="1">
                <a:solidFill>
                  <a:srgbClr val="0A0A0A"/>
                </a:solidFill>
                <a:latin typeface="Arial"/>
                <a:cs typeface="Arial"/>
              </a:rPr>
              <a:t>HelpMeGrowLA.org</a:t>
            </a:r>
            <a:endParaRPr lang="en-US" sz="9600" b="1">
              <a:solidFill>
                <a:srgbClr val="0A0A0A"/>
              </a:solidFill>
              <a:latin typeface="Arial"/>
              <a:cs typeface="Arial"/>
            </a:endParaRPr>
          </a:p>
          <a:p>
            <a:pPr marL="1143000" indent="-1143000">
              <a:buFont typeface="Arial"/>
              <a:buChar char="•"/>
            </a:pPr>
            <a:r>
              <a:rPr lang="en-US" sz="4400">
                <a:solidFill>
                  <a:srgbClr val="0A0A0A"/>
                </a:solidFill>
                <a:latin typeface="Arial"/>
                <a:cs typeface="Arial"/>
              </a:rPr>
              <a:t>Self-serve level of need</a:t>
            </a:r>
          </a:p>
          <a:p>
            <a:pPr marL="1143000" indent="-1143000">
              <a:buFont typeface="Arial"/>
              <a:buChar char="•"/>
            </a:pPr>
            <a:r>
              <a:rPr lang="en-US" sz="4400">
                <a:solidFill>
                  <a:srgbClr val="0A0A0A"/>
                </a:solidFill>
                <a:latin typeface="Arial"/>
                <a:cs typeface="Arial"/>
              </a:rPr>
              <a:t>Resources for Families/Caregivers</a:t>
            </a:r>
          </a:p>
          <a:p>
            <a:pPr marL="1143000" indent="-1143000">
              <a:buFont typeface="Arial"/>
              <a:buChar char="•"/>
            </a:pPr>
            <a:r>
              <a:rPr lang="en-US" sz="4400">
                <a:solidFill>
                  <a:srgbClr val="0A0A0A"/>
                </a:solidFill>
                <a:latin typeface="Arial"/>
                <a:cs typeface="Arial"/>
              </a:rPr>
              <a:t>Resources for Health Care Providers</a:t>
            </a:r>
          </a:p>
          <a:p>
            <a:pPr marL="1143000" indent="-1143000">
              <a:buFont typeface="Arial"/>
              <a:buChar char="•"/>
            </a:pPr>
            <a:r>
              <a:rPr lang="en-US" sz="4400">
                <a:solidFill>
                  <a:srgbClr val="0A0A0A"/>
                </a:solidFill>
                <a:latin typeface="Arial"/>
                <a:cs typeface="Arial"/>
              </a:rPr>
              <a:t>Resources for ECE Providers</a:t>
            </a:r>
          </a:p>
          <a:p>
            <a:pPr marL="1143000" indent="-1143000">
              <a:buFont typeface="Arial"/>
              <a:buChar char="•"/>
            </a:pPr>
            <a:r>
              <a:rPr lang="en-US" sz="4400">
                <a:solidFill>
                  <a:srgbClr val="0A0A0A"/>
                </a:solidFill>
                <a:latin typeface="Arial"/>
                <a:cs typeface="Arial"/>
              </a:rPr>
              <a:t>Other providers</a:t>
            </a:r>
          </a:p>
          <a:p>
            <a:pPr marL="1143000" indent="-1143000">
              <a:buFont typeface="Arial"/>
              <a:buChar char="•"/>
            </a:pPr>
            <a:r>
              <a:rPr lang="en-US" sz="4400">
                <a:solidFill>
                  <a:srgbClr val="0A0A0A"/>
                </a:solidFill>
                <a:latin typeface="Arial"/>
                <a:cs typeface="Arial"/>
              </a:rPr>
              <a:t>Help Form</a:t>
            </a:r>
          </a:p>
          <a:p>
            <a:pPr marL="1143000" indent="-1143000">
              <a:buFont typeface="Arial"/>
              <a:buChar char="•"/>
            </a:pPr>
            <a:endParaRPr lang="en-US" sz="4000">
              <a:solidFill>
                <a:srgbClr val="0A0A0A"/>
              </a:solidFill>
              <a:latin typeface="Arial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7FE604-B1D6-9D6F-CE4C-3E66F1619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831" y="4371646"/>
            <a:ext cx="10593233" cy="553227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DDE9B16-5EDC-72F4-92D5-380D79D306C3}"/>
              </a:ext>
            </a:extLst>
          </p:cNvPr>
          <p:cNvGrpSpPr/>
          <p:nvPr/>
        </p:nvGrpSpPr>
        <p:grpSpPr>
          <a:xfrm>
            <a:off x="11353170" y="8611507"/>
            <a:ext cx="4247495" cy="4084125"/>
            <a:chOff x="11353170" y="8611507"/>
            <a:chExt cx="4247495" cy="408412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A57EBF-D1E5-C257-A183-1A13B8B301EE}"/>
                </a:ext>
              </a:extLst>
            </p:cNvPr>
            <p:cNvSpPr txBox="1"/>
            <p:nvPr/>
          </p:nvSpPr>
          <p:spPr>
            <a:xfrm>
              <a:off x="12224165" y="10080339"/>
              <a:ext cx="2388061" cy="1146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9050" tIns="19050" rIns="19050" bIns="19050" numCol="1" spcCol="3810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3600" b="1">
                  <a:solidFill>
                    <a:srgbClr val="0A0A0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Let’s take</a:t>
              </a:r>
              <a:endParaRPr lang="en-US" sz="360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3600" b="1">
                  <a:solidFill>
                    <a:srgbClr val="0A0A0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a tour!</a:t>
              </a:r>
              <a:endParaRPr lang="en-US" sz="360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80753E2D-E12B-00E5-127F-2C988A17FD20}"/>
                </a:ext>
              </a:extLst>
            </p:cNvPr>
            <p:cNvSpPr/>
            <p:nvPr/>
          </p:nvSpPr>
          <p:spPr>
            <a:xfrm rot="21060000">
              <a:off x="11353170" y="8611507"/>
              <a:ext cx="4247495" cy="4084125"/>
            </a:xfrm>
            <a:prstGeom prst="irregularSeal1">
              <a:avLst/>
            </a:prstGeom>
            <a:noFill/>
            <a:ln w="38100" cap="flat">
              <a:solidFill>
                <a:srgbClr val="773D87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9050" tIns="19050" rIns="19050" bIns="19050" numCol="1" spcCol="38100" rtlCol="0" anchor="ctr">
              <a:spAutoFit/>
            </a:bodyPr>
            <a:lstStyle/>
            <a:p>
              <a:pPr defTabSz="309563" rtl="0" hangingPunct="0"/>
              <a:endParaRPr lang="en-US" sz="1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93B598-FBB5-4C58-A2C1-9446FAF2FE0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3916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609D1-802D-02B0-BB5B-C04061A4D8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Making a referral to Help Me Grow LA</a:t>
            </a:r>
          </a:p>
          <a:p>
            <a:endParaRPr lang="en-US">
              <a:solidFill>
                <a:srgbClr val="0A0A0A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CCDC93-3BD3-22BF-AB9C-C8CE7871352F}"/>
              </a:ext>
            </a:extLst>
          </p:cNvPr>
          <p:cNvSpPr txBox="1"/>
          <p:nvPr/>
        </p:nvSpPr>
        <p:spPr>
          <a:xfrm>
            <a:off x="13233400" y="2096766"/>
            <a:ext cx="11588097" cy="89665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685800" marR="0" indent="-685800" algn="l" defTabSz="2438338" rtl="0" fontAlgn="auto" latinLnBrk="0" hangingPunct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800" b="1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 us at (833) 903-3972</a:t>
            </a:r>
          </a:p>
          <a:p>
            <a:pPr marL="685800" indent="-6858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kumimoji="0" lang="en-US" sz="4800" b="1" i="0" u="none" strike="noStrike" cap="none" spc="0" normalizeH="0" baseline="0">
                <a:ln>
                  <a:noFill/>
                </a:ln>
                <a:solidFill>
                  <a:srgbClr val="0A0A0A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Use the Online Help Form</a:t>
            </a:r>
            <a:endParaRPr lang="en-US" sz="4800">
              <a:solidFill>
                <a:srgbClr val="0A0A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0" lvl="1" indent="-863600" algn="l">
              <a:lnSpc>
                <a:spcPct val="200000"/>
              </a:lnSpc>
              <a:buFont typeface="+mj-lt"/>
              <a:buAutoNum type="arabicPeriod"/>
            </a:pPr>
            <a:r>
              <a:rPr kumimoji="0" lang="en-US" sz="4800" b="0" i="0" u="none" strike="noStrike" cap="none" spc="0" normalizeH="0" baseline="0">
                <a:ln>
                  <a:noFill/>
                </a:ln>
                <a:solidFill>
                  <a:srgbClr val="0A0A0A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HelpMeGrowLA.org</a:t>
            </a:r>
          </a:p>
          <a:p>
            <a:pPr marL="1778000" lvl="1" indent="-863600" algn="l">
              <a:lnSpc>
                <a:spcPct val="200000"/>
              </a:lnSpc>
              <a:buFont typeface="+mj-lt"/>
              <a:buAutoNum type="arabicPeriod"/>
            </a:pPr>
            <a:r>
              <a:rPr lang="en-US" sz="480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 page</a:t>
            </a:r>
          </a:p>
          <a:p>
            <a:pPr marL="1778000" lvl="1" indent="-863600" algn="l">
              <a:lnSpc>
                <a:spcPct val="200000"/>
              </a:lnSpc>
              <a:buFont typeface="+mj-lt"/>
              <a:buAutoNum type="arabicPeriod"/>
            </a:pPr>
            <a:r>
              <a:rPr lang="en-US" sz="480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&amp; Caregiver Help Form</a:t>
            </a:r>
          </a:p>
          <a:p>
            <a:pPr marL="1778000" lvl="1" indent="-863600" algn="l">
              <a:lnSpc>
                <a:spcPct val="200000"/>
              </a:lnSpc>
              <a:buFont typeface="+mj-lt"/>
              <a:buAutoNum type="arabicPeriod"/>
            </a:pPr>
            <a:r>
              <a:rPr kumimoji="0" lang="en-US" sz="4800" b="0" i="0" u="none" strike="noStrike" cap="none" spc="0" normalizeH="0" baseline="0">
                <a:ln>
                  <a:noFill/>
                </a:ln>
                <a:solidFill>
                  <a:srgbClr val="0A0A0A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Click </a:t>
            </a:r>
            <a:r>
              <a:rPr lang="en-US" sz="480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”submit”</a:t>
            </a:r>
            <a:endParaRPr lang="en-US" sz="4800" b="1">
              <a:solidFill>
                <a:srgbClr val="0A0A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9EB0A74-7C1F-DCCC-74D0-012367193F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927" y="6337655"/>
            <a:ext cx="7792141" cy="48968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EB37EF-F25A-6742-1A12-70A2C960A9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340" y="8086813"/>
            <a:ext cx="7188659" cy="489686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4346E4-7802-4451-B6CF-F62F66CC348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23631473" y="12983675"/>
            <a:ext cx="445635" cy="471924"/>
          </a:xfrm>
        </p:spPr>
        <p:txBody>
          <a:bodyPr/>
          <a:lstStyle/>
          <a:p>
            <a:fld id="{86CB4B4D-7CA3-9044-876B-883B54F8677D}" type="slidenum">
              <a:rPr lang="en-US" smtClean="0">
                <a:solidFill>
                  <a:srgbClr val="0A0A0A"/>
                </a:solidFill>
              </a:rPr>
              <a:pPr/>
              <a:t>16</a:t>
            </a:fld>
            <a:endParaRPr lang="en-US">
              <a:solidFill>
                <a:srgbClr val="0A0A0A"/>
              </a:solidFill>
            </a:endParaRPr>
          </a:p>
        </p:txBody>
      </p:sp>
      <p:pic>
        <p:nvPicPr>
          <p:cNvPr id="6" name="Picture 5" descr="Woman looking at cellphone">
            <a:extLst>
              <a:ext uri="{FF2B5EF4-FFF2-40B4-BE49-F238E27FC236}">
                <a16:creationId xmlns:a16="http://schemas.microsoft.com/office/drawing/2014/main" id="{F1D736EB-97FA-43A2-927D-3EFA23CA02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36" y="2587375"/>
            <a:ext cx="5347562" cy="356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4779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C3B246-F03F-0910-ADAF-A7A4845B203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9D6F04-14AB-BC87-6618-230867A90EE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20150" y="508853"/>
            <a:ext cx="10930380" cy="1403350"/>
          </a:xfrm>
        </p:spPr>
        <p:txBody>
          <a:bodyPr lIns="50800" tIns="50800" rIns="50800" bIns="5080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Your Workflow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A94997-E3B0-B90E-F136-D7EBB0FB9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369" y="2705380"/>
            <a:ext cx="17574322" cy="992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3576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818DDB-D072-4BEB-8079-B54896CD9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Stay Connected</a:t>
            </a:r>
          </a:p>
        </p:txBody>
      </p:sp>
    </p:spTree>
    <p:extLst>
      <p:ext uri="{BB962C8B-B14F-4D97-AF65-F5344CB8AC3E}">
        <p14:creationId xmlns:p14="http://schemas.microsoft.com/office/powerpoint/2010/main" val="395115807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9EB51A-3B41-410A-8A85-109ECD1AE4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6000" b="1" i="0">
                <a:solidFill>
                  <a:srgbClr val="0A0A0A"/>
                </a:solidFill>
                <a:effectLst/>
              </a:rPr>
              <a:t>Subscribe</a:t>
            </a:r>
            <a:r>
              <a:rPr lang="en-US" sz="6000" b="0" i="0">
                <a:solidFill>
                  <a:srgbClr val="0A0A0A"/>
                </a:solidFill>
                <a:effectLst/>
              </a:rPr>
              <a:t> to the DPH – Help Me Grow LA email list from LA County: </a:t>
            </a:r>
            <a:r>
              <a:rPr lang="en-US" sz="6000" b="0" i="0" u="sng">
                <a:solidFill>
                  <a:srgbClr val="58595B"/>
                </a:solidFill>
                <a:effectLst/>
                <a:hlinkClick r:id="rId3"/>
              </a:rPr>
              <a:t>Help Me Grow LA email list from LA County</a:t>
            </a:r>
            <a:endParaRPr lang="en-US" sz="6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83F9FA-8408-47C4-A830-957D5A806D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Join the Help Me Grow LA Email List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90067E0-EB3A-4360-A38E-73F6AB1D885B}"/>
              </a:ext>
            </a:extLst>
          </p:cNvPr>
          <p:cNvPicPr>
            <a:picLocks noGrp="1" noChangeAspect="1"/>
          </p:cNvPicPr>
          <p:nvPr>
            <p:ph type="pic" idx="25"/>
          </p:nvPr>
        </p:nvPicPr>
        <p:blipFill rotWithShape="1">
          <a:blip r:embed="rId4"/>
          <a:srcRect l="1469" r="1469"/>
          <a:stretch/>
        </p:blipFill>
        <p:spPr>
          <a:xfrm>
            <a:off x="12657221" y="3657600"/>
            <a:ext cx="10708105" cy="8205537"/>
          </a:xfr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32F40A-F1FB-492C-9386-90E15BDFA2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91647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546033" y="587693"/>
            <a:ext cx="10930380" cy="1808998"/>
          </a:xfrm>
        </p:spPr>
        <p:txBody>
          <a:bodyPr lIns="50800" tIns="50800" rIns="50800" bIns="50800" anchor="t">
            <a:noAutofit/>
          </a:bodyPr>
          <a:lstStyle/>
          <a:p>
            <a:r>
              <a:rPr lang="en-US" sz="5000">
                <a:solidFill>
                  <a:srgbClr val="0A0A0A"/>
                </a:solidFill>
                <a:latin typeface="Arial"/>
                <a:cs typeface="Arial"/>
              </a:rPr>
              <a:t>OBJECTIVES:</a:t>
            </a:r>
            <a:endParaRPr lang="en-US" sz="5000">
              <a:solidFill>
                <a:srgbClr val="0A0A0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30031" y="4122678"/>
            <a:ext cx="10265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3C392390-4647-F541-BA98-C1ECAB3D370E}"/>
              </a:ext>
            </a:extLst>
          </p:cNvPr>
          <p:cNvSpPr txBox="1">
            <a:spLocks/>
          </p:cNvSpPr>
          <p:nvPr/>
        </p:nvSpPr>
        <p:spPr>
          <a:xfrm>
            <a:off x="2546034" y="3029736"/>
            <a:ext cx="14900718" cy="835869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hangingPunct="1">
              <a:buNone/>
            </a:pPr>
            <a:r>
              <a:rPr lang="en-US">
                <a:solidFill>
                  <a:srgbClr val="0A0A0A"/>
                </a:solidFill>
                <a:latin typeface="Arial"/>
                <a:cs typeface="Arial"/>
              </a:rPr>
              <a:t>By the end of this session, participants will be able to:</a:t>
            </a:r>
          </a:p>
          <a:p>
            <a:pPr lvl="1"/>
            <a:r>
              <a:rPr lang="en-US" b="1">
                <a:solidFill>
                  <a:srgbClr val="0A0A0A"/>
                </a:solidFill>
                <a:latin typeface="Arial"/>
                <a:cs typeface="Arial"/>
              </a:rPr>
              <a:t>Identify and describe </a:t>
            </a:r>
            <a:r>
              <a:rPr lang="en-US">
                <a:solidFill>
                  <a:srgbClr val="0A0A0A"/>
                </a:solidFill>
                <a:latin typeface="Arial"/>
                <a:cs typeface="Arial"/>
              </a:rPr>
              <a:t>the Centralized Access Point components</a:t>
            </a:r>
            <a:endParaRPr lang="en-US">
              <a:solidFill>
                <a:srgbClr val="0A0A0A"/>
              </a:solidFill>
            </a:endParaRPr>
          </a:p>
          <a:p>
            <a:pPr lvl="1"/>
            <a:r>
              <a:rPr lang="en-US" b="1">
                <a:solidFill>
                  <a:srgbClr val="0A0A0A"/>
                </a:solidFill>
                <a:latin typeface="Arial"/>
                <a:cs typeface="Arial"/>
              </a:rPr>
              <a:t>Know how to access </a:t>
            </a:r>
            <a:r>
              <a:rPr lang="en-US">
                <a:solidFill>
                  <a:srgbClr val="0A0A0A"/>
                </a:solidFill>
                <a:latin typeface="Arial"/>
                <a:cs typeface="Arial"/>
              </a:rPr>
              <a:t>and refer families to the Centralized Access Point </a:t>
            </a:r>
          </a:p>
          <a:p>
            <a:pPr lvl="1"/>
            <a:r>
              <a:rPr lang="en-US" b="1">
                <a:solidFill>
                  <a:srgbClr val="0A0A0A"/>
                </a:solidFill>
                <a:latin typeface="Arial"/>
                <a:cs typeface="Arial"/>
              </a:rPr>
              <a:t>Know when and how to use </a:t>
            </a:r>
            <a:r>
              <a:rPr lang="en-US">
                <a:solidFill>
                  <a:srgbClr val="0A0A0A"/>
                </a:solidFill>
                <a:latin typeface="Arial"/>
                <a:cs typeface="Arial"/>
              </a:rPr>
              <a:t>Help Me Grow LA</a:t>
            </a:r>
          </a:p>
          <a:p>
            <a:pPr marL="0" indent="0" hangingPunct="1">
              <a:buNone/>
            </a:pPr>
            <a:endParaRPr lang="en-US">
              <a:solidFill>
                <a:srgbClr val="0A0A0A"/>
              </a:solidFill>
              <a:latin typeface="Arial"/>
              <a:cs typeface="Arial"/>
            </a:endParaRPr>
          </a:p>
          <a:p>
            <a:pPr marL="1905000" lvl="1" indent="-685800" hangingPunct="1">
              <a:buFont typeface="Arial" panose="020B0604020202020204" pitchFamily="34" charset="0"/>
              <a:buChar char="•"/>
            </a:pPr>
            <a:endParaRPr lang="en-US">
              <a:solidFill>
                <a:srgbClr val="0A0A0A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9135EE-0483-4622-820D-73D27BD9890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9421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26EA4B-97C8-461C-20D2-19218011B83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61364-74F5-3768-FD95-F0E829B0EA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9713" y="3448594"/>
            <a:ext cx="10484441" cy="8038213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rgbClr val="0A0A0A"/>
                </a:solidFill>
              </a:rPr>
              <a:t>Learn about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>
                <a:solidFill>
                  <a:srgbClr val="0A0A0A"/>
                </a:solidFill>
              </a:rPr>
              <a:t>Resource Liaisons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>
                <a:solidFill>
                  <a:srgbClr val="0A0A0A"/>
                </a:solidFill>
              </a:rPr>
              <a:t>Resource Navigation approach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>
                <a:solidFill>
                  <a:srgbClr val="0A0A0A"/>
                </a:solidFill>
              </a:rPr>
              <a:t>Linkages and resources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27A633-A320-6951-9146-656E33FCB1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Schedule a Training</a:t>
            </a:r>
          </a:p>
        </p:txBody>
      </p:sp>
      <p:graphicFrame>
        <p:nvGraphicFramePr>
          <p:cNvPr id="6" name="Picture Placeholder 6">
            <a:extLst>
              <a:ext uri="{FF2B5EF4-FFF2-40B4-BE49-F238E27FC236}">
                <a16:creationId xmlns:a16="http://schemas.microsoft.com/office/drawing/2014/main" id="{55C56C1B-CE0F-ACB1-4308-A4A2B136777B}"/>
              </a:ext>
            </a:extLst>
          </p:cNvPr>
          <p:cNvGraphicFramePr>
            <a:graphicFrameLocks noGrp="1" noChangeAspect="1"/>
          </p:cNvGraphicFramePr>
          <p:nvPr>
            <p:ph type="pic" idx="25"/>
            <p:extLst>
              <p:ext uri="{D42A27DB-BD31-4B8C-83A1-F6EECF244321}">
                <p14:modId xmlns:p14="http://schemas.microsoft.com/office/powerpoint/2010/main" val="2702287557"/>
              </p:ext>
            </p:extLst>
          </p:nvPr>
        </p:nvGraphicFramePr>
        <p:xfrm>
          <a:off x="13354828" y="1330106"/>
          <a:ext cx="8543109" cy="1105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68" name="Acrobat Document" r:id="rId4" imgW="5829165" imgH="7543680" progId="Acrobat.Document.DC">
                  <p:embed/>
                </p:oleObj>
              </mc:Choice>
              <mc:Fallback>
                <p:oleObj name="Acrobat Document" r:id="rId4" imgW="5829165" imgH="7543680" progId="Acrobat.Document.DC">
                  <p:embed/>
                  <p:pic>
                    <p:nvPicPr>
                      <p:cNvPr id="6" name="Picture Placeholder 6">
                        <a:extLst>
                          <a:ext uri="{FF2B5EF4-FFF2-40B4-BE49-F238E27FC236}">
                            <a16:creationId xmlns:a16="http://schemas.microsoft.com/office/drawing/2014/main" id="{55C56C1B-CE0F-ACB1-4308-A4A2B13677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354828" y="1330106"/>
                        <a:ext cx="8543109" cy="11055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6686812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D3DB57B-FA26-37BF-3F6D-3C5961902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722463" y="4538156"/>
            <a:ext cx="7860395" cy="54777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64745F-17E1-4134-AEA3-2EFEDCC55BE1}"/>
              </a:ext>
            </a:extLst>
          </p:cNvPr>
          <p:cNvSpPr txBox="1"/>
          <p:nvPr/>
        </p:nvSpPr>
        <p:spPr>
          <a:xfrm>
            <a:off x="5743728" y="10359114"/>
            <a:ext cx="7970131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0" b="1" i="0" u="none" strike="noStrike" cap="none" spc="0" normalizeH="0" baseline="0">
                <a:ln>
                  <a:noFill/>
                </a:ln>
                <a:solidFill>
                  <a:srgbClr val="0A0A0A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00376456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95264-17CA-68E9-A451-D12287736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318" y="5343688"/>
            <a:ext cx="14997519" cy="3380267"/>
          </a:xfrm>
        </p:spPr>
        <p:txBody>
          <a:bodyPr/>
          <a:lstStyle/>
          <a:p>
            <a:r>
              <a:rPr lang="en-US">
                <a:solidFill>
                  <a:srgbClr val="0A0A0A"/>
                </a:solidFill>
              </a:rPr>
              <a:t>Thank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E9EAE7-4371-4C75-8DF4-A69A86C14FC8}"/>
              </a:ext>
            </a:extLst>
          </p:cNvPr>
          <p:cNvSpPr txBox="1"/>
          <p:nvPr/>
        </p:nvSpPr>
        <p:spPr>
          <a:xfrm>
            <a:off x="983524" y="7033821"/>
            <a:ext cx="6974959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Website: </a:t>
            </a:r>
            <a:r>
              <a:rPr lang="en-US"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HelpMeGrowLA.org</a:t>
            </a:r>
            <a:endParaRPr lang="en-US" sz="36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 Center: </a:t>
            </a:r>
            <a:r>
              <a:rPr lang="en-US" sz="360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(833) 903-3972</a:t>
            </a:r>
            <a:endParaRPr kumimoji="0" lang="en-US" sz="3600" i="0" u="none" strike="noStrike" cap="none" spc="0" normalizeH="0" baseline="0">
              <a:ln>
                <a:noFill/>
              </a:ln>
              <a:solidFill>
                <a:srgbClr val="0A0A0A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A54D1C-FE0F-484F-BB66-341CF2D8EA07}"/>
              </a:ext>
            </a:extLst>
          </p:cNvPr>
          <p:cNvSpPr txBox="1"/>
          <p:nvPr/>
        </p:nvSpPr>
        <p:spPr>
          <a:xfrm>
            <a:off x="983524" y="8446957"/>
            <a:ext cx="14024317" cy="54579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3600" b="1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Contact:</a:t>
            </a:r>
          </a:p>
          <a:p>
            <a:pPr algn="l"/>
            <a:r>
              <a:rPr kumimoji="0" lang="en-US" sz="3600" b="0" i="0" u="none" strike="noStrike" cap="none" spc="0" normalizeH="0" baseline="0">
                <a:ln>
                  <a:noFill/>
                </a:ln>
                <a:solidFill>
                  <a:srgbClr val="0A0A0A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Laura Stein (Program Specialist): </a:t>
            </a:r>
            <a:r>
              <a:rPr kumimoji="0" lang="en-US" sz="3600" b="0" i="0" u="none" strike="noStrike" cap="none" spc="0" normalizeH="0" baseline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  <a:hlinkClick r:id="rId4"/>
              </a:rPr>
              <a:t>LStein@ph.lacounty.gov</a:t>
            </a: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7030A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algn="l"/>
            <a:r>
              <a:rPr lang="en-US" sz="360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Debra Camp (Public Health Nurse): </a:t>
            </a:r>
            <a:r>
              <a:rPr lang="en-US" sz="360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Dcamp@ph.lacounty.gov</a:t>
            </a:r>
            <a:r>
              <a:rPr lang="en-US" sz="360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7030A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algn="l"/>
            <a:r>
              <a:rPr lang="en-US" sz="3600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Susanna Lam (Staff Analyst): </a:t>
            </a:r>
            <a:r>
              <a:rPr lang="en-US"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SLam@ph.lacounty.gov</a:t>
            </a:r>
            <a:r>
              <a:rPr lang="en-US"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l"/>
            <a:endParaRPr lang="en-US" sz="3600">
              <a:solidFill>
                <a:srgbClr val="0A0A0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kumimoji="0" lang="en-US" sz="3600" b="1" i="0" u="none" strike="noStrike" cap="none" spc="0" normalizeH="0" baseline="0">
                <a:ln>
                  <a:noFill/>
                </a:ln>
                <a:solidFill>
                  <a:srgbClr val="0A0A0A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Join the Help Me Grow LA Email List: </a:t>
            </a:r>
            <a:r>
              <a:rPr kumimoji="0" lang="en-US" sz="3600" i="0" u="none" strike="noStrike" cap="none" spc="0" normalizeH="0" baseline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Arial" panose="020B0604020202020204" pitchFamily="34" charset="0"/>
                <a:cs typeface="Arial" panose="020B0604020202020204" pitchFamily="34" charset="0"/>
                <a:sym typeface="Helvetica Neue"/>
                <a:hlinkClick r:id="rId7"/>
              </a:rPr>
              <a:t>https://public.govdelivery.com/accounts/CALACOUNTY/subscriber/new?topic_id=CALACOUNTY_1852</a:t>
            </a:r>
            <a:endParaRPr kumimoji="0" lang="en-US" sz="3600" i="0" u="none" strike="noStrike" cap="none" spc="0" normalizeH="0" baseline="0">
              <a:ln>
                <a:noFill/>
              </a:ln>
              <a:solidFill>
                <a:srgbClr val="7030A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algn="l"/>
            <a:endParaRPr kumimoji="0" lang="en-US" sz="3600" b="0" i="0" u="none" strike="noStrike" cap="none" spc="0" normalizeH="0" baseline="0">
              <a:ln>
                <a:noFill/>
              </a:ln>
              <a:solidFill>
                <a:srgbClr val="7030A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5155870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392390-4647-F541-BA98-C1ECAB3D37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82289" y="3646937"/>
            <a:ext cx="14936690" cy="9572700"/>
          </a:xfrm>
        </p:spPr>
        <p:txBody>
          <a:bodyPr>
            <a:norm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200">
                <a:solidFill>
                  <a:srgbClr val="0A0A0A"/>
                </a:solidFill>
              </a:rPr>
              <a:t>A national model promoting early identification and intervention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200">
                <a:solidFill>
                  <a:srgbClr val="0A0A0A"/>
                </a:solidFill>
              </a:rPr>
              <a:t>A collaboration between First 5 LA and the Los Angeles County Department of Public Health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200">
                <a:solidFill>
                  <a:srgbClr val="0A0A0A"/>
                </a:solidFill>
              </a:rPr>
              <a:t>Focus on ages 0-5, but will help all families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200">
                <a:solidFill>
                  <a:srgbClr val="0A0A0A"/>
                </a:solidFill>
              </a:rPr>
              <a:t>Serve all of LA County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200">
                <a:solidFill>
                  <a:srgbClr val="0A0A0A"/>
                </a:solidFill>
              </a:rPr>
              <a:t>No income eligibility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C27202-CD0B-8A40-BBB4-574C61F329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The Help Me Grow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E787E-DCB7-4C06-95B2-9FE8F314712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6001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254A2-D054-4CF0-84A3-0B4265E36B5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3E978D-3273-426D-9B85-7AF5DE12EE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5560" y="3056921"/>
            <a:ext cx="10686440" cy="9689839"/>
          </a:xfrm>
        </p:spPr>
        <p:txBody>
          <a:bodyPr lIns="50800" tIns="50800" rIns="50800" bIns="50800" anchor="t">
            <a:normAutofit fontScale="92500" lnSpcReduction="20000"/>
          </a:bodyPr>
          <a:lstStyle/>
          <a:p>
            <a:pPr marL="685800" indent="-685800">
              <a:buClr>
                <a:srgbClr val="0A0A0A"/>
              </a:buClr>
              <a:buFont typeface="Arial" panose="020B0604020202020204" pitchFamily="34" charset="0"/>
              <a:buChar char="•"/>
            </a:pPr>
            <a:r>
              <a:rPr lang="en-US" sz="5200" b="1">
                <a:solidFill>
                  <a:srgbClr val="0A0A0A"/>
                </a:solidFill>
                <a:latin typeface="Arial"/>
                <a:cs typeface="Arial"/>
              </a:rPr>
              <a:t>Centralized Access Point </a:t>
            </a:r>
            <a:r>
              <a:rPr lang="en-US" sz="5200">
                <a:solidFill>
                  <a:srgbClr val="0A0A0A"/>
                </a:solidFill>
                <a:latin typeface="Arial"/>
                <a:cs typeface="Arial"/>
              </a:rPr>
              <a:t>to help families and providers access needed resources and services.</a:t>
            </a:r>
          </a:p>
          <a:p>
            <a:pPr marL="685800" indent="-685800">
              <a:buClr>
                <a:srgbClr val="0A0A0A"/>
              </a:buClr>
              <a:buFont typeface="Arial" panose="020B0604020202020204" pitchFamily="34" charset="0"/>
              <a:buChar char="•"/>
            </a:pPr>
            <a:r>
              <a:rPr lang="en-US" sz="5200" b="1">
                <a:solidFill>
                  <a:srgbClr val="0A0A0A"/>
                </a:solidFill>
                <a:latin typeface="Arial"/>
                <a:cs typeface="Arial"/>
              </a:rPr>
              <a:t>Engage with Families and Communities </a:t>
            </a:r>
            <a:r>
              <a:rPr lang="en-US" sz="5200">
                <a:solidFill>
                  <a:srgbClr val="0A0A0A"/>
                </a:solidFill>
                <a:latin typeface="Arial"/>
                <a:cs typeface="Arial"/>
              </a:rPr>
              <a:t>to support their child’s development.</a:t>
            </a:r>
          </a:p>
          <a:p>
            <a:pPr marL="685800" indent="-685800">
              <a:buClr>
                <a:srgbClr val="0A0A0A"/>
              </a:buClr>
              <a:buFont typeface="Arial" panose="020B0604020202020204" pitchFamily="34" charset="0"/>
              <a:buChar char="•"/>
            </a:pPr>
            <a:r>
              <a:rPr lang="en-US" sz="5200" b="1">
                <a:solidFill>
                  <a:srgbClr val="0A0A0A"/>
                </a:solidFill>
                <a:latin typeface="Arial"/>
                <a:cs typeface="Arial"/>
              </a:rPr>
              <a:t>Support Child Health Providers </a:t>
            </a:r>
            <a:r>
              <a:rPr lang="en-US" sz="5200">
                <a:solidFill>
                  <a:srgbClr val="0A0A0A"/>
                </a:solidFill>
                <a:latin typeface="Arial"/>
                <a:cs typeface="Arial"/>
              </a:rPr>
              <a:t>to identify developmental concerns and connect families to resources.</a:t>
            </a:r>
          </a:p>
          <a:p>
            <a:pPr marL="685800" indent="-685800">
              <a:buClr>
                <a:srgbClr val="0A0A0A"/>
              </a:buClr>
              <a:buFont typeface="Arial" panose="020B0604020202020204" pitchFamily="34" charset="0"/>
              <a:buChar char="•"/>
            </a:pPr>
            <a:r>
              <a:rPr lang="en-US" sz="5200" b="1">
                <a:solidFill>
                  <a:srgbClr val="0A0A0A"/>
                </a:solidFill>
                <a:latin typeface="Arial"/>
                <a:cs typeface="Arial"/>
              </a:rPr>
              <a:t>Collect and Analyze Data </a:t>
            </a:r>
            <a:r>
              <a:rPr lang="en-US" sz="5200">
                <a:solidFill>
                  <a:srgbClr val="0A0A0A"/>
                </a:solidFill>
                <a:latin typeface="Arial"/>
                <a:cs typeface="Arial"/>
              </a:rPr>
              <a:t>to measure success and improve the coordination of programs and services in local communities.</a:t>
            </a:r>
            <a:endParaRPr lang="en-US" sz="5200">
              <a:solidFill>
                <a:srgbClr val="0A0A0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2B1D72-D860-4A7D-888B-6AD602EA80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The Help Me Grow Model</a:t>
            </a:r>
          </a:p>
          <a:p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181B664-43DB-42F8-9E98-E2E307861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1937" y="3046690"/>
            <a:ext cx="9908990" cy="931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41759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DABA5-B7F3-6A1D-DFCE-A284A8FF7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Centralized Access Point</a:t>
            </a:r>
          </a:p>
        </p:txBody>
      </p:sp>
    </p:spTree>
    <p:extLst>
      <p:ext uri="{BB962C8B-B14F-4D97-AF65-F5344CB8AC3E}">
        <p14:creationId xmlns:p14="http://schemas.microsoft.com/office/powerpoint/2010/main" val="36620611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CAF046-0761-4DFE-BB2F-1CE9E60D2A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37935" y="404813"/>
            <a:ext cx="11494824" cy="1403350"/>
          </a:xfrm>
        </p:spPr>
        <p:txBody>
          <a:bodyPr lIns="50800" tIns="50800" rIns="50800" bIns="5080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What is the CAP?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85D2CB-2501-4144-1C58-CFB21784140A}"/>
              </a:ext>
            </a:extLst>
          </p:cNvPr>
          <p:cNvSpPr txBox="1"/>
          <p:nvPr/>
        </p:nvSpPr>
        <p:spPr>
          <a:xfrm>
            <a:off x="6197082" y="2454071"/>
            <a:ext cx="11494824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000" b="1">
                <a:solidFill>
                  <a:srgbClr val="0A0A0A"/>
                </a:solidFill>
                <a:latin typeface="Arial"/>
              </a:rPr>
              <a:t>Centralized</a:t>
            </a:r>
            <a:r>
              <a:rPr lang="en-US" sz="6000" b="1">
                <a:solidFill>
                  <a:srgbClr val="0A0A0A"/>
                </a:solidFill>
              </a:rPr>
              <a:t> </a:t>
            </a:r>
            <a:r>
              <a:rPr lang="en-US" sz="6000" b="1">
                <a:solidFill>
                  <a:srgbClr val="0A0A0A"/>
                </a:solidFill>
                <a:latin typeface="Arial"/>
              </a:rPr>
              <a:t>Access Point: CAP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CDC83E-A3DC-200A-7BBF-71195FA1A5D9}"/>
              </a:ext>
            </a:extLst>
          </p:cNvPr>
          <p:cNvGrpSpPr/>
          <p:nvPr/>
        </p:nvGrpSpPr>
        <p:grpSpPr>
          <a:xfrm>
            <a:off x="308989" y="4154843"/>
            <a:ext cx="23117790" cy="7923364"/>
            <a:chOff x="308989" y="4154843"/>
            <a:chExt cx="23117790" cy="7923364"/>
          </a:xfrm>
        </p:grpSpPr>
        <p:sp>
          <p:nvSpPr>
            <p:cNvPr id="9" name="Text Placeholder 1">
              <a:extLst>
                <a:ext uri="{FF2B5EF4-FFF2-40B4-BE49-F238E27FC236}">
                  <a16:creationId xmlns:a16="http://schemas.microsoft.com/office/drawing/2014/main" id="{EAF0BEA0-A5FF-438C-AFD9-4D28D85C9800}"/>
                </a:ext>
              </a:extLst>
            </p:cNvPr>
            <p:cNvSpPr txBox="1">
              <a:spLocks/>
            </p:cNvSpPr>
            <p:nvPr/>
          </p:nvSpPr>
          <p:spPr>
            <a:xfrm>
              <a:off x="12811568" y="4154843"/>
              <a:ext cx="10615211" cy="79233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t">
              <a:normAutofit/>
            </a:bodyPr>
            <a:lstStyle>
              <a:lvl1pPr marL="0" marR="0" indent="0" algn="l" defTabSz="2438338" rtl="0" latinLnBrk="0">
                <a:lnSpc>
                  <a:spcPct val="10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None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1pPr>
              <a:lvl2pPr marL="1219200" marR="0" indent="-609600" algn="l" defTabSz="2438338" rtl="0" latinLnBrk="0">
                <a:lnSpc>
                  <a:spcPct val="10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2pPr>
              <a:lvl3pPr marL="1828800" marR="0" indent="-609600" algn="l" defTabSz="2438338" rtl="0" latinLnBrk="0">
                <a:lnSpc>
                  <a:spcPct val="10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3pPr>
              <a:lvl4pPr marL="2438400" marR="0" indent="-609600" algn="l" defTabSz="2438338" rtl="0" latinLnBrk="0">
                <a:lnSpc>
                  <a:spcPct val="10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4pPr>
              <a:lvl5pPr marL="3048000" marR="0" indent="-609600" algn="l" defTabSz="2438338" rtl="0" latinLnBrk="0">
                <a:lnSpc>
                  <a:spcPct val="10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5pPr>
              <a:lvl6pPr marL="3657600" marR="0" indent="-609600" algn="l" defTabSz="2438338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4267200" marR="0" indent="-609600" algn="l" defTabSz="2438338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4876800" marR="0" indent="-609600" algn="l" defTabSz="2438338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5486400" marR="0" indent="-609600" algn="l" defTabSz="2438338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pPr algn="ctr" hangingPunct="1"/>
              <a:r>
                <a:rPr lang="en-US">
                  <a:solidFill>
                    <a:srgbClr val="0A0A0A"/>
                  </a:solidFill>
                  <a:latin typeface="Arial"/>
                  <a:cs typeface="Arial"/>
                </a:rPr>
                <a:t>Website: HelpMeGrowLA.org </a:t>
              </a:r>
              <a:endParaRPr lang="en-US">
                <a:solidFill>
                  <a:srgbClr val="0A0A0A"/>
                </a:solidFill>
              </a:endParaRPr>
            </a:p>
            <a:p>
              <a:pPr hangingPunct="1"/>
              <a:endParaRPr lang="en-US"/>
            </a:p>
            <a:p>
              <a:pPr hangingPunct="1"/>
              <a:endParaRPr lang="en-US"/>
            </a:p>
          </p:txBody>
        </p:sp>
        <p:sp>
          <p:nvSpPr>
            <p:cNvPr id="13" name="Text Placeholder 1">
              <a:extLst>
                <a:ext uri="{FF2B5EF4-FFF2-40B4-BE49-F238E27FC236}">
                  <a16:creationId xmlns:a16="http://schemas.microsoft.com/office/drawing/2014/main" id="{7A4B3701-D2FF-4592-971A-B402A8C5D1E7}"/>
                </a:ext>
              </a:extLst>
            </p:cNvPr>
            <p:cNvSpPr txBox="1">
              <a:spLocks/>
            </p:cNvSpPr>
            <p:nvPr/>
          </p:nvSpPr>
          <p:spPr>
            <a:xfrm>
              <a:off x="308989" y="4154843"/>
              <a:ext cx="11494824" cy="79099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50800" tIns="50800" rIns="50800" bIns="50800" anchor="t">
              <a:normAutofit/>
            </a:bodyPr>
            <a:lstStyle>
              <a:lvl1pPr marL="0" marR="0" indent="0" algn="l" defTabSz="2438338" rtl="0" latinLnBrk="0">
                <a:lnSpc>
                  <a:spcPct val="10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None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1pPr>
              <a:lvl2pPr marL="1219200" marR="0" indent="-609600" algn="l" defTabSz="2438338" rtl="0" latinLnBrk="0">
                <a:lnSpc>
                  <a:spcPct val="10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2pPr>
              <a:lvl3pPr marL="1828800" marR="0" indent="-609600" algn="l" defTabSz="2438338" rtl="0" latinLnBrk="0">
                <a:lnSpc>
                  <a:spcPct val="10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3pPr>
              <a:lvl4pPr marL="2438400" marR="0" indent="-609600" algn="l" defTabSz="2438338" rtl="0" latinLnBrk="0">
                <a:lnSpc>
                  <a:spcPct val="10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4pPr>
              <a:lvl5pPr marL="3048000" marR="0" indent="-609600" algn="l" defTabSz="2438338" rtl="0" latinLnBrk="0">
                <a:lnSpc>
                  <a:spcPct val="10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Neue"/>
                </a:defRPr>
              </a:lvl5pPr>
              <a:lvl6pPr marL="3657600" marR="0" indent="-609600" algn="l" defTabSz="2438338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4267200" marR="0" indent="-609600" algn="l" defTabSz="2438338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4876800" marR="0" indent="-609600" algn="l" defTabSz="2438338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5486400" marR="0" indent="-609600" algn="l" defTabSz="2438338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pPr algn="ctr" hangingPunct="1"/>
              <a:r>
                <a:rPr lang="en-US">
                  <a:solidFill>
                    <a:srgbClr val="0A0A0A"/>
                  </a:solidFill>
                  <a:latin typeface="Arial"/>
                  <a:cs typeface="Arial"/>
                </a:rPr>
                <a:t>Call Center: Resource Liaison Team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0EFFDEE-3BD2-E71D-5AEE-CAE4B18D9138}"/>
              </a:ext>
            </a:extLst>
          </p:cNvPr>
          <p:cNvGrpSpPr/>
          <p:nvPr/>
        </p:nvGrpSpPr>
        <p:grpSpPr>
          <a:xfrm>
            <a:off x="2413587" y="4172297"/>
            <a:ext cx="21280031" cy="8606708"/>
            <a:chOff x="2413587" y="4172297"/>
            <a:chExt cx="21280031" cy="8606708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25EAA9F-065A-43A1-829A-93C75FC9F8AF}"/>
                </a:ext>
              </a:extLst>
            </p:cNvPr>
            <p:cNvCxnSpPr>
              <a:cxnSpLocks/>
            </p:cNvCxnSpPr>
            <p:nvPr/>
          </p:nvCxnSpPr>
          <p:spPr>
            <a:xfrm>
              <a:off x="11903672" y="4172297"/>
              <a:ext cx="40822" cy="8578763"/>
            </a:xfrm>
            <a:prstGeom prst="straightConnector1">
              <a:avLst/>
            </a:pr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79A84D6-D24D-9FCF-7D7C-DDCD4E989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45"/>
            <a:stretch/>
          </p:blipFill>
          <p:spPr>
            <a:xfrm>
              <a:off x="12952474" y="5342330"/>
              <a:ext cx="10741144" cy="5275742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AA2B262-AF2D-C215-32C2-FD70AED2C1A8}"/>
                </a:ext>
              </a:extLst>
            </p:cNvPr>
            <p:cNvGrpSpPr/>
            <p:nvPr/>
          </p:nvGrpSpPr>
          <p:grpSpPr>
            <a:xfrm>
              <a:off x="2413587" y="5044245"/>
              <a:ext cx="7382731" cy="7734760"/>
              <a:chOff x="2413587" y="5044245"/>
              <a:chExt cx="7382731" cy="773476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61C2300F-2113-BE6C-5940-83D6412B682F}"/>
                  </a:ext>
                </a:extLst>
              </p:cNvPr>
              <p:cNvGrpSpPr/>
              <p:nvPr/>
            </p:nvGrpSpPr>
            <p:grpSpPr>
              <a:xfrm>
                <a:off x="2413587" y="5044245"/>
                <a:ext cx="3169920" cy="3599243"/>
                <a:chOff x="828627" y="5117613"/>
                <a:chExt cx="3169920" cy="3599243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C3E4D53-8F5B-C92C-3AB9-F4E027C24A04}"/>
                    </a:ext>
                  </a:extLst>
                </p:cNvPr>
                <p:cNvGrpSpPr/>
                <p:nvPr/>
              </p:nvGrpSpPr>
              <p:grpSpPr>
                <a:xfrm>
                  <a:off x="828627" y="5117613"/>
                  <a:ext cx="3169920" cy="3596640"/>
                  <a:chOff x="828627" y="5117613"/>
                  <a:chExt cx="3169920" cy="3596640"/>
                </a:xfrm>
              </p:grpSpPr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AF94D38D-BC55-E755-3760-33B67D3D2215}"/>
                      </a:ext>
                    </a:extLst>
                  </p:cNvPr>
                  <p:cNvSpPr/>
                  <p:nvPr/>
                </p:nvSpPr>
                <p:spPr>
                  <a:xfrm>
                    <a:off x="828627" y="5117613"/>
                    <a:ext cx="3169920" cy="3596640"/>
                  </a:xfrm>
                  <a:prstGeom prst="rect">
                    <a:avLst/>
                  </a:prstGeom>
                  <a:gradFill flip="none" rotWithShape="1">
                    <a:gsLst>
                      <a:gs pos="53000">
                        <a:schemeClr val="bg1"/>
                      </a:gs>
                      <a:gs pos="100000">
                        <a:schemeClr val="bg1">
                          <a:lumMod val="8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12700" cap="flat">
                    <a:noFill/>
                    <a:miter lim="400000"/>
                  </a:ln>
                  <a:effectLst>
                    <a:outerShdw blurRad="50800" dist="63500" dir="5400000" algn="t" rotWithShape="0">
                      <a:prstClr val="black">
                        <a:alpha val="40000"/>
                      </a:prst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8255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71781A55-9702-2A55-52E8-ED866EA248DD}"/>
                      </a:ext>
                    </a:extLst>
                  </p:cNvPr>
                  <p:cNvSpPr/>
                  <p:nvPr/>
                </p:nvSpPr>
                <p:spPr>
                  <a:xfrm>
                    <a:off x="1092787" y="5346213"/>
                    <a:ext cx="2641600" cy="2697480"/>
                  </a:xfrm>
                  <a:prstGeom prst="rect">
                    <a:avLst/>
                  </a:prstGeom>
                  <a:solidFill>
                    <a:schemeClr val="tx2">
                      <a:lumMod val="75000"/>
                    </a:schemeClr>
                  </a:solidFill>
                  <a:ln w="12700" cap="flat">
                    <a:noFill/>
                    <a:miter lim="400000"/>
                  </a:ln>
                  <a:effectLst>
                    <a:outerShdw blurRad="50800" dist="63500" dir="5400000" algn="t" rotWithShape="0">
                      <a:prstClr val="black">
                        <a:alpha val="40000"/>
                      </a:prst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8255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B0962A75-2E87-A3F3-6B94-E774DFE031F1}"/>
                      </a:ext>
                    </a:extLst>
                  </p:cNvPr>
                  <p:cNvSpPr/>
                  <p:nvPr/>
                </p:nvSpPr>
                <p:spPr>
                  <a:xfrm>
                    <a:off x="1092787" y="5346213"/>
                    <a:ext cx="2641600" cy="269748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3566" t="-224" r="-13566" b="224"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blurRad="50800" dir="5400000" algn="t" rotWithShape="0">
                      <a:prstClr val="black">
                        <a:alpha val="40000"/>
                      </a:prst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8255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endParaRPr>
                  </a:p>
                </p:txBody>
              </p:sp>
            </p:grpSp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50CD4F6-F23A-10B2-BFC0-CC864C299348}"/>
                    </a:ext>
                  </a:extLst>
                </p:cNvPr>
                <p:cNvSpPr txBox="1"/>
                <p:nvPr/>
              </p:nvSpPr>
              <p:spPr>
                <a:xfrm>
                  <a:off x="1092787" y="8306487"/>
                  <a:ext cx="2614212" cy="41036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defTabSz="2438338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000" b="1" i="0" u="none" strike="noStrike" cap="none" spc="0" normalizeH="0" baseline="0">
                      <a:ln>
                        <a:noFill/>
                      </a:ln>
                      <a:solidFill>
                        <a:srgbClr val="5E5E5E"/>
                      </a:solidFill>
                      <a:effectLst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Helvetica Neue"/>
                    </a:rPr>
                    <a:t>Beatriz Perera-Dzul</a:t>
                  </a: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783F174D-1567-E689-4F2D-03C6CF22D731}"/>
                  </a:ext>
                </a:extLst>
              </p:cNvPr>
              <p:cNvGrpSpPr/>
              <p:nvPr/>
            </p:nvGrpSpPr>
            <p:grpSpPr>
              <a:xfrm>
                <a:off x="6602266" y="5086619"/>
                <a:ext cx="3194052" cy="3596640"/>
                <a:chOff x="4549941" y="5117613"/>
                <a:chExt cx="3194052" cy="3596640"/>
              </a:xfrm>
            </p:grpSpPr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970CA8F6-4F57-EE61-D3FD-68844CD866B7}"/>
                    </a:ext>
                  </a:extLst>
                </p:cNvPr>
                <p:cNvGrpSpPr/>
                <p:nvPr/>
              </p:nvGrpSpPr>
              <p:grpSpPr>
                <a:xfrm>
                  <a:off x="4574073" y="5117613"/>
                  <a:ext cx="3169920" cy="3596640"/>
                  <a:chOff x="4226560" y="3670300"/>
                  <a:chExt cx="3169920" cy="3596640"/>
                </a:xfrm>
              </p:grpSpPr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09BDF057-12FD-AE50-7050-7712F88993B8}"/>
                      </a:ext>
                    </a:extLst>
                  </p:cNvPr>
                  <p:cNvSpPr/>
                  <p:nvPr/>
                </p:nvSpPr>
                <p:spPr>
                  <a:xfrm>
                    <a:off x="4226560" y="3670300"/>
                    <a:ext cx="3169920" cy="3596640"/>
                  </a:xfrm>
                  <a:prstGeom prst="rect">
                    <a:avLst/>
                  </a:prstGeom>
                  <a:gradFill flip="none" rotWithShape="1">
                    <a:gsLst>
                      <a:gs pos="53000">
                        <a:schemeClr val="bg1"/>
                      </a:gs>
                      <a:gs pos="100000">
                        <a:schemeClr val="bg1">
                          <a:lumMod val="8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12700" cap="flat">
                    <a:noFill/>
                    <a:miter lim="400000"/>
                  </a:ln>
                  <a:effectLst>
                    <a:outerShdw blurRad="50800" dist="63500" dir="5400000" algn="t" rotWithShape="0">
                      <a:prstClr val="black">
                        <a:alpha val="40000"/>
                      </a:prst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8255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40" name="Rectangle 39">
                    <a:extLst>
                      <a:ext uri="{FF2B5EF4-FFF2-40B4-BE49-F238E27FC236}">
                        <a16:creationId xmlns:a16="http://schemas.microsoft.com/office/drawing/2014/main" id="{4D17006B-73AD-7995-230E-245642E328BA}"/>
                      </a:ext>
                    </a:extLst>
                  </p:cNvPr>
                  <p:cNvSpPr/>
                  <p:nvPr/>
                </p:nvSpPr>
                <p:spPr>
                  <a:xfrm>
                    <a:off x="4466588" y="3898900"/>
                    <a:ext cx="2641600" cy="2697480"/>
                  </a:xfrm>
                  <a:prstGeom prst="rect">
                    <a:avLst/>
                  </a:prstGeom>
                  <a:solidFill>
                    <a:schemeClr val="tx2">
                      <a:lumMod val="75000"/>
                    </a:schemeClr>
                  </a:solidFill>
                  <a:ln w="12700" cap="flat">
                    <a:noFill/>
                    <a:miter lim="400000"/>
                  </a:ln>
                  <a:effectLst>
                    <a:outerShdw blurRad="50800" dist="63500" dir="5400000" algn="t" rotWithShape="0">
                      <a:prstClr val="black">
                        <a:alpha val="40000"/>
                      </a:prst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8255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50471D07-8E2F-3BEC-8AE8-DE13776D5188}"/>
                      </a:ext>
                    </a:extLst>
                  </p:cNvPr>
                  <p:cNvSpPr/>
                  <p:nvPr/>
                </p:nvSpPr>
                <p:spPr>
                  <a:xfrm>
                    <a:off x="4466588" y="3898900"/>
                    <a:ext cx="2641600" cy="269748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blurRad="50800" dir="5400000" algn="t" rotWithShape="0">
                      <a:prstClr val="black">
                        <a:alpha val="40000"/>
                      </a:prst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8255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endParaRPr>
                  </a:p>
                </p:txBody>
              </p:sp>
            </p:grp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EEDC395-5FED-B4CA-FCEF-29AB52FB707F}"/>
                    </a:ext>
                  </a:extLst>
                </p:cNvPr>
                <p:cNvSpPr txBox="1"/>
                <p:nvPr/>
              </p:nvSpPr>
              <p:spPr>
                <a:xfrm>
                  <a:off x="4549941" y="8311616"/>
                  <a:ext cx="3169920" cy="40011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wrap="square">
                  <a:spAutoFit/>
                </a:bodyPr>
                <a:lstStyle/>
                <a:p>
                  <a:pPr marL="0" marR="0" indent="0" defTabSz="2438338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000" b="1" i="0" u="none" strike="noStrike" cap="none" spc="0" normalizeH="0" baseline="0">
                      <a:ln>
                        <a:noFill/>
                      </a:ln>
                      <a:solidFill>
                        <a:srgbClr val="5E5E5E"/>
                      </a:solidFill>
                      <a:effectLst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Helvetica Neue"/>
                    </a:rPr>
                    <a:t>Mavil Gamez</a:t>
                  </a: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229FEEF3-8BD2-6D1B-9E43-3B06A2E195CC}"/>
                  </a:ext>
                </a:extLst>
              </p:cNvPr>
              <p:cNvGrpSpPr/>
              <p:nvPr/>
            </p:nvGrpSpPr>
            <p:grpSpPr>
              <a:xfrm>
                <a:off x="2413587" y="9154420"/>
                <a:ext cx="3169920" cy="3624585"/>
                <a:chOff x="2413587" y="9154420"/>
                <a:chExt cx="3169920" cy="3624585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0339A318-073F-475C-332C-6205519DF2BE}"/>
                    </a:ext>
                  </a:extLst>
                </p:cNvPr>
                <p:cNvGrpSpPr/>
                <p:nvPr/>
              </p:nvGrpSpPr>
              <p:grpSpPr>
                <a:xfrm>
                  <a:off x="2413587" y="9154420"/>
                  <a:ext cx="3169920" cy="3596640"/>
                  <a:chOff x="4574073" y="9154420"/>
                  <a:chExt cx="3169920" cy="3596640"/>
                </a:xfrm>
              </p:grpSpPr>
              <p:sp>
                <p:nvSpPr>
                  <p:cNvPr id="32" name="Rectangle 31">
                    <a:extLst>
                      <a:ext uri="{FF2B5EF4-FFF2-40B4-BE49-F238E27FC236}">
                        <a16:creationId xmlns:a16="http://schemas.microsoft.com/office/drawing/2014/main" id="{BACAF748-34CC-A081-ED90-ADA7A0F7908C}"/>
                      </a:ext>
                    </a:extLst>
                  </p:cNvPr>
                  <p:cNvSpPr/>
                  <p:nvPr/>
                </p:nvSpPr>
                <p:spPr>
                  <a:xfrm>
                    <a:off x="4574073" y="9154420"/>
                    <a:ext cx="3169920" cy="3596640"/>
                  </a:xfrm>
                  <a:prstGeom prst="rect">
                    <a:avLst/>
                  </a:prstGeom>
                  <a:gradFill flip="none" rotWithShape="1">
                    <a:gsLst>
                      <a:gs pos="53000">
                        <a:schemeClr val="bg1"/>
                      </a:gs>
                      <a:gs pos="100000">
                        <a:schemeClr val="bg1">
                          <a:lumMod val="8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12700" cap="flat">
                    <a:noFill/>
                    <a:miter lim="400000"/>
                  </a:ln>
                  <a:effectLst>
                    <a:outerShdw blurRad="50800" dist="63500" dir="5400000" algn="t" rotWithShape="0">
                      <a:prstClr val="black">
                        <a:alpha val="40000"/>
                      </a:prst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8255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34" name="Rectangle 33">
                    <a:extLst>
                      <a:ext uri="{FF2B5EF4-FFF2-40B4-BE49-F238E27FC236}">
                        <a16:creationId xmlns:a16="http://schemas.microsoft.com/office/drawing/2014/main" id="{DE495DDF-E81E-831D-3DCE-7101788BEC27}"/>
                      </a:ext>
                    </a:extLst>
                  </p:cNvPr>
                  <p:cNvSpPr/>
                  <p:nvPr/>
                </p:nvSpPr>
                <p:spPr>
                  <a:xfrm>
                    <a:off x="4838233" y="9383020"/>
                    <a:ext cx="2641600" cy="2697480"/>
                  </a:xfrm>
                  <a:prstGeom prst="rect">
                    <a:avLst/>
                  </a:prstGeom>
                  <a:solidFill>
                    <a:schemeClr val="tx2">
                      <a:lumMod val="75000"/>
                    </a:schemeClr>
                  </a:solidFill>
                  <a:ln w="12700" cap="flat">
                    <a:noFill/>
                    <a:miter lim="400000"/>
                  </a:ln>
                  <a:effectLst>
                    <a:outerShdw blurRad="50800" dist="63500" dir="5400000" algn="t" rotWithShape="0">
                      <a:prstClr val="black">
                        <a:alpha val="40000"/>
                      </a:prst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8255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36" name="Rectangle 35">
                    <a:extLst>
                      <a:ext uri="{FF2B5EF4-FFF2-40B4-BE49-F238E27FC236}">
                        <a16:creationId xmlns:a16="http://schemas.microsoft.com/office/drawing/2014/main" id="{D350216F-924C-6A15-1D79-4BE360F4628A}"/>
                      </a:ext>
                    </a:extLst>
                  </p:cNvPr>
                  <p:cNvSpPr/>
                  <p:nvPr/>
                </p:nvSpPr>
                <p:spPr>
                  <a:xfrm>
                    <a:off x="4838233" y="9383020"/>
                    <a:ext cx="2641600" cy="269748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blurRad="50800" dir="5400000" algn="t" rotWithShape="0">
                      <a:prstClr val="black">
                        <a:alpha val="40000"/>
                      </a:prst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8255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endParaRPr>
                  </a:p>
                </p:txBody>
              </p:sp>
            </p:grp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B7FF4CF-6C84-5D7C-B55A-F9045A0C6D07}"/>
                    </a:ext>
                  </a:extLst>
                </p:cNvPr>
                <p:cNvSpPr txBox="1"/>
                <p:nvPr/>
              </p:nvSpPr>
              <p:spPr>
                <a:xfrm>
                  <a:off x="2497113" y="12378895"/>
                  <a:ext cx="3002867" cy="40011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wrap="square">
                  <a:spAutoFit/>
                </a:bodyPr>
                <a:lstStyle/>
                <a:p>
                  <a:pPr marL="0" marR="0" indent="0" algn="ctr" defTabSz="2438338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000" b="1" i="0" u="none" strike="noStrike" cap="none" spc="0" normalizeH="0" baseline="0">
                      <a:ln>
                        <a:noFill/>
                      </a:ln>
                      <a:solidFill>
                        <a:srgbClr val="5E5E5E"/>
                      </a:solidFill>
                      <a:effectLst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Helvetica Neue"/>
                    </a:rPr>
                    <a:t>Debra Camp</a:t>
                  </a: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94B4F60-EAC5-96A1-45C9-DE6FDA105A07}"/>
                  </a:ext>
                </a:extLst>
              </p:cNvPr>
              <p:cNvGrpSpPr/>
              <p:nvPr/>
            </p:nvGrpSpPr>
            <p:grpSpPr>
              <a:xfrm>
                <a:off x="6603328" y="9145132"/>
                <a:ext cx="3192990" cy="3605928"/>
                <a:chOff x="6591262" y="9145132"/>
                <a:chExt cx="3192990" cy="3605928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51C4E179-A816-3313-1AAC-862D7C7F740F}"/>
                    </a:ext>
                  </a:extLst>
                </p:cNvPr>
                <p:cNvGrpSpPr/>
                <p:nvPr/>
              </p:nvGrpSpPr>
              <p:grpSpPr>
                <a:xfrm>
                  <a:off x="6591262" y="9145132"/>
                  <a:ext cx="3169920" cy="3596640"/>
                  <a:chOff x="8319518" y="9154420"/>
                  <a:chExt cx="3169920" cy="3596640"/>
                </a:xfrm>
              </p:grpSpPr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EA4DCF99-79C3-841A-257B-7C5FA3C768A8}"/>
                      </a:ext>
                    </a:extLst>
                  </p:cNvPr>
                  <p:cNvSpPr/>
                  <p:nvPr/>
                </p:nvSpPr>
                <p:spPr>
                  <a:xfrm>
                    <a:off x="8319518" y="9154420"/>
                    <a:ext cx="3169920" cy="3596640"/>
                  </a:xfrm>
                  <a:prstGeom prst="rect">
                    <a:avLst/>
                  </a:prstGeom>
                  <a:gradFill flip="none" rotWithShape="1">
                    <a:gsLst>
                      <a:gs pos="53000">
                        <a:schemeClr val="bg1"/>
                      </a:gs>
                      <a:gs pos="100000">
                        <a:schemeClr val="bg1">
                          <a:lumMod val="85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 w="12700" cap="flat">
                    <a:noFill/>
                    <a:miter lim="400000"/>
                  </a:ln>
                  <a:effectLst>
                    <a:outerShdw blurRad="50800" dist="63500" dir="5400000" algn="t" rotWithShape="0">
                      <a:prstClr val="black">
                        <a:alpha val="40000"/>
                      </a:prst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8255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9761E8E9-99D9-4CD3-4AC7-D9EFAC9C47FD}"/>
                      </a:ext>
                    </a:extLst>
                  </p:cNvPr>
                  <p:cNvSpPr/>
                  <p:nvPr/>
                </p:nvSpPr>
                <p:spPr>
                  <a:xfrm>
                    <a:off x="8583678" y="9383020"/>
                    <a:ext cx="2641600" cy="2697480"/>
                  </a:xfrm>
                  <a:prstGeom prst="rect">
                    <a:avLst/>
                  </a:prstGeom>
                  <a:solidFill>
                    <a:schemeClr val="tx2">
                      <a:lumMod val="75000"/>
                    </a:schemeClr>
                  </a:solidFill>
                  <a:ln w="12700" cap="flat">
                    <a:noFill/>
                    <a:miter lim="400000"/>
                  </a:ln>
                  <a:effectLst>
                    <a:outerShdw blurRad="50800" dist="63500" dir="5400000" algn="t" rotWithShape="0">
                      <a:prstClr val="black">
                        <a:alpha val="40000"/>
                      </a:prst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8255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endParaRPr>
                  </a:p>
                </p:txBody>
              </p:sp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798E9BE7-4E2D-DA8E-5480-F21E97A97B23}"/>
                      </a:ext>
                    </a:extLst>
                  </p:cNvPr>
                  <p:cNvSpPr/>
                  <p:nvPr/>
                </p:nvSpPr>
                <p:spPr>
                  <a:xfrm>
                    <a:off x="8611067" y="9378768"/>
                    <a:ext cx="2632962" cy="269748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t="-16160"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blurRad="50800" dir="5400000" algn="t" rotWithShape="0">
                      <a:prstClr val="black">
                        <a:alpha val="40000"/>
                      </a:prst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8255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32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endParaRPr>
                  </a:p>
                </p:txBody>
              </p:sp>
            </p:grp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07B3F8E-A838-6A36-AA3B-86C00CF9601F}"/>
                    </a:ext>
                  </a:extLst>
                </p:cNvPr>
                <p:cNvSpPr txBox="1"/>
                <p:nvPr/>
              </p:nvSpPr>
              <p:spPr>
                <a:xfrm>
                  <a:off x="6614332" y="12350950"/>
                  <a:ext cx="3169920" cy="40011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wrap="square">
                  <a:spAutoFit/>
                </a:bodyPr>
                <a:lstStyle/>
                <a:p>
                  <a:pPr marL="0" marR="0" indent="0" algn="ctr" defTabSz="2438338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000" b="1" i="0" u="none" strike="noStrike" cap="none" spc="0" normalizeH="0" baseline="0">
                      <a:ln>
                        <a:noFill/>
                      </a:ln>
                      <a:solidFill>
                        <a:srgbClr val="5E5E5E"/>
                      </a:solidFill>
                      <a:effectLst/>
                      <a:uFillTx/>
                      <a:latin typeface="Arial" panose="020B0604020202020204" pitchFamily="34" charset="0"/>
                      <a:cs typeface="Arial" panose="020B0604020202020204" pitchFamily="34" charset="0"/>
                      <a:sym typeface="Helvetica Neue"/>
                    </a:rPr>
                    <a:t>Susanna Lam</a:t>
                  </a:r>
                </a:p>
              </p:txBody>
            </p:sp>
          </p:grp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EA5C0E-F10E-4970-BFB1-7D6C9022FE3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602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CAF046-0761-4DFE-BB2F-1CE9E60D2A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37935" y="404813"/>
            <a:ext cx="11494824" cy="1403350"/>
          </a:xfrm>
        </p:spPr>
        <p:txBody>
          <a:bodyPr lIns="50800" tIns="50800" rIns="50800" bIns="5080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Levels of Need</a:t>
            </a:r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BB4B12-4760-49FE-B1B2-82A387E389FE}"/>
              </a:ext>
            </a:extLst>
          </p:cNvPr>
          <p:cNvSpPr txBox="1">
            <a:spLocks/>
          </p:cNvSpPr>
          <p:nvPr/>
        </p:nvSpPr>
        <p:spPr>
          <a:xfrm>
            <a:off x="1537935" y="3705546"/>
            <a:ext cx="13831887" cy="9088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l" defTabSz="2438338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  <a:lvl2pPr marL="1219200" marR="0" indent="-609600" algn="l" defTabSz="2438338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2pPr>
            <a:lvl3pPr marL="1828800" marR="0" indent="-609600" algn="l" defTabSz="2438338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3pPr>
            <a:lvl4pPr marL="2438400" marR="0" indent="-609600" algn="l" defTabSz="2438338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4pPr>
            <a:lvl5pPr marL="3048000" marR="0" indent="-609600" algn="l" defTabSz="2438338" rtl="0" latinLnBrk="0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685800" indent="-685800" hangingPunct="1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0A0A0A"/>
                </a:solidFill>
                <a:latin typeface="Arial"/>
                <a:cs typeface="Arial"/>
              </a:rPr>
              <a:t>Self-Serve: </a:t>
            </a:r>
            <a:r>
              <a:rPr lang="en-US">
                <a:solidFill>
                  <a:srgbClr val="0A0A0A"/>
                </a:solidFill>
                <a:latin typeface="Arial"/>
                <a:cs typeface="Arial"/>
              </a:rPr>
              <a:t>Family or Provider finds what they need on HelpMeGrowLA.org</a:t>
            </a:r>
          </a:p>
          <a:p>
            <a:pPr marL="685800" indent="-685800" hangingPunct="1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0A0A0A"/>
                </a:solidFill>
                <a:latin typeface="Arial"/>
                <a:cs typeface="Arial"/>
              </a:rPr>
              <a:t>Resource Assistance: </a:t>
            </a:r>
            <a:r>
              <a:rPr lang="en-US">
                <a:solidFill>
                  <a:srgbClr val="0A0A0A"/>
                </a:solidFill>
                <a:latin typeface="Arial"/>
                <a:cs typeface="Arial"/>
              </a:rPr>
              <a:t>Family or Provider has a simple question about Help Me Grow LA</a:t>
            </a:r>
          </a:p>
          <a:p>
            <a:pPr marL="685800" indent="-685800" hangingPunct="1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0A0A0A"/>
                </a:solidFill>
                <a:latin typeface="Arial"/>
                <a:cs typeface="Arial"/>
              </a:rPr>
              <a:t>Resource Navigation: </a:t>
            </a:r>
            <a:r>
              <a:rPr lang="en-US">
                <a:solidFill>
                  <a:srgbClr val="0A0A0A"/>
                </a:solidFill>
                <a:latin typeface="Arial"/>
                <a:cs typeface="Arial"/>
              </a:rPr>
              <a:t>Family needs more in-depth help finding resources and navigating the system of care</a:t>
            </a:r>
            <a:endParaRPr lang="en-US">
              <a:solidFill>
                <a:srgbClr val="0A0A0A"/>
              </a:solidFill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19912B5F-BEAB-4BEE-AF45-A69408189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257566">
            <a:off x="16095418" y="3648396"/>
            <a:ext cx="7449559" cy="483665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CE590-8441-42A8-9685-849A3593E20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39022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2AABF07-F204-65D2-6B20-422E645BB3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1409" t="19648" r="10324" b="10850"/>
          <a:stretch/>
        </p:blipFill>
        <p:spPr>
          <a:xfrm>
            <a:off x="15886497" y="4654983"/>
            <a:ext cx="6137302" cy="387877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BE8CA5-92CA-180D-B60A-E30044D1E1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9130" y="3483915"/>
            <a:ext cx="19859540" cy="9487806"/>
          </a:xfrm>
        </p:spPr>
        <p:txBody>
          <a:bodyPr lIns="50800" tIns="50800" rIns="50800" bIns="50800" anchor="t">
            <a:normAutofit/>
          </a:bodyPr>
          <a:lstStyle/>
          <a:p>
            <a:r>
              <a:rPr lang="en-US" sz="6000" b="1">
                <a:solidFill>
                  <a:srgbClr val="0A0A0A"/>
                </a:solidFill>
                <a:latin typeface="Arial"/>
                <a:cs typeface="Arial"/>
              </a:rPr>
              <a:t>Call Center: (833) 903-3972</a:t>
            </a:r>
            <a:endParaRPr lang="en-US" b="1">
              <a:solidFill>
                <a:srgbClr val="0A0A0A"/>
              </a:solidFill>
            </a:endParaRPr>
          </a:p>
          <a:p>
            <a:pPr marL="685800" indent="-685800">
              <a:buFont typeface="Arial"/>
              <a:buChar char="•"/>
            </a:pPr>
            <a:r>
              <a:rPr lang="en-US">
                <a:solidFill>
                  <a:srgbClr val="0A0A0A"/>
                </a:solidFill>
                <a:latin typeface="Arial"/>
                <a:cs typeface="Arial"/>
              </a:rPr>
              <a:t>Hours:</a:t>
            </a:r>
          </a:p>
          <a:p>
            <a:pPr marL="1905000" lvl="1" indent="-685800">
              <a:buFont typeface="Arial"/>
              <a:buChar char="•"/>
            </a:pPr>
            <a:r>
              <a:rPr lang="en-US">
                <a:solidFill>
                  <a:srgbClr val="0A0A0A"/>
                </a:solidFill>
                <a:latin typeface="Arial"/>
                <a:cs typeface="Arial"/>
              </a:rPr>
              <a:t>Monday – Friday: 8:30 AM - 3:00 PM </a:t>
            </a:r>
          </a:p>
          <a:p>
            <a:pPr marL="1905000" lvl="1" indent="-685800">
              <a:buFont typeface="Arial"/>
              <a:buChar char="•"/>
            </a:pPr>
            <a:r>
              <a:rPr lang="en-US">
                <a:solidFill>
                  <a:srgbClr val="0A0A0A"/>
                </a:solidFill>
                <a:latin typeface="Arial"/>
                <a:cs typeface="Arial"/>
              </a:rPr>
              <a:t>Extended hours soon</a:t>
            </a:r>
          </a:p>
          <a:p>
            <a:pPr marL="685800" indent="-685800">
              <a:buFont typeface="Arial,Sans-Serif"/>
              <a:buChar char="•"/>
            </a:pPr>
            <a:r>
              <a:rPr lang="en-US">
                <a:solidFill>
                  <a:srgbClr val="0A0A0A"/>
                </a:solidFill>
                <a:latin typeface="Arial"/>
                <a:cs typeface="Arial"/>
              </a:rPr>
              <a:t>Staffed by Resource Liaisons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BEA6C-EB52-915C-543C-86E0366EB3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50800" tIns="50800" rIns="50800" bIns="5080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Call Center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810938-ED2D-4117-BF2C-F02890FA5B7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9258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BE8CA5-92CA-180D-B60A-E30044D1E1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9130" y="3483915"/>
            <a:ext cx="13905307" cy="9487806"/>
          </a:xfrm>
        </p:spPr>
        <p:txBody>
          <a:bodyPr lIns="50800" tIns="50800" rIns="50800" bIns="50800" anchor="t">
            <a:normAutofit/>
          </a:bodyPr>
          <a:lstStyle/>
          <a:p>
            <a:pPr marL="571500" lvl="1" indent="-571500" algn="l">
              <a:buFont typeface="Arial"/>
              <a:buChar char="•"/>
            </a:pPr>
            <a:r>
              <a:rPr lang="en-US" b="1" i="0" u="none" strike="noStrike">
                <a:solidFill>
                  <a:srgbClr val="0A0A0A"/>
                </a:solidFill>
                <a:latin typeface="Arial"/>
                <a:ea typeface="Arial"/>
                <a:cs typeface="Arial"/>
              </a:rPr>
              <a:t>Navigate</a:t>
            </a:r>
            <a:r>
              <a:rPr lang="en-US" b="0" i="0" u="none" strike="noStrike">
                <a:solidFill>
                  <a:srgbClr val="0A0A0A"/>
                </a:solidFill>
                <a:latin typeface="Arial"/>
                <a:ea typeface="Arial"/>
                <a:cs typeface="Arial"/>
              </a:rPr>
              <a:t>: Help families navigate the system of care. </a:t>
            </a:r>
            <a:r>
              <a:rPr lang="en-US">
                <a:solidFill>
                  <a:srgbClr val="0A0A0A"/>
                </a:solidFill>
                <a:latin typeface="Arial"/>
                <a:ea typeface="Arial"/>
                <a:cs typeface="Arial"/>
              </a:rPr>
              <a:t>Help providers</a:t>
            </a:r>
            <a:r>
              <a:rPr lang="en-US" b="0" i="0" u="none" strike="noStrike">
                <a:solidFill>
                  <a:srgbClr val="0A0A0A"/>
                </a:solidFill>
                <a:latin typeface="Arial"/>
                <a:ea typeface="Arial"/>
                <a:cs typeface="Arial"/>
              </a:rPr>
              <a:t> understand the system of care</a:t>
            </a:r>
            <a:endParaRPr lang="en-US">
              <a:solidFill>
                <a:srgbClr val="0A0A0A"/>
              </a:solidFill>
              <a:latin typeface="Arial"/>
              <a:cs typeface="Arial"/>
            </a:endParaRPr>
          </a:p>
          <a:p>
            <a:pPr marL="571500" lvl="1" indent="-571500" algn="l">
              <a:buFont typeface="Arial"/>
              <a:buChar char="•"/>
            </a:pPr>
            <a:r>
              <a:rPr lang="en-US" b="1" i="0" u="none" strike="noStrike">
                <a:solidFill>
                  <a:srgbClr val="0A0A0A"/>
                </a:solidFill>
                <a:latin typeface="Arial"/>
                <a:ea typeface="Arial"/>
                <a:cs typeface="Arial"/>
              </a:rPr>
              <a:t>Connect to resources</a:t>
            </a:r>
            <a:r>
              <a:rPr lang="en-US" b="0" i="0" u="none" strike="noStrike">
                <a:solidFill>
                  <a:srgbClr val="0A0A0A"/>
                </a:solidFill>
                <a:latin typeface="Arial"/>
                <a:ea typeface="Arial"/>
                <a:cs typeface="Arial"/>
              </a:rPr>
              <a:t>: Help find resources and agencies</a:t>
            </a:r>
            <a:endParaRPr lang="en-US" b="0" i="0">
              <a:solidFill>
                <a:srgbClr val="0A0A0A"/>
              </a:solidFill>
              <a:latin typeface="Arial"/>
              <a:ea typeface="Arial"/>
              <a:cs typeface="Arial"/>
            </a:endParaRPr>
          </a:p>
          <a:p>
            <a:pPr marL="571500" lvl="1" indent="-571500" algn="l" rtl="0">
              <a:buFont typeface="Arial"/>
              <a:buChar char="•"/>
            </a:pPr>
            <a:r>
              <a:rPr lang="en-US" b="1" i="0" u="none" strike="noStrike">
                <a:solidFill>
                  <a:srgbClr val="0A0A0A"/>
                </a:solidFill>
                <a:latin typeface="Arial"/>
                <a:ea typeface="Arial"/>
                <a:cs typeface="Arial"/>
              </a:rPr>
              <a:t>Coach: </a:t>
            </a:r>
            <a:r>
              <a:rPr lang="en-US" b="0" i="0" u="none" strike="noStrike">
                <a:solidFill>
                  <a:srgbClr val="0A0A0A"/>
                </a:solidFill>
                <a:latin typeface="Arial"/>
                <a:ea typeface="Arial"/>
                <a:cs typeface="Arial"/>
              </a:rPr>
              <a:t>Help family become confident and competent, ready to talk to an agency, ready to navigate the system of care, ready to advocate for their child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BEA6C-EB52-915C-543C-86E0366EB3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50800" tIns="50800" rIns="50800" bIns="5080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Resource Liaison Team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911F5E-CC4E-746D-0E98-BAA174DB4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5200682" y="3483915"/>
            <a:ext cx="8794811" cy="496095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27CE5A-16BB-4EE5-8027-712DA58EBFC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4750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f2920f7-6e42-4ee3-9f3f-c94b7af73a2a" xsi:nil="true"/>
    <lcf76f155ced4ddcb4097134ff3c332f xmlns="84b35e92-924b-4dc7-959d-16250fd0a973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4F24175FC86F4DA07AC6E60B6C0954" ma:contentTypeVersion="13" ma:contentTypeDescription="Create a new document." ma:contentTypeScope="" ma:versionID="aa4c762e8e0dca9d1b8accd41a033e48">
  <xsd:schema xmlns:xsd="http://www.w3.org/2001/XMLSchema" xmlns:xs="http://www.w3.org/2001/XMLSchema" xmlns:p="http://schemas.microsoft.com/office/2006/metadata/properties" xmlns:ns2="84b35e92-924b-4dc7-959d-16250fd0a973" xmlns:ns3="c7923b0c-9b48-477f-b464-cbee14b3766e" xmlns:ns4="bf2920f7-6e42-4ee3-9f3f-c94b7af73a2a" targetNamespace="http://schemas.microsoft.com/office/2006/metadata/properties" ma:root="true" ma:fieldsID="cce502ead0be255934396810bd0b3499" ns2:_="" ns3:_="" ns4:_="">
    <xsd:import namespace="84b35e92-924b-4dc7-959d-16250fd0a973"/>
    <xsd:import namespace="c7923b0c-9b48-477f-b464-cbee14b3766e"/>
    <xsd:import namespace="bf2920f7-6e42-4ee3-9f3f-c94b7af73a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b35e92-924b-4dc7-959d-16250fd0a9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0377eeec-9545-4db6-a5b8-3c28df25bf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923b0c-9b48-477f-b464-cbee14b3766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2920f7-6e42-4ee3-9f3f-c94b7af73a2a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14b72b6e-e17f-4e78-b126-2ffc9ed90a10}" ma:internalName="TaxCatchAll" ma:showField="CatchAllData" ma:web="c7923b0c-9b48-477f-b464-cbee14b376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99037D-A76D-4807-8106-39F20701BED9}">
  <ds:schemaRefs>
    <ds:schemaRef ds:uri="http://schemas.microsoft.com/office/2006/metadata/properties"/>
    <ds:schemaRef ds:uri="c7923b0c-9b48-477f-b464-cbee14b3766e"/>
    <ds:schemaRef ds:uri="http://www.w3.org/XML/1998/namespace"/>
    <ds:schemaRef ds:uri="bf2920f7-6e42-4ee3-9f3f-c94b7af73a2a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84b35e92-924b-4dc7-959d-16250fd0a973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5ABCF07D-6CA0-488E-B299-1D57A86EC033}">
  <ds:schemaRefs>
    <ds:schemaRef ds:uri="84b35e92-924b-4dc7-959d-16250fd0a973"/>
    <ds:schemaRef ds:uri="bf2920f7-6e42-4ee3-9f3f-c94b7af73a2a"/>
    <ds:schemaRef ds:uri="c7923b0c-9b48-477f-b464-cbee14b3766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159B047-ADE1-4A87-B59E-708162C8FCB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678</Words>
  <Application>Microsoft Office PowerPoint</Application>
  <PresentationFormat>Custom</PresentationFormat>
  <Paragraphs>115</Paragraphs>
  <Slides>22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Arial,Sans-Serif</vt:lpstr>
      <vt:lpstr>Calibri</vt:lpstr>
      <vt:lpstr>Helvetica</vt:lpstr>
      <vt:lpstr>Helvetica Neue</vt:lpstr>
      <vt:lpstr>Helvetica Neue Medium</vt:lpstr>
      <vt:lpstr>21_BasicWhite</vt:lpstr>
      <vt:lpstr>Acrobat Document</vt:lpstr>
      <vt:lpstr>Help Me Grow LA Centralized Access Point</vt:lpstr>
      <vt:lpstr>PowerPoint Presentation</vt:lpstr>
      <vt:lpstr>PowerPoint Presentation</vt:lpstr>
      <vt:lpstr>PowerPoint Presentation</vt:lpstr>
      <vt:lpstr>Centralized Access Point</vt:lpstr>
      <vt:lpstr>PowerPoint Presentation</vt:lpstr>
      <vt:lpstr>PowerPoint Presentation</vt:lpstr>
      <vt:lpstr>PowerPoint Presentation</vt:lpstr>
      <vt:lpstr>PowerPoint Presentation</vt:lpstr>
      <vt:lpstr>Calling the Call Center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Stay Connected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Jacqueline Aker</dc:creator>
  <cp:lastModifiedBy>Debra Camp</cp:lastModifiedBy>
  <cp:revision>14</cp:revision>
  <cp:lastPrinted>2022-09-07T15:28:32Z</cp:lastPrinted>
  <dcterms:modified xsi:type="dcterms:W3CDTF">2022-11-02T14:55:18Z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0x010100714F24175FC86F4DA07AC6E60B6C0954</vt:lpwstr>
  </property>
  <property fmtid="{D5CDD505-2E9C-101B-9397-08002B2CF9AE}" pid="3" name="MediaServiceImageTags">
    <vt:lpwstr/>
  </property>
</Properties>
</file>