
<file path=[Content_Types].xml><?xml version="1.0" encoding="utf-8"?>
<Types xmlns="http://schemas.openxmlformats.org/package/2006/content-types">
  <Default Extension="1" ContentType="image/jpeg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3" r:id="rId2"/>
    <p:sldId id="2979" r:id="rId3"/>
    <p:sldId id="331" r:id="rId4"/>
    <p:sldId id="2989" r:id="rId5"/>
    <p:sldId id="2991" r:id="rId6"/>
    <p:sldId id="404" r:id="rId7"/>
    <p:sldId id="401" r:id="rId8"/>
    <p:sldId id="3013" r:id="rId9"/>
    <p:sldId id="359" r:id="rId10"/>
    <p:sldId id="3006" r:id="rId11"/>
    <p:sldId id="3005" r:id="rId12"/>
    <p:sldId id="3007" r:id="rId13"/>
    <p:sldId id="3008" r:id="rId14"/>
    <p:sldId id="3009" r:id="rId15"/>
    <p:sldId id="3002" r:id="rId16"/>
    <p:sldId id="3010" r:id="rId17"/>
    <p:sldId id="3014" r:id="rId18"/>
    <p:sldId id="2981" r:id="rId19"/>
    <p:sldId id="3015" r:id="rId20"/>
    <p:sldId id="336" r:id="rId21"/>
  </p:sldIdLst>
  <p:sldSz cx="9144000" cy="6858000" type="letter"/>
  <p:notesSz cx="7102475" cy="9388475"/>
  <p:defaultTextStyle>
    <a:defPPr>
      <a:defRPr lang="en-US"/>
    </a:defPPr>
    <a:lvl1pPr marL="0" algn="l" defTabSz="543263" rtl="0" eaLnBrk="1" latinLnBrk="0" hangingPunct="1">
      <a:defRPr sz="2139" kern="1200">
        <a:solidFill>
          <a:schemeClr val="tx1"/>
        </a:solidFill>
        <a:latin typeface="+mn-lt"/>
        <a:ea typeface="+mn-ea"/>
        <a:cs typeface="+mn-cs"/>
      </a:defRPr>
    </a:lvl1pPr>
    <a:lvl2pPr marL="543263" algn="l" defTabSz="543263" rtl="0" eaLnBrk="1" latinLnBrk="0" hangingPunct="1">
      <a:defRPr sz="2139" kern="1200">
        <a:solidFill>
          <a:schemeClr val="tx1"/>
        </a:solidFill>
        <a:latin typeface="+mn-lt"/>
        <a:ea typeface="+mn-ea"/>
        <a:cs typeface="+mn-cs"/>
      </a:defRPr>
    </a:lvl2pPr>
    <a:lvl3pPr marL="1086525" algn="l" defTabSz="543263" rtl="0" eaLnBrk="1" latinLnBrk="0" hangingPunct="1">
      <a:defRPr sz="2139" kern="1200">
        <a:solidFill>
          <a:schemeClr val="tx1"/>
        </a:solidFill>
        <a:latin typeface="+mn-lt"/>
        <a:ea typeface="+mn-ea"/>
        <a:cs typeface="+mn-cs"/>
      </a:defRPr>
    </a:lvl3pPr>
    <a:lvl4pPr marL="1629787" algn="l" defTabSz="543263" rtl="0" eaLnBrk="1" latinLnBrk="0" hangingPunct="1">
      <a:defRPr sz="2139" kern="1200">
        <a:solidFill>
          <a:schemeClr val="tx1"/>
        </a:solidFill>
        <a:latin typeface="+mn-lt"/>
        <a:ea typeface="+mn-ea"/>
        <a:cs typeface="+mn-cs"/>
      </a:defRPr>
    </a:lvl4pPr>
    <a:lvl5pPr marL="2173049" algn="l" defTabSz="543263" rtl="0" eaLnBrk="1" latinLnBrk="0" hangingPunct="1">
      <a:defRPr sz="2139" kern="1200">
        <a:solidFill>
          <a:schemeClr val="tx1"/>
        </a:solidFill>
        <a:latin typeface="+mn-lt"/>
        <a:ea typeface="+mn-ea"/>
        <a:cs typeface="+mn-cs"/>
      </a:defRPr>
    </a:lvl5pPr>
    <a:lvl6pPr marL="2716312" algn="l" defTabSz="543263" rtl="0" eaLnBrk="1" latinLnBrk="0" hangingPunct="1">
      <a:defRPr sz="2139" kern="1200">
        <a:solidFill>
          <a:schemeClr val="tx1"/>
        </a:solidFill>
        <a:latin typeface="+mn-lt"/>
        <a:ea typeface="+mn-ea"/>
        <a:cs typeface="+mn-cs"/>
      </a:defRPr>
    </a:lvl6pPr>
    <a:lvl7pPr marL="3259574" algn="l" defTabSz="543263" rtl="0" eaLnBrk="1" latinLnBrk="0" hangingPunct="1">
      <a:defRPr sz="2139" kern="1200">
        <a:solidFill>
          <a:schemeClr val="tx1"/>
        </a:solidFill>
        <a:latin typeface="+mn-lt"/>
        <a:ea typeface="+mn-ea"/>
        <a:cs typeface="+mn-cs"/>
      </a:defRPr>
    </a:lvl7pPr>
    <a:lvl8pPr marL="3802835" algn="l" defTabSz="543263" rtl="0" eaLnBrk="1" latinLnBrk="0" hangingPunct="1">
      <a:defRPr sz="2139" kern="1200">
        <a:solidFill>
          <a:schemeClr val="tx1"/>
        </a:solidFill>
        <a:latin typeface="+mn-lt"/>
        <a:ea typeface="+mn-ea"/>
        <a:cs typeface="+mn-cs"/>
      </a:defRPr>
    </a:lvl8pPr>
    <a:lvl9pPr marL="4346098" algn="l" defTabSz="543263" rtl="0" eaLnBrk="1" latinLnBrk="0" hangingPunct="1">
      <a:defRPr sz="213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7" userDrawn="1">
          <p15:clr>
            <a:srgbClr val="A4A3A4"/>
          </p15:clr>
        </p15:guide>
        <p15:guide id="2" pos="129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bra Colman" initials="DC" lastIdx="1" clrIdx="0">
    <p:extLst>
      <p:ext uri="{19B8F6BF-5375-455C-9EA6-DF929625EA0E}">
        <p15:presenceInfo xmlns:p15="http://schemas.microsoft.com/office/powerpoint/2012/main" userId="S::DColman@ph.lacounty.gov::38c776ce-f68f-48ea-955c-f800a13ce2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D4A"/>
    <a:srgbClr val="663300"/>
    <a:srgbClr val="EB9814"/>
    <a:srgbClr val="D07F00"/>
    <a:srgbClr val="CF7F00"/>
    <a:srgbClr val="C5B783"/>
    <a:srgbClr val="2661A8"/>
    <a:srgbClr val="CC3300"/>
    <a:srgbClr val="F2F2F2"/>
    <a:srgbClr val="337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45" autoAdjust="0"/>
    <p:restoredTop sz="93424" autoAdjust="0"/>
  </p:normalViewPr>
  <p:slideViewPr>
    <p:cSldViewPr snapToGrid="0" snapToObjects="1" showGuides="1">
      <p:cViewPr varScale="1">
        <p:scale>
          <a:sx n="85" d="100"/>
          <a:sy n="85" d="100"/>
        </p:scale>
        <p:origin x="312" y="102"/>
      </p:cViewPr>
      <p:guideLst>
        <p:guide orient="horz" pos="2567"/>
        <p:guide pos="129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ixabay.com/en/school-students-bus-school-bus-953123/" TargetMode="External"/><Relationship Id="rId1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pixabay.com/en/school-students-bus-school-bus-953123/" TargetMode="External"/><Relationship Id="rId1" Type="http://schemas.openxmlformats.org/officeDocument/2006/relationships/image" Target="../media/image7.jp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0208B6-99C6-4E8F-BD0C-4404AE2F6050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0E4DC75A-1536-4F3A-B350-8C7C23D7EA07}">
      <dgm:prSet phldrT="[Text]"/>
      <dgm:spPr/>
      <dgm:t>
        <a:bodyPr/>
        <a:lstStyle/>
        <a:p>
          <a:r>
            <a:rPr lang="en-US" dirty="0"/>
            <a:t>Access</a:t>
          </a:r>
        </a:p>
      </dgm:t>
    </dgm:pt>
    <dgm:pt modelId="{CD807073-FCBA-4B5C-AEBB-6982C3AAF3A1}" type="parTrans" cxnId="{DDB1E6EC-FD32-4731-A33A-49A37E41B000}">
      <dgm:prSet/>
      <dgm:spPr/>
      <dgm:t>
        <a:bodyPr/>
        <a:lstStyle/>
        <a:p>
          <a:endParaRPr lang="en-US"/>
        </a:p>
      </dgm:t>
    </dgm:pt>
    <dgm:pt modelId="{9A7FB96B-8D66-43B3-9FDC-0DDB5622B16E}" type="sibTrans" cxnId="{DDB1E6EC-FD32-4731-A33A-49A37E41B000}">
      <dgm:prSet/>
      <dgm:spPr/>
      <dgm:t>
        <a:bodyPr/>
        <a:lstStyle/>
        <a:p>
          <a:endParaRPr lang="en-US"/>
        </a:p>
      </dgm:t>
    </dgm:pt>
    <dgm:pt modelId="{4933C469-1034-4D4D-8563-F6BCBB39CA79}">
      <dgm:prSet phldrT="[Text]"/>
      <dgm:spPr/>
      <dgm:t>
        <a:bodyPr/>
        <a:lstStyle/>
        <a:p>
          <a:r>
            <a:rPr lang="en-US" dirty="0"/>
            <a:t>Quality</a:t>
          </a:r>
        </a:p>
      </dgm:t>
    </dgm:pt>
    <dgm:pt modelId="{8021E87D-BAAE-4ECD-BFB6-72DF15C0D605}" type="parTrans" cxnId="{117B1B49-7622-4806-956D-7C4EF838437D}">
      <dgm:prSet/>
      <dgm:spPr/>
      <dgm:t>
        <a:bodyPr/>
        <a:lstStyle/>
        <a:p>
          <a:endParaRPr lang="en-US"/>
        </a:p>
      </dgm:t>
    </dgm:pt>
    <dgm:pt modelId="{40FC246D-88ED-44B2-ACFF-FE2325C2F47F}" type="sibTrans" cxnId="{117B1B49-7622-4806-956D-7C4EF838437D}">
      <dgm:prSet/>
      <dgm:spPr/>
      <dgm:t>
        <a:bodyPr/>
        <a:lstStyle/>
        <a:p>
          <a:endParaRPr lang="en-US"/>
        </a:p>
      </dgm:t>
    </dgm:pt>
    <dgm:pt modelId="{3B61D99A-262C-4C66-B7FA-6A34C9432A5B}">
      <dgm:prSet phldrT="[Text]"/>
      <dgm:spPr/>
      <dgm:t>
        <a:bodyPr/>
        <a:lstStyle/>
        <a:p>
          <a:r>
            <a:rPr lang="en-US" dirty="0"/>
            <a:t>Workforce</a:t>
          </a:r>
        </a:p>
      </dgm:t>
    </dgm:pt>
    <dgm:pt modelId="{7B46706C-A97F-4282-8A98-90C1B16B848E}" type="parTrans" cxnId="{87D1F22B-1503-4D51-9748-07EDDF6D42D6}">
      <dgm:prSet/>
      <dgm:spPr/>
      <dgm:t>
        <a:bodyPr/>
        <a:lstStyle/>
        <a:p>
          <a:endParaRPr lang="en-US"/>
        </a:p>
      </dgm:t>
    </dgm:pt>
    <dgm:pt modelId="{396A4DC7-6031-489C-823F-4ADB8E71F4F5}" type="sibTrans" cxnId="{87D1F22B-1503-4D51-9748-07EDDF6D42D6}">
      <dgm:prSet/>
      <dgm:spPr/>
      <dgm:t>
        <a:bodyPr/>
        <a:lstStyle/>
        <a:p>
          <a:endParaRPr lang="en-US"/>
        </a:p>
      </dgm:t>
    </dgm:pt>
    <dgm:pt modelId="{05B0CB19-2581-4D2A-B960-6FEFE8FD57E6}" type="pres">
      <dgm:prSet presAssocID="{B90208B6-99C6-4E8F-BD0C-4404AE2F6050}" presName="linearFlow" presStyleCnt="0">
        <dgm:presLayoutVars>
          <dgm:dir/>
          <dgm:resizeHandles val="exact"/>
        </dgm:presLayoutVars>
      </dgm:prSet>
      <dgm:spPr/>
    </dgm:pt>
    <dgm:pt modelId="{5A9E3748-79A0-41B5-A123-3F139BE317E4}" type="pres">
      <dgm:prSet presAssocID="{0E4DC75A-1536-4F3A-B350-8C7C23D7EA07}" presName="composite" presStyleCnt="0"/>
      <dgm:spPr/>
    </dgm:pt>
    <dgm:pt modelId="{1FB1FEC9-5CB4-4345-815D-91F5E20CB40C}" type="pres">
      <dgm:prSet presAssocID="{0E4DC75A-1536-4F3A-B350-8C7C23D7EA07}" presName="imgShp" presStyleLbl="fgImgPlace1" presStyleIdx="0" presStyleCnt="3" custLinFactNeighborX="-76636" custLinFactNeighborY="-110"/>
      <dgm:spPr>
        <a:prstGeom prst="flowChartProcess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6000" r="-36000"/>
          </a:stretch>
        </a:blipFill>
      </dgm:spPr>
    </dgm:pt>
    <dgm:pt modelId="{C9F35536-4993-4789-8249-F30333EBA49C}" type="pres">
      <dgm:prSet presAssocID="{0E4DC75A-1536-4F3A-B350-8C7C23D7EA07}" presName="txShp" presStyleLbl="node1" presStyleIdx="0" presStyleCnt="3">
        <dgm:presLayoutVars>
          <dgm:bulletEnabled val="1"/>
        </dgm:presLayoutVars>
      </dgm:prSet>
      <dgm:spPr/>
    </dgm:pt>
    <dgm:pt modelId="{A8EC9F9A-495F-4D0A-9A63-7808BB334D24}" type="pres">
      <dgm:prSet presAssocID="{9A7FB96B-8D66-43B3-9FDC-0DDB5622B16E}" presName="spacing" presStyleCnt="0"/>
      <dgm:spPr/>
    </dgm:pt>
    <dgm:pt modelId="{D7FA75A1-E634-4A7B-8FF0-A6CFCC1A98AB}" type="pres">
      <dgm:prSet presAssocID="{4933C469-1034-4D4D-8563-F6BCBB39CA79}" presName="composite" presStyleCnt="0"/>
      <dgm:spPr/>
    </dgm:pt>
    <dgm:pt modelId="{A23A7F94-39F3-45AF-80C4-EE49011366E5}" type="pres">
      <dgm:prSet presAssocID="{4933C469-1034-4D4D-8563-F6BCBB39CA79}" presName="imgShp" presStyleLbl="fgImgPlace1" presStyleIdx="1" presStyleCnt="3" custLinFactNeighborX="-76688" custLinFactNeighborY="5002"/>
      <dgm:spPr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6AEA8C1D-71F1-40B0-B032-C2158A6A5C76}" type="pres">
      <dgm:prSet presAssocID="{4933C469-1034-4D4D-8563-F6BCBB39CA79}" presName="txShp" presStyleLbl="node1" presStyleIdx="1" presStyleCnt="3">
        <dgm:presLayoutVars>
          <dgm:bulletEnabled val="1"/>
        </dgm:presLayoutVars>
      </dgm:prSet>
      <dgm:spPr/>
    </dgm:pt>
    <dgm:pt modelId="{6A2BE744-86B5-4728-96EF-3F98C7A7AB04}" type="pres">
      <dgm:prSet presAssocID="{40FC246D-88ED-44B2-ACFF-FE2325C2F47F}" presName="spacing" presStyleCnt="0"/>
      <dgm:spPr/>
    </dgm:pt>
    <dgm:pt modelId="{155E3B69-AD6E-4261-A5BA-9AE68492AA3A}" type="pres">
      <dgm:prSet presAssocID="{3B61D99A-262C-4C66-B7FA-6A34C9432A5B}" presName="composite" presStyleCnt="0"/>
      <dgm:spPr/>
    </dgm:pt>
    <dgm:pt modelId="{B591A060-BB5B-4413-BD0E-F47859A1CE11}" type="pres">
      <dgm:prSet presAssocID="{3B61D99A-262C-4C66-B7FA-6A34C9432A5B}" presName="imgShp" presStyleLbl="fgImgPlace1" presStyleIdx="2" presStyleCnt="3" custScaleX="101921" custScaleY="93779" custLinFactNeighborX="-76208" custLinFactNeighborY="3275"/>
      <dgm:spPr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55AD478D-0801-46B8-AE19-DAD81D975436}" type="pres">
      <dgm:prSet presAssocID="{3B61D99A-262C-4C66-B7FA-6A34C9432A5B}" presName="txShp" presStyleLbl="node1" presStyleIdx="2" presStyleCnt="3">
        <dgm:presLayoutVars>
          <dgm:bulletEnabled val="1"/>
        </dgm:presLayoutVars>
      </dgm:prSet>
      <dgm:spPr/>
    </dgm:pt>
  </dgm:ptLst>
  <dgm:cxnLst>
    <dgm:cxn modelId="{F0834A26-FBAF-4A19-B5DF-53C8C2B3941B}" type="presOf" srcId="{3B61D99A-262C-4C66-B7FA-6A34C9432A5B}" destId="{55AD478D-0801-46B8-AE19-DAD81D975436}" srcOrd="0" destOrd="0" presId="urn:microsoft.com/office/officeart/2005/8/layout/vList3"/>
    <dgm:cxn modelId="{87D1F22B-1503-4D51-9748-07EDDF6D42D6}" srcId="{B90208B6-99C6-4E8F-BD0C-4404AE2F6050}" destId="{3B61D99A-262C-4C66-B7FA-6A34C9432A5B}" srcOrd="2" destOrd="0" parTransId="{7B46706C-A97F-4282-8A98-90C1B16B848E}" sibTransId="{396A4DC7-6031-489C-823F-4ADB8E71F4F5}"/>
    <dgm:cxn modelId="{49172536-7AD5-4250-A002-1E1BBAECFB5E}" type="presOf" srcId="{4933C469-1034-4D4D-8563-F6BCBB39CA79}" destId="{6AEA8C1D-71F1-40B0-B032-C2158A6A5C76}" srcOrd="0" destOrd="0" presId="urn:microsoft.com/office/officeart/2005/8/layout/vList3"/>
    <dgm:cxn modelId="{F3CF4C40-E97C-40BF-8769-4B638E79176E}" type="presOf" srcId="{0E4DC75A-1536-4F3A-B350-8C7C23D7EA07}" destId="{C9F35536-4993-4789-8249-F30333EBA49C}" srcOrd="0" destOrd="0" presId="urn:microsoft.com/office/officeart/2005/8/layout/vList3"/>
    <dgm:cxn modelId="{117B1B49-7622-4806-956D-7C4EF838437D}" srcId="{B90208B6-99C6-4E8F-BD0C-4404AE2F6050}" destId="{4933C469-1034-4D4D-8563-F6BCBB39CA79}" srcOrd="1" destOrd="0" parTransId="{8021E87D-BAAE-4ECD-BFB6-72DF15C0D605}" sibTransId="{40FC246D-88ED-44B2-ACFF-FE2325C2F47F}"/>
    <dgm:cxn modelId="{DDB1E6EC-FD32-4731-A33A-49A37E41B000}" srcId="{B90208B6-99C6-4E8F-BD0C-4404AE2F6050}" destId="{0E4DC75A-1536-4F3A-B350-8C7C23D7EA07}" srcOrd="0" destOrd="0" parTransId="{CD807073-FCBA-4B5C-AEBB-6982C3AAF3A1}" sibTransId="{9A7FB96B-8D66-43B3-9FDC-0DDB5622B16E}"/>
    <dgm:cxn modelId="{726201F4-56F4-4992-8830-7640DE8C2937}" type="presOf" srcId="{B90208B6-99C6-4E8F-BD0C-4404AE2F6050}" destId="{05B0CB19-2581-4D2A-B960-6FEFE8FD57E6}" srcOrd="0" destOrd="0" presId="urn:microsoft.com/office/officeart/2005/8/layout/vList3"/>
    <dgm:cxn modelId="{CA058112-03AD-4B71-A8E1-BDD249C3ECBF}" type="presParOf" srcId="{05B0CB19-2581-4D2A-B960-6FEFE8FD57E6}" destId="{5A9E3748-79A0-41B5-A123-3F139BE317E4}" srcOrd="0" destOrd="0" presId="urn:microsoft.com/office/officeart/2005/8/layout/vList3"/>
    <dgm:cxn modelId="{54993F6B-5F42-4FC4-A4CE-D62F5F9B7873}" type="presParOf" srcId="{5A9E3748-79A0-41B5-A123-3F139BE317E4}" destId="{1FB1FEC9-5CB4-4345-815D-91F5E20CB40C}" srcOrd="0" destOrd="0" presId="urn:microsoft.com/office/officeart/2005/8/layout/vList3"/>
    <dgm:cxn modelId="{56FBB2DB-8A7D-4EC6-B4A0-E34C0F657E15}" type="presParOf" srcId="{5A9E3748-79A0-41B5-A123-3F139BE317E4}" destId="{C9F35536-4993-4789-8249-F30333EBA49C}" srcOrd="1" destOrd="0" presId="urn:microsoft.com/office/officeart/2005/8/layout/vList3"/>
    <dgm:cxn modelId="{DD6AEFB4-11F1-49B4-BFE5-B83E9F7F54E2}" type="presParOf" srcId="{05B0CB19-2581-4D2A-B960-6FEFE8FD57E6}" destId="{A8EC9F9A-495F-4D0A-9A63-7808BB334D24}" srcOrd="1" destOrd="0" presId="urn:microsoft.com/office/officeart/2005/8/layout/vList3"/>
    <dgm:cxn modelId="{10D9C607-633C-47FE-873B-15D067E77D64}" type="presParOf" srcId="{05B0CB19-2581-4D2A-B960-6FEFE8FD57E6}" destId="{D7FA75A1-E634-4A7B-8FF0-A6CFCC1A98AB}" srcOrd="2" destOrd="0" presId="urn:microsoft.com/office/officeart/2005/8/layout/vList3"/>
    <dgm:cxn modelId="{AE90BE0B-DF36-4CA3-86A5-70366C5BCD93}" type="presParOf" srcId="{D7FA75A1-E634-4A7B-8FF0-A6CFCC1A98AB}" destId="{A23A7F94-39F3-45AF-80C4-EE49011366E5}" srcOrd="0" destOrd="0" presId="urn:microsoft.com/office/officeart/2005/8/layout/vList3"/>
    <dgm:cxn modelId="{12A05A77-C39F-40A7-8CE6-49C01B8ACFF5}" type="presParOf" srcId="{D7FA75A1-E634-4A7B-8FF0-A6CFCC1A98AB}" destId="{6AEA8C1D-71F1-40B0-B032-C2158A6A5C76}" srcOrd="1" destOrd="0" presId="urn:microsoft.com/office/officeart/2005/8/layout/vList3"/>
    <dgm:cxn modelId="{B1CCD09E-7A2D-444D-8A1F-C92211248225}" type="presParOf" srcId="{05B0CB19-2581-4D2A-B960-6FEFE8FD57E6}" destId="{6A2BE744-86B5-4728-96EF-3F98C7A7AB04}" srcOrd="3" destOrd="0" presId="urn:microsoft.com/office/officeart/2005/8/layout/vList3"/>
    <dgm:cxn modelId="{F4256A63-FE00-4D27-913B-2E64C22FF918}" type="presParOf" srcId="{05B0CB19-2581-4D2A-B960-6FEFE8FD57E6}" destId="{155E3B69-AD6E-4261-A5BA-9AE68492AA3A}" srcOrd="4" destOrd="0" presId="urn:microsoft.com/office/officeart/2005/8/layout/vList3"/>
    <dgm:cxn modelId="{374738AF-2DEF-4C94-8DF0-26D5DF7013AD}" type="presParOf" srcId="{155E3B69-AD6E-4261-A5BA-9AE68492AA3A}" destId="{B591A060-BB5B-4413-BD0E-F47859A1CE11}" srcOrd="0" destOrd="0" presId="urn:microsoft.com/office/officeart/2005/8/layout/vList3"/>
    <dgm:cxn modelId="{588D612F-64C0-4EE9-825F-FB50393ACD3C}" type="presParOf" srcId="{155E3B69-AD6E-4261-A5BA-9AE68492AA3A}" destId="{55AD478D-0801-46B8-AE19-DAD81D97543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35536-4993-4789-8249-F30333EBA49C}">
      <dsp:nvSpPr>
        <dsp:cNvPr id="0" name=""/>
        <dsp:cNvSpPr/>
      </dsp:nvSpPr>
      <dsp:spPr>
        <a:xfrm rot="10800000">
          <a:off x="1717351" y="2226"/>
          <a:ext cx="5472684" cy="1355573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770" tIns="220980" rIns="412496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Access</a:t>
          </a:r>
        </a:p>
      </dsp:txBody>
      <dsp:txXfrm rot="10800000">
        <a:off x="2056244" y="2226"/>
        <a:ext cx="5133791" cy="1355573"/>
      </dsp:txXfrm>
    </dsp:sp>
    <dsp:sp modelId="{1FB1FEC9-5CB4-4345-815D-91F5E20CB40C}">
      <dsp:nvSpPr>
        <dsp:cNvPr id="0" name=""/>
        <dsp:cNvSpPr/>
      </dsp:nvSpPr>
      <dsp:spPr>
        <a:xfrm>
          <a:off x="707" y="735"/>
          <a:ext cx="1355573" cy="1355573"/>
        </a:xfrm>
        <a:prstGeom prst="flowChartProcess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A8C1D-71F1-40B0-B032-C2158A6A5C76}">
      <dsp:nvSpPr>
        <dsp:cNvPr id="0" name=""/>
        <dsp:cNvSpPr/>
      </dsp:nvSpPr>
      <dsp:spPr>
        <a:xfrm rot="10800000">
          <a:off x="1717351" y="1762449"/>
          <a:ext cx="5472684" cy="1355573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770" tIns="220980" rIns="412496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Quality</a:t>
          </a:r>
        </a:p>
      </dsp:txBody>
      <dsp:txXfrm rot="10800000">
        <a:off x="2056244" y="1762449"/>
        <a:ext cx="5133791" cy="1355573"/>
      </dsp:txXfrm>
    </dsp:sp>
    <dsp:sp modelId="{A23A7F94-39F3-45AF-80C4-EE49011366E5}">
      <dsp:nvSpPr>
        <dsp:cNvPr id="0" name=""/>
        <dsp:cNvSpPr/>
      </dsp:nvSpPr>
      <dsp:spPr>
        <a:xfrm>
          <a:off x="2" y="1830254"/>
          <a:ext cx="1355573" cy="13555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D478D-0801-46B8-AE19-DAD81D975436}">
      <dsp:nvSpPr>
        <dsp:cNvPr id="0" name=""/>
        <dsp:cNvSpPr/>
      </dsp:nvSpPr>
      <dsp:spPr>
        <a:xfrm rot="10800000">
          <a:off x="1723861" y="3522671"/>
          <a:ext cx="5472684" cy="1355573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770" tIns="220980" rIns="412496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/>
            <a:t>Workforce</a:t>
          </a:r>
        </a:p>
      </dsp:txBody>
      <dsp:txXfrm rot="10800000">
        <a:off x="2062754" y="3522671"/>
        <a:ext cx="5133791" cy="1355573"/>
      </dsp:txXfrm>
    </dsp:sp>
    <dsp:sp modelId="{B591A060-BB5B-4413-BD0E-F47859A1CE11}">
      <dsp:nvSpPr>
        <dsp:cNvPr id="0" name=""/>
        <dsp:cNvSpPr/>
      </dsp:nvSpPr>
      <dsp:spPr>
        <a:xfrm>
          <a:off x="0" y="3609228"/>
          <a:ext cx="1381614" cy="127124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4220" tIns="47111" rIns="94220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40" cy="469424"/>
          </a:xfrm>
          <a:prstGeom prst="rect">
            <a:avLst/>
          </a:prstGeom>
        </p:spPr>
        <p:txBody>
          <a:bodyPr vert="horz" lIns="94220" tIns="47111" rIns="94220" bIns="47111" rtlCol="0"/>
          <a:lstStyle>
            <a:lvl1pPr algn="r">
              <a:defRPr sz="1200"/>
            </a:lvl1pPr>
          </a:lstStyle>
          <a:p>
            <a:fld id="{71B6E036-E03C-5842-901C-1E87ADD77BC2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3"/>
            <a:ext cx="3077740" cy="469424"/>
          </a:xfrm>
          <a:prstGeom prst="rect">
            <a:avLst/>
          </a:prstGeom>
        </p:spPr>
        <p:txBody>
          <a:bodyPr vert="horz" lIns="94220" tIns="47111" rIns="94220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3"/>
            <a:ext cx="3077740" cy="469424"/>
          </a:xfrm>
          <a:prstGeom prst="rect">
            <a:avLst/>
          </a:prstGeom>
        </p:spPr>
        <p:txBody>
          <a:bodyPr vert="horz" lIns="94220" tIns="47111" rIns="94220" bIns="47111" rtlCol="0" anchor="b"/>
          <a:lstStyle>
            <a:lvl1pPr algn="r">
              <a:defRPr sz="1200"/>
            </a:lvl1pPr>
          </a:lstStyle>
          <a:p>
            <a:fld id="{4F5934A8-B8B6-9947-A2AF-466E343BBB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4586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4220" tIns="47111" rIns="94220" bIns="471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40" cy="469424"/>
          </a:xfrm>
          <a:prstGeom prst="rect">
            <a:avLst/>
          </a:prstGeom>
        </p:spPr>
        <p:txBody>
          <a:bodyPr vert="horz" lIns="94220" tIns="47111" rIns="94220" bIns="47111" rtlCol="0"/>
          <a:lstStyle>
            <a:lvl1pPr algn="r">
              <a:defRPr sz="1200"/>
            </a:lvl1pPr>
          </a:lstStyle>
          <a:p>
            <a:fld id="{2A3EB5FC-1857-1849-8047-3303091A6914}" type="datetimeFigureOut">
              <a:rPr lang="en-US" smtClean="0"/>
              <a:t>6/20/2023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4850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0" tIns="47111" rIns="94220" bIns="471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459527"/>
            <a:ext cx="5681980" cy="4224814"/>
          </a:xfrm>
          <a:prstGeom prst="rect">
            <a:avLst/>
          </a:prstGeom>
        </p:spPr>
        <p:txBody>
          <a:bodyPr vert="horz" lIns="94220" tIns="47111" rIns="94220" bIns="471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3"/>
            <a:ext cx="3077740" cy="469424"/>
          </a:xfrm>
          <a:prstGeom prst="rect">
            <a:avLst/>
          </a:prstGeom>
        </p:spPr>
        <p:txBody>
          <a:bodyPr vert="horz" lIns="94220" tIns="47111" rIns="94220" bIns="471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3"/>
            <a:ext cx="3077740" cy="469424"/>
          </a:xfrm>
          <a:prstGeom prst="rect">
            <a:avLst/>
          </a:prstGeom>
        </p:spPr>
        <p:txBody>
          <a:bodyPr vert="horz" lIns="94220" tIns="47111" rIns="94220" bIns="47111" rtlCol="0" anchor="b"/>
          <a:lstStyle>
            <a:lvl1pPr algn="r">
              <a:defRPr sz="1200"/>
            </a:lvl1pPr>
          </a:lstStyle>
          <a:p>
            <a:fld id="{F6DAE0CD-D28B-7943-AABC-BE60ED5BE8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363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43263" rtl="0" eaLnBrk="1" latinLnBrk="0" hangingPunct="1">
      <a:defRPr sz="1426" kern="1200">
        <a:solidFill>
          <a:schemeClr val="tx1"/>
        </a:solidFill>
        <a:latin typeface="+mn-lt"/>
        <a:ea typeface="+mn-ea"/>
        <a:cs typeface="+mn-cs"/>
      </a:defRPr>
    </a:lvl1pPr>
    <a:lvl2pPr marL="543263" algn="l" defTabSz="543263" rtl="0" eaLnBrk="1" latinLnBrk="0" hangingPunct="1">
      <a:defRPr sz="1426" kern="1200">
        <a:solidFill>
          <a:schemeClr val="tx1"/>
        </a:solidFill>
        <a:latin typeface="+mn-lt"/>
        <a:ea typeface="+mn-ea"/>
        <a:cs typeface="+mn-cs"/>
      </a:defRPr>
    </a:lvl2pPr>
    <a:lvl3pPr marL="1086525" algn="l" defTabSz="543263" rtl="0" eaLnBrk="1" latinLnBrk="0" hangingPunct="1">
      <a:defRPr sz="1426" kern="1200">
        <a:solidFill>
          <a:schemeClr val="tx1"/>
        </a:solidFill>
        <a:latin typeface="+mn-lt"/>
        <a:ea typeface="+mn-ea"/>
        <a:cs typeface="+mn-cs"/>
      </a:defRPr>
    </a:lvl3pPr>
    <a:lvl4pPr marL="1629787" algn="l" defTabSz="543263" rtl="0" eaLnBrk="1" latinLnBrk="0" hangingPunct="1">
      <a:defRPr sz="1426" kern="1200">
        <a:solidFill>
          <a:schemeClr val="tx1"/>
        </a:solidFill>
        <a:latin typeface="+mn-lt"/>
        <a:ea typeface="+mn-ea"/>
        <a:cs typeface="+mn-cs"/>
      </a:defRPr>
    </a:lvl4pPr>
    <a:lvl5pPr marL="2173049" algn="l" defTabSz="543263" rtl="0" eaLnBrk="1" latinLnBrk="0" hangingPunct="1">
      <a:defRPr sz="1426" kern="1200">
        <a:solidFill>
          <a:schemeClr val="tx1"/>
        </a:solidFill>
        <a:latin typeface="+mn-lt"/>
        <a:ea typeface="+mn-ea"/>
        <a:cs typeface="+mn-cs"/>
      </a:defRPr>
    </a:lvl5pPr>
    <a:lvl6pPr marL="2716312" algn="l" defTabSz="543263" rtl="0" eaLnBrk="1" latinLnBrk="0" hangingPunct="1">
      <a:defRPr sz="1426" kern="1200">
        <a:solidFill>
          <a:schemeClr val="tx1"/>
        </a:solidFill>
        <a:latin typeface="+mn-lt"/>
        <a:ea typeface="+mn-ea"/>
        <a:cs typeface="+mn-cs"/>
      </a:defRPr>
    </a:lvl6pPr>
    <a:lvl7pPr marL="3259574" algn="l" defTabSz="543263" rtl="0" eaLnBrk="1" latinLnBrk="0" hangingPunct="1">
      <a:defRPr sz="1426" kern="1200">
        <a:solidFill>
          <a:schemeClr val="tx1"/>
        </a:solidFill>
        <a:latin typeface="+mn-lt"/>
        <a:ea typeface="+mn-ea"/>
        <a:cs typeface="+mn-cs"/>
      </a:defRPr>
    </a:lvl7pPr>
    <a:lvl8pPr marL="3802835" algn="l" defTabSz="543263" rtl="0" eaLnBrk="1" latinLnBrk="0" hangingPunct="1">
      <a:defRPr sz="1426" kern="1200">
        <a:solidFill>
          <a:schemeClr val="tx1"/>
        </a:solidFill>
        <a:latin typeface="+mn-lt"/>
        <a:ea typeface="+mn-ea"/>
        <a:cs typeface="+mn-cs"/>
      </a:defRPr>
    </a:lvl8pPr>
    <a:lvl9pPr marL="4346098" algn="l" defTabSz="543263" rtl="0" eaLnBrk="1" latinLnBrk="0" hangingPunct="1">
      <a:defRPr sz="14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01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756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4850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636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4850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45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4850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60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4850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9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4850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899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4850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28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4850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94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4850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Justin</a:t>
            </a:r>
          </a:p>
          <a:p>
            <a:pPr marL="346226" indent="-346226" algn="just">
              <a:buSzPts val="1000"/>
              <a:buFont typeface="Arial" panose="020B0604020202020204" pitchFamily="34" charset="0"/>
              <a:buChar char="▪"/>
              <a:tabLst>
                <a:tab pos="230817" algn="l"/>
              </a:tabLst>
            </a:pPr>
            <a:r>
              <a:rPr lang="en-US" sz="1100" dirty="0">
                <a:solidFill>
                  <a:srgbClr val="80808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Meeting Objective: (slide)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0157" lvl="1" indent="-288522" algn="just">
              <a:buFont typeface="Courier New" panose="02070309020205020404" pitchFamily="49" charset="0"/>
              <a:buChar char="o"/>
              <a:tabLst>
                <a:tab pos="230817" algn="l"/>
              </a:tabLst>
            </a:pPr>
            <a:r>
              <a:rPr lang="en-US" sz="1100" dirty="0">
                <a:solidFill>
                  <a:srgbClr val="80808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Temperature Check on Policy Issues to inform Pursuit of Position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50157" lvl="1" indent="-288522" algn="just">
              <a:buFont typeface="Courier New" panose="02070309020205020404" pitchFamily="49" charset="0"/>
              <a:buChar char="o"/>
              <a:tabLst>
                <a:tab pos="230817" algn="l"/>
              </a:tabLst>
            </a:pPr>
            <a:r>
              <a:rPr lang="en-US" sz="1100" dirty="0">
                <a:solidFill>
                  <a:srgbClr val="80808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After Meeting – Co-Chairs share info with CCPC and Policy Roundtable (PRT will vote on Pursuit of Position)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96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704850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08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84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9188" y="692150"/>
            <a:ext cx="46196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DAE0CD-D28B-7943-AABC-BE60ED5BE82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760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53144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9" dirty="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86"/>
          <a:stretch/>
        </p:blipFill>
        <p:spPr>
          <a:xfrm>
            <a:off x="5578082" y="2527303"/>
            <a:ext cx="3566254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52" y="3202110"/>
            <a:ext cx="5513020" cy="638175"/>
          </a:xfrm>
        </p:spPr>
        <p:txBody>
          <a:bodyPr anchor="t" anchorCtr="0">
            <a:noAutofit/>
          </a:bodyPr>
          <a:lstStyle>
            <a:lvl1pPr algn="l">
              <a:lnSpc>
                <a:spcPts val="1966"/>
              </a:lnSpc>
              <a:defRPr sz="2029" spc="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722" y="4084759"/>
            <a:ext cx="4593281" cy="520700"/>
          </a:xfrm>
        </p:spPr>
        <p:txBody>
          <a:bodyPr>
            <a:noAutofit/>
          </a:bodyPr>
          <a:lstStyle>
            <a:lvl1pPr marL="0" indent="0" algn="l">
              <a:lnSpc>
                <a:spcPts val="1459"/>
              </a:lnSpc>
              <a:buNone/>
              <a:defRPr sz="1396">
                <a:solidFill>
                  <a:srgbClr val="FFFFFF"/>
                </a:solidFill>
              </a:defRPr>
            </a:lvl1pPr>
            <a:lvl2pPr marL="29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0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70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5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3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2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5852" y="5870698"/>
            <a:ext cx="2133600" cy="365125"/>
          </a:xfrm>
        </p:spPr>
        <p:txBody>
          <a:bodyPr/>
          <a:lstStyle>
            <a:lvl1pPr>
              <a:defRPr sz="635">
                <a:solidFill>
                  <a:srgbClr val="FFFFFF"/>
                </a:solidFill>
              </a:defRPr>
            </a:lvl1pPr>
          </a:lstStyle>
          <a:p>
            <a:fld id="{AC3ED585-F3FD-3549-A994-39826905F8BC}" type="datetime1">
              <a:rPr lang="en-US" smtClean="0"/>
              <a:t>6/20/2023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2700" y="6787275"/>
            <a:ext cx="9153144" cy="83427"/>
            <a:chOff x="4859" y="6756285"/>
            <a:chExt cx="6847555" cy="101715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9" dirty="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9" dirty="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9" dirty="0">
                <a:solidFill>
                  <a:srgbClr val="5F8FB4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01" y="419103"/>
            <a:ext cx="2247900" cy="6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2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eal &amp; part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53144" cy="6870828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9" dirty="0">
              <a:solidFill>
                <a:srgbClr val="5F8FB4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6026"/>
          <a:stretch/>
        </p:blipFill>
        <p:spPr>
          <a:xfrm>
            <a:off x="5838872" y="2456577"/>
            <a:ext cx="3326972" cy="43306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853" y="2846517"/>
            <a:ext cx="5990281" cy="638175"/>
          </a:xfrm>
        </p:spPr>
        <p:txBody>
          <a:bodyPr anchor="t" anchorCtr="0">
            <a:noAutofit/>
          </a:bodyPr>
          <a:lstStyle>
            <a:lvl1pPr algn="l">
              <a:lnSpc>
                <a:spcPts val="1966"/>
              </a:lnSpc>
              <a:defRPr sz="2029" spc="6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722" y="3729166"/>
            <a:ext cx="4593281" cy="520700"/>
          </a:xfrm>
        </p:spPr>
        <p:txBody>
          <a:bodyPr>
            <a:noAutofit/>
          </a:bodyPr>
          <a:lstStyle>
            <a:lvl1pPr marL="0" indent="0" algn="l">
              <a:lnSpc>
                <a:spcPts val="1459"/>
              </a:lnSpc>
              <a:buNone/>
              <a:defRPr sz="1396">
                <a:solidFill>
                  <a:srgbClr val="FFFFFF"/>
                </a:solidFill>
              </a:defRPr>
            </a:lvl1pPr>
            <a:lvl2pPr marL="29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80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70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50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300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2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2700" y="6787275"/>
            <a:ext cx="9153144" cy="83427"/>
            <a:chOff x="4859" y="6756285"/>
            <a:chExt cx="6847555" cy="101715"/>
          </a:xfrm>
        </p:grpSpPr>
        <p:sp>
          <p:nvSpPr>
            <p:cNvPr id="11" name="Rectangle 10"/>
            <p:cNvSpPr/>
            <p:nvPr userDrawn="1"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9" dirty="0">
                <a:solidFill>
                  <a:srgbClr val="5F8FB4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9" dirty="0">
                <a:solidFill>
                  <a:srgbClr val="5F8FB4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9" dirty="0">
                <a:solidFill>
                  <a:srgbClr val="5F8FB4"/>
                </a:solidFill>
              </a:endParaRPr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2819400" y="5145764"/>
            <a:ext cx="0" cy="114300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157537" y="5342469"/>
            <a:ext cx="2040995" cy="804333"/>
          </a:xfrm>
        </p:spPr>
        <p:txBody>
          <a:bodyPr/>
          <a:lstStyle>
            <a:lvl1pPr marL="0" indent="0">
              <a:buFontTx/>
              <a:buNone/>
              <a:defRPr sz="88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5448301"/>
            <a:ext cx="2057400" cy="59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8101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114C2-7739-024A-AAE4-333F8728754D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7454900" cy="565150"/>
          </a:xfrm>
        </p:spPr>
        <p:txBody>
          <a:bodyPr/>
          <a:lstStyle>
            <a:lvl1pPr marL="58001" indent="-58001">
              <a:lnSpc>
                <a:spcPts val="571"/>
              </a:lnSpc>
              <a:spcBef>
                <a:spcPts val="0"/>
              </a:spcBef>
              <a:spcAft>
                <a:spcPts val="63"/>
              </a:spcAft>
              <a:buClr>
                <a:schemeClr val="tx1"/>
              </a:buClr>
              <a:buFont typeface="+mj-lt"/>
              <a:buAutoNum type="arabicPeriod"/>
              <a:defRPr sz="571" baseline="0"/>
            </a:lvl1pPr>
          </a:lstStyle>
          <a:p>
            <a:pPr lvl="0"/>
            <a:r>
              <a:rPr lang="en-US" dirty="0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06470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With Text Box Treat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 Same Side Corner Rectangle 12"/>
          <p:cNvSpPr/>
          <p:nvPr userDrawn="1"/>
        </p:nvSpPr>
        <p:spPr>
          <a:xfrm>
            <a:off x="438738" y="1606553"/>
            <a:ext cx="8251464" cy="317499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2"/>
          </a:solidFill>
          <a:ln w="31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2719" dirty="0">
              <a:solidFill>
                <a:srgbClr val="FFFFFF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BC7D2-64ED-E041-B415-7C7B0A849943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448149" y="1437765"/>
            <a:ext cx="8238653" cy="309226"/>
            <a:chOff x="448147" y="1628265"/>
            <a:chExt cx="8238653" cy="309226"/>
          </a:xfrm>
        </p:grpSpPr>
        <p:sp>
          <p:nvSpPr>
            <p:cNvPr id="7" name="Rectangle 6"/>
            <p:cNvSpPr/>
            <p:nvPr/>
          </p:nvSpPr>
          <p:spPr>
            <a:xfrm>
              <a:off x="448147" y="1709648"/>
              <a:ext cx="8238653" cy="73151"/>
            </a:xfrm>
            <a:prstGeom prst="rect">
              <a:avLst/>
            </a:prstGeom>
            <a:solidFill>
              <a:srgbClr val="00205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id-ID" sz="2719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87448" y="1628265"/>
              <a:ext cx="1061274" cy="309226"/>
              <a:chOff x="3987448" y="1628265"/>
              <a:chExt cx="1061274" cy="309226"/>
            </a:xfrm>
          </p:grpSpPr>
          <p:sp>
            <p:nvSpPr>
              <p:cNvPr id="9" name="Rounded Rectangle 8"/>
              <p:cNvSpPr/>
              <p:nvPr/>
            </p:nvSpPr>
            <p:spPr bwMode="auto">
              <a:xfrm>
                <a:off x="3987448" y="1709648"/>
                <a:ext cx="1061274" cy="227843"/>
              </a:xfrm>
              <a:prstGeom prst="roundRect">
                <a:avLst>
                  <a:gd name="adj" fmla="val 15704"/>
                </a:avLst>
              </a:prstGeom>
              <a:noFill/>
              <a:ln w="38100">
                <a:solidFill>
                  <a:schemeClr val="tx2">
                    <a:lumMod val="75000"/>
                  </a:schemeClr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8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4125876" y="1628265"/>
                <a:ext cx="784419" cy="188235"/>
              </a:xfrm>
              <a:prstGeom prst="rect">
                <a:avLst/>
              </a:prstGeom>
              <a:gradFill flip="none" rotWithShape="1">
                <a:gsLst>
                  <a:gs pos="5000">
                    <a:srgbClr val="418FFF"/>
                  </a:gs>
                  <a:gs pos="82000">
                    <a:srgbClr val="00205B"/>
                  </a:gs>
                </a:gsLst>
                <a:lin ang="3420000" scaled="0"/>
                <a:tileRect/>
              </a:gradFill>
              <a:ln w="952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88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/>
                </a:endParaRPr>
              </a:p>
            </p:txBody>
          </p:sp>
        </p:grpSp>
      </p:grp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47701" y="1765304"/>
            <a:ext cx="7797800" cy="41909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7454900" cy="565150"/>
          </a:xfrm>
        </p:spPr>
        <p:txBody>
          <a:bodyPr/>
          <a:lstStyle>
            <a:lvl1pPr marL="58001" indent="-58001">
              <a:lnSpc>
                <a:spcPts val="571"/>
              </a:lnSpc>
              <a:spcBef>
                <a:spcPts val="0"/>
              </a:spcBef>
              <a:spcAft>
                <a:spcPts val="63"/>
              </a:spcAft>
              <a:buClr>
                <a:schemeClr val="tx1"/>
              </a:buClr>
              <a:buFont typeface="+mj-lt"/>
              <a:buAutoNum type="arabicPeriod"/>
              <a:defRPr sz="571" baseline="0"/>
            </a:lvl1pPr>
          </a:lstStyle>
          <a:p>
            <a:pPr lvl="0"/>
            <a:r>
              <a:rPr lang="en-US" dirty="0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240268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586" y="1955802"/>
            <a:ext cx="9144000" cy="101600"/>
          </a:xfrm>
          <a:prstGeom prst="rect">
            <a:avLst/>
          </a:prstGeom>
          <a:gradFill flip="none" rotWithShape="1">
            <a:gsLst>
              <a:gs pos="9000">
                <a:srgbClr val="CF7F00"/>
              </a:gs>
              <a:gs pos="100000">
                <a:srgbClr val="FFCB02">
                  <a:alpha val="48000"/>
                </a:srgbClr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9" dirty="0">
              <a:solidFill>
                <a:srgbClr val="5F8FB4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22315" y="5691747"/>
            <a:ext cx="8245731" cy="207490"/>
          </a:xfrm>
          <a:prstGeom prst="rect">
            <a:avLst/>
          </a:prstGeom>
          <a:gradFill flip="none" rotWithShape="1">
            <a:gsLst>
              <a:gs pos="69000">
                <a:schemeClr val="tx1">
                  <a:alpha val="15000"/>
                </a:schemeClr>
              </a:gs>
              <a:gs pos="100000">
                <a:srgbClr val="D9D9D9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8001" tIns="29000" rIns="58001" bIns="29000" numCol="1" rtlCol="0" anchor="t" anchorCtr="0" compatLnSpc="1">
            <a:prstTxWarp prst="textNoShape">
              <a:avLst/>
            </a:prstTxWarp>
          </a:bodyPr>
          <a:lstStyle/>
          <a:p>
            <a:pPr marL="56389" marR="0" indent="-56389" algn="l" defTabSz="58000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762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955800"/>
            <a:ext cx="9144000" cy="3837546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9" dirty="0">
              <a:solidFill>
                <a:srgbClr val="5F8FB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102101"/>
            <a:ext cx="7772400" cy="876300"/>
          </a:xfrm>
        </p:spPr>
        <p:txBody>
          <a:bodyPr anchor="t"/>
          <a:lstStyle>
            <a:lvl1pPr algn="l">
              <a:lnSpc>
                <a:spcPts val="1839"/>
              </a:lnSpc>
              <a:defRPr sz="1776" b="1" cap="none" spc="63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698648"/>
            <a:ext cx="7772400" cy="403455"/>
          </a:xfrm>
        </p:spPr>
        <p:txBody>
          <a:bodyPr anchor="b" anchorCtr="0"/>
          <a:lstStyle>
            <a:lvl1pPr marL="0" indent="0">
              <a:lnSpc>
                <a:spcPts val="1332"/>
              </a:lnSpc>
              <a:buNone/>
              <a:defRPr sz="1269" b="0">
                <a:solidFill>
                  <a:schemeClr val="bg1"/>
                </a:solidFill>
              </a:defRPr>
            </a:lvl1pPr>
            <a:lvl2pPr marL="290003" indent="0">
              <a:buNone/>
              <a:defRPr sz="1142">
                <a:solidFill>
                  <a:schemeClr val="tx1">
                    <a:tint val="75000"/>
                  </a:schemeClr>
                </a:solidFill>
              </a:defRPr>
            </a:lvl2pPr>
            <a:lvl3pPr marL="580007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870010" indent="0">
              <a:buNone/>
              <a:defRPr sz="888">
                <a:solidFill>
                  <a:schemeClr val="tx1">
                    <a:tint val="75000"/>
                  </a:schemeClr>
                </a:solidFill>
              </a:defRPr>
            </a:lvl4pPr>
            <a:lvl5pPr marL="1160013" indent="0">
              <a:buNone/>
              <a:defRPr sz="888">
                <a:solidFill>
                  <a:schemeClr val="tx1">
                    <a:tint val="75000"/>
                  </a:schemeClr>
                </a:solidFill>
              </a:defRPr>
            </a:lvl5pPr>
            <a:lvl6pPr marL="1450017" indent="0">
              <a:buNone/>
              <a:defRPr sz="888">
                <a:solidFill>
                  <a:schemeClr val="tx1">
                    <a:tint val="75000"/>
                  </a:schemeClr>
                </a:solidFill>
              </a:defRPr>
            </a:lvl6pPr>
            <a:lvl7pPr marL="1740019" indent="0">
              <a:buNone/>
              <a:defRPr sz="888">
                <a:solidFill>
                  <a:schemeClr val="tx1">
                    <a:tint val="75000"/>
                  </a:schemeClr>
                </a:solidFill>
              </a:defRPr>
            </a:lvl7pPr>
            <a:lvl8pPr marL="2030023" indent="0">
              <a:buNone/>
              <a:defRPr sz="888">
                <a:solidFill>
                  <a:schemeClr val="tx1">
                    <a:tint val="75000"/>
                  </a:schemeClr>
                </a:solidFill>
              </a:defRPr>
            </a:lvl8pPr>
            <a:lvl9pPr marL="2320026" indent="0">
              <a:buNone/>
              <a:defRPr sz="8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F9AB3-E2A9-3D45-9524-220F07F718CB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alphaModFix amt="5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3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986"/>
          <a:stretch/>
        </p:blipFill>
        <p:spPr>
          <a:xfrm>
            <a:off x="6454471" y="2527301"/>
            <a:ext cx="2689531" cy="326604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" y="2057401"/>
            <a:ext cx="9142413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1588" y="5691746"/>
            <a:ext cx="9142413" cy="0"/>
          </a:xfrm>
          <a:prstGeom prst="line">
            <a:avLst/>
          </a:prstGeom>
          <a:ln>
            <a:solidFill>
              <a:srgbClr val="EEB11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3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94382"/>
            <a:ext cx="3968496" cy="639762"/>
          </a:xfrm>
        </p:spPr>
        <p:txBody>
          <a:bodyPr anchor="b"/>
          <a:lstStyle>
            <a:lvl1pPr marL="0" indent="0">
              <a:buNone/>
              <a:defRPr sz="1459" b="1"/>
            </a:lvl1pPr>
            <a:lvl2pPr marL="290003" indent="0">
              <a:buNone/>
              <a:defRPr sz="1269" b="1"/>
            </a:lvl2pPr>
            <a:lvl3pPr marL="580007" indent="0">
              <a:buNone/>
              <a:defRPr sz="1142" b="1"/>
            </a:lvl3pPr>
            <a:lvl4pPr marL="870010" indent="0">
              <a:buNone/>
              <a:defRPr sz="1015" b="1"/>
            </a:lvl4pPr>
            <a:lvl5pPr marL="1160013" indent="0">
              <a:buNone/>
              <a:defRPr sz="1015" b="1"/>
            </a:lvl5pPr>
            <a:lvl6pPr marL="1450017" indent="0">
              <a:buNone/>
              <a:defRPr sz="1015" b="1"/>
            </a:lvl6pPr>
            <a:lvl7pPr marL="1740019" indent="0">
              <a:buNone/>
              <a:defRPr sz="1015" b="1"/>
            </a:lvl7pPr>
            <a:lvl8pPr marL="2030023" indent="0">
              <a:buNone/>
              <a:defRPr sz="1015" b="1"/>
            </a:lvl8pPr>
            <a:lvl9pPr marL="2320026" indent="0">
              <a:buNone/>
              <a:defRPr sz="101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34144"/>
            <a:ext cx="3968496" cy="3951288"/>
          </a:xfrm>
        </p:spPr>
        <p:txBody>
          <a:bodyPr/>
          <a:lstStyle>
            <a:lvl1pPr marL="104401" indent="-127602">
              <a:defRPr sz="1396"/>
            </a:lvl1pPr>
            <a:lvl2pPr marL="336404" indent="-162402">
              <a:defRPr sz="1269"/>
            </a:lvl2pPr>
            <a:lvl3pPr marL="452405" indent="-116001">
              <a:defRPr sz="1142"/>
            </a:lvl3pPr>
            <a:lvl4pPr marL="609007">
              <a:defRPr sz="1015"/>
            </a:lvl4pPr>
            <a:lvl5pPr marL="754008"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9325" y="1594382"/>
            <a:ext cx="3968496" cy="639762"/>
          </a:xfrm>
        </p:spPr>
        <p:txBody>
          <a:bodyPr anchor="b"/>
          <a:lstStyle>
            <a:lvl1pPr marL="0" indent="0">
              <a:buNone/>
              <a:defRPr sz="1459" b="1"/>
            </a:lvl1pPr>
            <a:lvl2pPr marL="290003" indent="0">
              <a:buNone/>
              <a:defRPr sz="1269" b="1"/>
            </a:lvl2pPr>
            <a:lvl3pPr marL="580007" indent="0">
              <a:buNone/>
              <a:defRPr sz="1142" b="1"/>
            </a:lvl3pPr>
            <a:lvl4pPr marL="870010" indent="0">
              <a:buNone/>
              <a:defRPr sz="1015" b="1"/>
            </a:lvl4pPr>
            <a:lvl5pPr marL="1160013" indent="0">
              <a:buNone/>
              <a:defRPr sz="1015" b="1"/>
            </a:lvl5pPr>
            <a:lvl6pPr marL="1450017" indent="0">
              <a:buNone/>
              <a:defRPr sz="1015" b="1"/>
            </a:lvl6pPr>
            <a:lvl7pPr marL="1740019" indent="0">
              <a:buNone/>
              <a:defRPr sz="1015" b="1"/>
            </a:lvl7pPr>
            <a:lvl8pPr marL="2030023" indent="0">
              <a:buNone/>
              <a:defRPr sz="1015" b="1"/>
            </a:lvl8pPr>
            <a:lvl9pPr marL="2320026" indent="0">
              <a:buNone/>
              <a:defRPr sz="101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9325" y="2234144"/>
            <a:ext cx="3968496" cy="3951288"/>
          </a:xfrm>
        </p:spPr>
        <p:txBody>
          <a:bodyPr/>
          <a:lstStyle>
            <a:lvl1pPr indent="-127602">
              <a:defRPr sz="1396"/>
            </a:lvl1pPr>
            <a:lvl2pPr marL="336404" indent="-162402">
              <a:defRPr sz="1269"/>
            </a:lvl2pPr>
            <a:lvl3pPr marL="452405" indent="-116001">
              <a:defRPr sz="1142"/>
            </a:lvl3pPr>
            <a:lvl4pPr marL="609007">
              <a:defRPr sz="1015"/>
            </a:lvl4pPr>
            <a:lvl5pPr marL="754008">
              <a:defRPr sz="1015"/>
            </a:lvl5pPr>
            <a:lvl6pPr>
              <a:defRPr sz="1015"/>
            </a:lvl6pPr>
            <a:lvl7pPr>
              <a:defRPr sz="1015"/>
            </a:lvl7pPr>
            <a:lvl8pPr>
              <a:defRPr sz="1015"/>
            </a:lvl8pPr>
            <a:lvl9pPr>
              <a:defRPr sz="10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15B0A-E3F8-2B42-AC0F-4B63D233AF15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791200"/>
            <a:ext cx="7454900" cy="565150"/>
          </a:xfrm>
        </p:spPr>
        <p:txBody>
          <a:bodyPr/>
          <a:lstStyle>
            <a:lvl1pPr marL="58001" indent="-58001">
              <a:lnSpc>
                <a:spcPts val="571"/>
              </a:lnSpc>
              <a:spcBef>
                <a:spcPts val="0"/>
              </a:spcBef>
              <a:spcAft>
                <a:spcPts val="63"/>
              </a:spcAft>
              <a:buClr>
                <a:schemeClr val="tx1"/>
              </a:buClr>
              <a:buFont typeface="+mj-lt"/>
              <a:buAutoNum type="arabicPeriod"/>
              <a:defRPr sz="571" baseline="0"/>
            </a:lvl1pPr>
          </a:lstStyle>
          <a:p>
            <a:pPr lvl="0"/>
            <a:r>
              <a:rPr lang="en-US" dirty="0"/>
              <a:t>Click to edit Master footnote</a:t>
            </a:r>
          </a:p>
        </p:txBody>
      </p:sp>
    </p:spTree>
    <p:extLst>
      <p:ext uri="{BB962C8B-B14F-4D97-AF65-F5344CB8AC3E}">
        <p14:creationId xmlns:p14="http://schemas.microsoft.com/office/powerpoint/2010/main" val="380885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E624E-BDBD-EA41-8258-217FEFAC7833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4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D30BB-010B-3645-921B-01579C531B68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902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30" y="5080003"/>
            <a:ext cx="8140170" cy="397933"/>
          </a:xfrm>
        </p:spPr>
        <p:txBody>
          <a:bodyPr anchor="b"/>
          <a:lstStyle>
            <a:lvl1pPr algn="l">
              <a:defRPr sz="1015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9276" y="5494340"/>
            <a:ext cx="8137525" cy="296863"/>
          </a:xfrm>
        </p:spPr>
        <p:txBody>
          <a:bodyPr/>
          <a:lstStyle>
            <a:lvl1pPr marL="0" indent="0">
              <a:buNone/>
              <a:defRPr sz="888"/>
            </a:lvl1pPr>
            <a:lvl2pPr marL="290003" indent="0">
              <a:buNone/>
              <a:defRPr sz="762"/>
            </a:lvl2pPr>
            <a:lvl3pPr marL="580007" indent="0">
              <a:buNone/>
              <a:defRPr sz="635"/>
            </a:lvl3pPr>
            <a:lvl4pPr marL="870010" indent="0">
              <a:buNone/>
              <a:defRPr sz="571"/>
            </a:lvl4pPr>
            <a:lvl5pPr marL="1160013" indent="0">
              <a:buNone/>
              <a:defRPr sz="571"/>
            </a:lvl5pPr>
            <a:lvl6pPr marL="1450017" indent="0">
              <a:buNone/>
              <a:defRPr sz="571"/>
            </a:lvl6pPr>
            <a:lvl7pPr marL="1740019" indent="0">
              <a:buNone/>
              <a:defRPr sz="571"/>
            </a:lvl7pPr>
            <a:lvl8pPr marL="2030023" indent="0">
              <a:buNone/>
              <a:defRPr sz="571"/>
            </a:lvl8pPr>
            <a:lvl9pPr marL="2320026" indent="0">
              <a:buNone/>
              <a:defRPr sz="57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3813-FE79-6C4A-9660-F1B25EDE73F4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46630" y="5791200"/>
            <a:ext cx="7365470" cy="565150"/>
          </a:xfrm>
        </p:spPr>
        <p:txBody>
          <a:bodyPr/>
          <a:lstStyle>
            <a:lvl1pPr marL="58001" indent="-58001">
              <a:lnSpc>
                <a:spcPts val="571"/>
              </a:lnSpc>
              <a:spcBef>
                <a:spcPts val="0"/>
              </a:spcBef>
              <a:spcAft>
                <a:spcPts val="63"/>
              </a:spcAft>
              <a:buClr>
                <a:schemeClr val="tx1"/>
              </a:buClr>
              <a:buFont typeface="+mj-lt"/>
              <a:buAutoNum type="arabicPeriod"/>
              <a:defRPr sz="571" baseline="0"/>
            </a:lvl1pPr>
          </a:lstStyle>
          <a:p>
            <a:pPr lvl="0"/>
            <a:r>
              <a:rPr lang="en-US" dirty="0"/>
              <a:t>Click to edit Master footnote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549276" y="838202"/>
            <a:ext cx="8137525" cy="4190999"/>
          </a:xfrm>
        </p:spPr>
        <p:txBody>
          <a:bodyPr/>
          <a:lstStyle>
            <a:lvl1pPr marL="0" indent="0">
              <a:buFontTx/>
              <a:buNone/>
              <a:defRPr sz="1776" b="1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733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-4559"/>
            <a:ext cx="9153144" cy="700354"/>
          </a:xfrm>
          <a:prstGeom prst="rect">
            <a:avLst/>
          </a:prstGeom>
          <a:gradFill flip="none" rotWithShape="1">
            <a:gsLst>
              <a:gs pos="9000">
                <a:srgbClr val="00205B"/>
              </a:gs>
              <a:gs pos="100000">
                <a:srgbClr val="418FDE"/>
              </a:gs>
            </a:gsLst>
            <a:lin ang="1548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19" dirty="0">
              <a:solidFill>
                <a:srgbClr val="5F8FB4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2012"/>
            <a:ext cx="8229600" cy="634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D8AD-D12E-834D-8548-7072FE264DBC}" type="datetime1">
              <a:rPr lang="en-US" smtClean="0"/>
              <a:t>6/20/2023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165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11FA1-5AF9-0647-B31D-D6250D4530A3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-10731" y="691736"/>
            <a:ext cx="9153144" cy="83427"/>
            <a:chOff x="4859" y="6756285"/>
            <a:chExt cx="6847555" cy="101715"/>
          </a:xfrm>
        </p:grpSpPr>
        <p:sp>
          <p:nvSpPr>
            <p:cNvPr id="28" name="Rectangle 27"/>
            <p:cNvSpPr/>
            <p:nvPr userDrawn="1"/>
          </p:nvSpPr>
          <p:spPr>
            <a:xfrm>
              <a:off x="4859" y="6756285"/>
              <a:ext cx="2296444" cy="101715"/>
            </a:xfrm>
            <a:prstGeom prst="rect">
              <a:avLst/>
            </a:prstGeom>
            <a:solidFill>
              <a:srgbClr val="C5B78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9" dirty="0">
                <a:solidFill>
                  <a:srgbClr val="5F8FB4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2259526" y="6756285"/>
              <a:ext cx="2296444" cy="101715"/>
            </a:xfrm>
            <a:prstGeom prst="rect">
              <a:avLst/>
            </a:prstGeom>
            <a:solidFill>
              <a:srgbClr val="CF7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9" dirty="0">
                <a:solidFill>
                  <a:srgbClr val="5F8FB4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4555970" y="6756285"/>
              <a:ext cx="2296444" cy="101715"/>
            </a:xfrm>
            <a:prstGeom prst="rect">
              <a:avLst/>
            </a:prstGeom>
            <a:solidFill>
              <a:srgbClr val="789D4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19" dirty="0">
                <a:solidFill>
                  <a:srgbClr val="5F8FB4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4864"/>
            <a:ext cx="2095500" cy="6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02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51" r:id="rId5"/>
    <p:sldLayoutId id="2147483653" r:id="rId6"/>
    <p:sldLayoutId id="2147483654" r:id="rId7"/>
    <p:sldLayoutId id="2147483655" r:id="rId8"/>
    <p:sldLayoutId id="2147483657" r:id="rId9"/>
  </p:sldLayoutIdLst>
  <p:hf hdr="0" dt="0"/>
  <p:txStyles>
    <p:titleStyle>
      <a:lvl1pPr algn="l" defTabSz="290003" rtl="0" eaLnBrk="1" latinLnBrk="0" hangingPunct="1">
        <a:spcBef>
          <a:spcPct val="0"/>
        </a:spcBef>
        <a:buNone/>
        <a:defRPr sz="1776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402" indent="-162402" algn="l" defTabSz="290003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523" kern="1200">
          <a:solidFill>
            <a:schemeClr val="tx1"/>
          </a:solidFill>
          <a:latin typeface="+mn-lt"/>
          <a:ea typeface="+mn-ea"/>
          <a:cs typeface="+mn-cs"/>
        </a:defRPr>
      </a:lvl1pPr>
      <a:lvl2pPr marL="353804" indent="-181252" algn="l" defTabSz="290003" rtl="0" eaLnBrk="1" latinLnBrk="0" hangingPunct="1">
        <a:spcBef>
          <a:spcPct val="20000"/>
        </a:spcBef>
        <a:buFont typeface="Arial"/>
        <a:buChar char="–"/>
        <a:defRPr sz="1523" kern="1200">
          <a:solidFill>
            <a:schemeClr val="tx1"/>
          </a:solidFill>
          <a:latin typeface="+mn-lt"/>
          <a:ea typeface="+mn-ea"/>
          <a:cs typeface="+mn-cs"/>
        </a:defRPr>
      </a:lvl2pPr>
      <a:lvl3pPr marL="725008" indent="-145002" algn="l" defTabSz="290003" rtl="0" eaLnBrk="1" latinLnBrk="0" hangingPunct="1">
        <a:spcBef>
          <a:spcPct val="20000"/>
        </a:spcBef>
        <a:buClr>
          <a:schemeClr val="accent6">
            <a:lumMod val="75000"/>
          </a:schemeClr>
        </a:buClr>
        <a:buFont typeface="Arial"/>
        <a:buChar char="•"/>
        <a:defRPr sz="1269" kern="1200">
          <a:solidFill>
            <a:schemeClr val="tx1"/>
          </a:solidFill>
          <a:latin typeface="+mn-lt"/>
          <a:ea typeface="+mn-ea"/>
          <a:cs typeface="+mn-cs"/>
        </a:defRPr>
      </a:lvl3pPr>
      <a:lvl4pPr marL="1015012" indent="-145002" algn="l" defTabSz="290003" rtl="0" eaLnBrk="1" latinLnBrk="0" hangingPunct="1">
        <a:spcBef>
          <a:spcPct val="20000"/>
        </a:spcBef>
        <a:buFont typeface="Arial"/>
        <a:buChar char="–"/>
        <a:defRPr sz="1269" kern="1200">
          <a:solidFill>
            <a:schemeClr val="tx1"/>
          </a:solidFill>
          <a:latin typeface="+mn-lt"/>
          <a:ea typeface="+mn-ea"/>
          <a:cs typeface="+mn-cs"/>
        </a:defRPr>
      </a:lvl4pPr>
      <a:lvl5pPr marL="1305015" indent="-145002" algn="l" defTabSz="290003" rtl="0" eaLnBrk="1" latinLnBrk="0" hangingPunct="1">
        <a:spcBef>
          <a:spcPct val="20000"/>
        </a:spcBef>
        <a:buFont typeface="Arial"/>
        <a:buChar char="»"/>
        <a:defRPr sz="1269" kern="1200">
          <a:solidFill>
            <a:schemeClr val="tx1"/>
          </a:solidFill>
          <a:latin typeface="+mn-lt"/>
          <a:ea typeface="+mn-ea"/>
          <a:cs typeface="+mn-cs"/>
        </a:defRPr>
      </a:lvl5pPr>
      <a:lvl6pPr marL="1595018" indent="-145002" algn="l" defTabSz="290003" rtl="0" eaLnBrk="1" latinLnBrk="0" hangingPunct="1">
        <a:spcBef>
          <a:spcPct val="20000"/>
        </a:spcBef>
        <a:buFont typeface="Arial"/>
        <a:buChar char="•"/>
        <a:defRPr sz="1269" kern="1200">
          <a:solidFill>
            <a:schemeClr val="tx1"/>
          </a:solidFill>
          <a:latin typeface="+mn-lt"/>
          <a:ea typeface="+mn-ea"/>
          <a:cs typeface="+mn-cs"/>
        </a:defRPr>
      </a:lvl6pPr>
      <a:lvl7pPr marL="1885022" indent="-145002" algn="l" defTabSz="290003" rtl="0" eaLnBrk="1" latinLnBrk="0" hangingPunct="1">
        <a:spcBef>
          <a:spcPct val="20000"/>
        </a:spcBef>
        <a:buFont typeface="Arial"/>
        <a:buChar char="•"/>
        <a:defRPr sz="1269" kern="1200">
          <a:solidFill>
            <a:schemeClr val="tx1"/>
          </a:solidFill>
          <a:latin typeface="+mn-lt"/>
          <a:ea typeface="+mn-ea"/>
          <a:cs typeface="+mn-cs"/>
        </a:defRPr>
      </a:lvl7pPr>
      <a:lvl8pPr marL="2175024" indent="-145002" algn="l" defTabSz="290003" rtl="0" eaLnBrk="1" latinLnBrk="0" hangingPunct="1">
        <a:spcBef>
          <a:spcPct val="20000"/>
        </a:spcBef>
        <a:buFont typeface="Arial"/>
        <a:buChar char="•"/>
        <a:defRPr sz="1269" kern="1200">
          <a:solidFill>
            <a:schemeClr val="tx1"/>
          </a:solidFill>
          <a:latin typeface="+mn-lt"/>
          <a:ea typeface="+mn-ea"/>
          <a:cs typeface="+mn-cs"/>
        </a:defRPr>
      </a:lvl8pPr>
      <a:lvl9pPr marL="2465028" indent="-145002" algn="l" defTabSz="290003" rtl="0" eaLnBrk="1" latinLnBrk="0" hangingPunct="1">
        <a:spcBef>
          <a:spcPct val="20000"/>
        </a:spcBef>
        <a:buFont typeface="Arial"/>
        <a:buChar char="•"/>
        <a:defRPr sz="12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0003" rtl="0" eaLnBrk="1" latinLnBrk="0" hangingPunct="1">
        <a:defRPr sz="1142" kern="1200">
          <a:solidFill>
            <a:schemeClr val="tx1"/>
          </a:solidFill>
          <a:latin typeface="+mn-lt"/>
          <a:ea typeface="+mn-ea"/>
          <a:cs typeface="+mn-cs"/>
        </a:defRPr>
      </a:lvl1pPr>
      <a:lvl2pPr marL="290003" algn="l" defTabSz="290003" rtl="0" eaLnBrk="1" latinLnBrk="0" hangingPunct="1">
        <a:defRPr sz="1142" kern="1200">
          <a:solidFill>
            <a:schemeClr val="tx1"/>
          </a:solidFill>
          <a:latin typeface="+mn-lt"/>
          <a:ea typeface="+mn-ea"/>
          <a:cs typeface="+mn-cs"/>
        </a:defRPr>
      </a:lvl2pPr>
      <a:lvl3pPr marL="580007" algn="l" defTabSz="290003" rtl="0" eaLnBrk="1" latinLnBrk="0" hangingPunct="1">
        <a:defRPr sz="1142" kern="1200">
          <a:solidFill>
            <a:schemeClr val="tx1"/>
          </a:solidFill>
          <a:latin typeface="+mn-lt"/>
          <a:ea typeface="+mn-ea"/>
          <a:cs typeface="+mn-cs"/>
        </a:defRPr>
      </a:lvl3pPr>
      <a:lvl4pPr marL="870010" algn="l" defTabSz="290003" rtl="0" eaLnBrk="1" latinLnBrk="0" hangingPunct="1">
        <a:defRPr sz="1142" kern="1200">
          <a:solidFill>
            <a:schemeClr val="tx1"/>
          </a:solidFill>
          <a:latin typeface="+mn-lt"/>
          <a:ea typeface="+mn-ea"/>
          <a:cs typeface="+mn-cs"/>
        </a:defRPr>
      </a:lvl4pPr>
      <a:lvl5pPr marL="1160013" algn="l" defTabSz="290003" rtl="0" eaLnBrk="1" latinLnBrk="0" hangingPunct="1">
        <a:defRPr sz="1142" kern="1200">
          <a:solidFill>
            <a:schemeClr val="tx1"/>
          </a:solidFill>
          <a:latin typeface="+mn-lt"/>
          <a:ea typeface="+mn-ea"/>
          <a:cs typeface="+mn-cs"/>
        </a:defRPr>
      </a:lvl5pPr>
      <a:lvl6pPr marL="1450017" algn="l" defTabSz="290003" rtl="0" eaLnBrk="1" latinLnBrk="0" hangingPunct="1">
        <a:defRPr sz="1142" kern="1200">
          <a:solidFill>
            <a:schemeClr val="tx1"/>
          </a:solidFill>
          <a:latin typeface="+mn-lt"/>
          <a:ea typeface="+mn-ea"/>
          <a:cs typeface="+mn-cs"/>
        </a:defRPr>
      </a:lvl6pPr>
      <a:lvl7pPr marL="1740019" algn="l" defTabSz="290003" rtl="0" eaLnBrk="1" latinLnBrk="0" hangingPunct="1">
        <a:defRPr sz="1142" kern="1200">
          <a:solidFill>
            <a:schemeClr val="tx1"/>
          </a:solidFill>
          <a:latin typeface="+mn-lt"/>
          <a:ea typeface="+mn-ea"/>
          <a:cs typeface="+mn-cs"/>
        </a:defRPr>
      </a:lvl7pPr>
      <a:lvl8pPr marL="2030023" algn="l" defTabSz="290003" rtl="0" eaLnBrk="1" latinLnBrk="0" hangingPunct="1">
        <a:defRPr sz="1142" kern="1200">
          <a:solidFill>
            <a:schemeClr val="tx1"/>
          </a:solidFill>
          <a:latin typeface="+mn-lt"/>
          <a:ea typeface="+mn-ea"/>
          <a:cs typeface="+mn-cs"/>
        </a:defRPr>
      </a:lvl8pPr>
      <a:lvl9pPr marL="2320026" algn="l" defTabSz="290003" rtl="0" eaLnBrk="1" latinLnBrk="0" hangingPunct="1">
        <a:defRPr sz="11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rawpixel.com/search/examination" TargetMode="External"/><Relationship Id="rId4" Type="http://schemas.openxmlformats.org/officeDocument/2006/relationships/image" Target="../media/image6.1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  <a:alpha val="9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846657" y="5861454"/>
            <a:ext cx="3450686" cy="727381"/>
          </a:xfrm>
        </p:spPr>
        <p:txBody>
          <a:bodyPr/>
          <a:lstStyle/>
          <a:p>
            <a:pPr algn="ctr"/>
            <a:endParaRPr lang="en-US" dirty="0"/>
          </a:p>
          <a:p>
            <a:pPr algn="ctr"/>
            <a:r>
              <a:rPr lang="en-US" sz="3000" dirty="0">
                <a:solidFill>
                  <a:srgbClr val="D07F00"/>
                </a:solidFill>
              </a:rPr>
              <a:t>June 14, 2023</a:t>
            </a:r>
          </a:p>
          <a:p>
            <a:pPr algn="ctr"/>
            <a:endParaRPr lang="en-US" dirty="0"/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4434D7F9-3FCC-5F41-BFFA-9F437BB6E385}"/>
              </a:ext>
            </a:extLst>
          </p:cNvPr>
          <p:cNvSpPr txBox="1">
            <a:spLocks/>
          </p:cNvSpPr>
          <p:nvPr/>
        </p:nvSpPr>
        <p:spPr>
          <a:xfrm>
            <a:off x="-115819" y="1625383"/>
            <a:ext cx="9433367" cy="2622525"/>
          </a:xfrm>
          <a:prstGeom prst="rect">
            <a:avLst/>
          </a:prstGeom>
        </p:spPr>
        <p:txBody>
          <a:bodyPr vert="horz" lIns="58001" tIns="29000" rIns="58001" bIns="29000" rtlCol="0" anchor="t" anchorCtr="0">
            <a:noAutofit/>
          </a:bodyPr>
          <a:lstStyle>
            <a:lvl1pPr algn="l" defTabSz="457200" rtl="0" eaLnBrk="1" latinLnBrk="0" hangingPunct="1">
              <a:lnSpc>
                <a:spcPts val="3100"/>
              </a:lnSpc>
              <a:spcBef>
                <a:spcPct val="0"/>
              </a:spcBef>
              <a:buNone/>
              <a:defRPr sz="3200" b="1" kern="1200" spc="1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Policy Roundtable 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 Child Care &amp; Development</a:t>
            </a:r>
          </a:p>
          <a:p>
            <a:pPr algn="ctr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900CC3C-8A0E-5D42-82A7-B845842BD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25" y="406311"/>
            <a:ext cx="2443258" cy="650906"/>
          </a:xfrm>
          <a:prstGeom prst="rect">
            <a:avLst/>
          </a:prstGeom>
        </p:spPr>
      </p:pic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9B2359A-9C06-2847-BCB5-890FC4B0A1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6237" y="406311"/>
            <a:ext cx="1235393" cy="65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65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7A0E0-B894-D807-3E8A-3BF900D0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-14253"/>
            <a:ext cx="8229600" cy="634985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Topic Areas –ECE Needs Assessment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339347A-F9CE-6BC1-33A1-87C13761A29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199" y="980501"/>
          <a:ext cx="8229601" cy="4880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6BA904-2BC8-3271-931A-A8614023F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FCE517-C92E-B235-5A4F-5845240FC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5223" y="6362976"/>
            <a:ext cx="1444877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38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EFA15-3396-CCFE-7982-289EAB22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0"/>
            <a:ext cx="8229600" cy="634985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 Format– ECE Needs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EFA52-540F-B404-78AC-7CAD27563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86238"/>
            <a:ext cx="8229600" cy="5835240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b="1" dirty="0"/>
              <a:t>Topic </a:t>
            </a:r>
          </a:p>
          <a:p>
            <a:pPr marL="0" indent="0" algn="ctr">
              <a:buNone/>
            </a:pPr>
            <a:r>
              <a:rPr lang="en-US" sz="3200" b="1" dirty="0"/>
              <a:t>(Access, Quality, Workforce)</a:t>
            </a:r>
          </a:p>
          <a:p>
            <a:pPr lvl="1"/>
            <a:r>
              <a:rPr lang="en-US" sz="3200" b="1" dirty="0"/>
              <a:t>Data: </a:t>
            </a:r>
            <a:r>
              <a:rPr lang="en-US" sz="2800" dirty="0"/>
              <a:t>ECE needs assessment data that highlights the issue</a:t>
            </a:r>
          </a:p>
          <a:p>
            <a:pPr lvl="1"/>
            <a:r>
              <a:rPr lang="en-US" sz="3200" b="1" dirty="0"/>
              <a:t>Analysis</a:t>
            </a:r>
            <a:r>
              <a:rPr lang="en-US" sz="2800" b="1" dirty="0"/>
              <a:t>: </a:t>
            </a:r>
            <a:r>
              <a:rPr lang="en-US" sz="2800" dirty="0"/>
              <a:t>Statement that draws a conclusion based on data</a:t>
            </a:r>
          </a:p>
          <a:p>
            <a:pPr lvl="1"/>
            <a:r>
              <a:rPr lang="en-US" sz="3200" b="1" dirty="0"/>
              <a:t>Recommendation: </a:t>
            </a:r>
            <a:r>
              <a:rPr lang="en-US" sz="2946" dirty="0"/>
              <a:t>Strategies to address issue which could be:</a:t>
            </a:r>
          </a:p>
          <a:p>
            <a:pPr lvl="2"/>
            <a:r>
              <a:rPr lang="en-US" sz="2400" dirty="0"/>
              <a:t>Legislative policy</a:t>
            </a:r>
          </a:p>
          <a:p>
            <a:pPr lvl="2"/>
            <a:r>
              <a:rPr lang="en-US" sz="2400" dirty="0"/>
              <a:t>Administrative policy </a:t>
            </a:r>
          </a:p>
          <a:p>
            <a:pPr lvl="2"/>
            <a:r>
              <a:rPr lang="en-US" sz="2400" dirty="0"/>
              <a:t>Systems change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5A8A2D-C030-2A73-F09F-FF73E255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27B74C-1680-3721-CDC9-94373DE55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23" y="6328585"/>
            <a:ext cx="1444877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278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CED3-76CA-7375-C175-EF3BBFF22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98" y="0"/>
            <a:ext cx="8229600" cy="634985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28B22-55EA-0B79-DEBD-094A08877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70" y="870824"/>
            <a:ext cx="8967730" cy="5485529"/>
          </a:xfrm>
        </p:spPr>
        <p:txBody>
          <a:bodyPr/>
          <a:lstStyle/>
          <a:p>
            <a:r>
              <a:rPr lang="en-US" sz="2400" b="1" dirty="0"/>
              <a:t>There is not enough licensed infant/toddler care to meet the need.</a:t>
            </a:r>
          </a:p>
          <a:p>
            <a:pPr lvl="1"/>
            <a:r>
              <a:rPr lang="en-US" sz="2000" dirty="0"/>
              <a:t>Prioritize public funding for infants and toddlers and incentivize for non-LEA providers to expand service to children birth to 3.</a:t>
            </a:r>
          </a:p>
          <a:p>
            <a:r>
              <a:rPr lang="en-US" sz="2400" b="1" dirty="0"/>
              <a:t>Few eligible infants/toddlers are served in subsidized child care.</a:t>
            </a:r>
          </a:p>
          <a:p>
            <a:pPr lvl="1"/>
            <a:r>
              <a:rPr lang="en-US" sz="2000" dirty="0"/>
              <a:t>Establish a user-friendly, parent-facing system to enroll in ECE subsidy programs.</a:t>
            </a:r>
          </a:p>
          <a:p>
            <a:pPr lvl="1"/>
            <a:r>
              <a:rPr lang="en-US" sz="2000" dirty="0"/>
              <a:t>Strengthen capacity of  R&amp;R, APs, DPSS, LEAs to have a coordinated, yet localized, parent-centered approach to support enrollment. </a:t>
            </a:r>
          </a:p>
          <a:p>
            <a:pPr lvl="1"/>
            <a:r>
              <a:rPr lang="en-US" sz="2000" dirty="0"/>
              <a:t>Create a system to inform all LA County licensed providers about ECE subsidies.</a:t>
            </a:r>
          </a:p>
          <a:p>
            <a:r>
              <a:rPr lang="en-US" sz="2400" b="1" dirty="0"/>
              <a:t>The high price of child care is a burden for most families.</a:t>
            </a:r>
          </a:p>
          <a:p>
            <a:pPr lvl="1"/>
            <a:r>
              <a:rPr lang="en-US" sz="2000" dirty="0"/>
              <a:t>Pursue a federal waiver to eliminate family fees for subsidized ECE programs.</a:t>
            </a:r>
          </a:p>
          <a:p>
            <a:r>
              <a:rPr lang="en-US" sz="2400" b="1" dirty="0"/>
              <a:t>Implementation of UPK has been a challenge.</a:t>
            </a:r>
          </a:p>
          <a:p>
            <a:pPr lvl="1"/>
            <a:r>
              <a:rPr lang="en-US" sz="2000" dirty="0"/>
              <a:t>Create a mechanism for LEAs to contract with mixed delivery to provide TK.</a:t>
            </a:r>
          </a:p>
          <a:p>
            <a:pPr lvl="1"/>
            <a:r>
              <a:rPr lang="en-US" sz="2000" dirty="0"/>
              <a:t>Establish a unified enrollment platform for publicly funded ECE (TK, CCTR, etc.).</a:t>
            </a:r>
          </a:p>
          <a:p>
            <a:pPr lvl="1"/>
            <a:r>
              <a:rPr lang="en-US" sz="2000" dirty="0"/>
              <a:t>Invest in a study to understand the impact of UPK on mixed delivery system.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F0AAB-9009-A7C4-9B12-A601460E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887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CED3-76CA-7375-C175-EF3BBFF22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98" y="0"/>
            <a:ext cx="8229600" cy="634985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28B22-55EA-0B79-DEBD-094A08877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70" y="870824"/>
            <a:ext cx="8791460" cy="5603128"/>
          </a:xfrm>
        </p:spPr>
        <p:txBody>
          <a:bodyPr/>
          <a:lstStyle/>
          <a:p>
            <a:r>
              <a:rPr lang="en-US" sz="2400" b="1" dirty="0"/>
              <a:t>Providing quality early care and education is costly.</a:t>
            </a:r>
          </a:p>
          <a:p>
            <a:pPr lvl="1"/>
            <a:r>
              <a:rPr lang="en-US" sz="2000" dirty="0"/>
              <a:t>Establish a single reimbursement rate that covers the true cost of care.</a:t>
            </a:r>
          </a:p>
          <a:p>
            <a:pPr lvl="1"/>
            <a:r>
              <a:rPr lang="en-US" sz="2000" dirty="0"/>
              <a:t>Invest in shared service networks among ECE providers to reduce costs.</a:t>
            </a:r>
          </a:p>
          <a:p>
            <a:pPr lvl="1"/>
            <a:r>
              <a:rPr lang="en-US" sz="2000" dirty="0"/>
              <a:t>Pilot joint-use facilities between elder care and ECE to maximize resources.</a:t>
            </a:r>
          </a:p>
          <a:p>
            <a:pPr lvl="1"/>
            <a:r>
              <a:rPr lang="en-US" sz="2000" dirty="0"/>
              <a:t>Invest in business training for FCCs to strengthen their sustainability.</a:t>
            </a:r>
          </a:p>
          <a:p>
            <a:pPr lvl="1"/>
            <a:r>
              <a:rPr lang="en-US" sz="2000" dirty="0"/>
              <a:t>Increase investments to expand LA County FCCHEN’s as a vehicle to maximize  support for FCC’s.</a:t>
            </a:r>
          </a:p>
          <a:p>
            <a:r>
              <a:rPr lang="en-US" sz="2400" b="1" dirty="0"/>
              <a:t>Family, Friend, and Neighbor (FFN) care is the most common form of child care, yet the most overlooked when it comes to resources and quality supports.</a:t>
            </a:r>
          </a:p>
          <a:p>
            <a:pPr lvl="1"/>
            <a:r>
              <a:rPr lang="en-US" sz="2000" dirty="0"/>
              <a:t>Invest in family engagement training  for FFNs to improve the care for the children in their family. </a:t>
            </a:r>
          </a:p>
          <a:p>
            <a:pPr lvl="1"/>
            <a:r>
              <a:rPr lang="en-US" sz="2000" dirty="0"/>
              <a:t>Increase investments to support FFNs in becoming  a licensed family child care provider.  </a:t>
            </a:r>
          </a:p>
          <a:p>
            <a:pPr marL="172552" lvl="1" indent="0">
              <a:buNone/>
            </a:pPr>
            <a:endParaRPr lang="en-US" sz="2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F0AAB-9009-A7C4-9B12-A601460E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70890C-852E-B458-1C94-7F7BA017C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23" y="6248488"/>
            <a:ext cx="1444877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839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8CED3-76CA-7375-C175-EF3BBFF22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98" y="0"/>
            <a:ext cx="8229600" cy="634985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Workforce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28B22-55EA-0B79-DEBD-094A08877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70" y="870824"/>
            <a:ext cx="8791460" cy="5249560"/>
          </a:xfrm>
        </p:spPr>
        <p:txBody>
          <a:bodyPr/>
          <a:lstStyle/>
          <a:p>
            <a:r>
              <a:rPr lang="en-US" sz="2400" b="1" dirty="0"/>
              <a:t>Early Educators earn low wages and lack benefits.</a:t>
            </a:r>
          </a:p>
          <a:p>
            <a:pPr lvl="1"/>
            <a:r>
              <a:rPr lang="en-US" sz="2000" dirty="0"/>
              <a:t>Establish a local investment to increase the compensation of the ECE workforce. </a:t>
            </a:r>
          </a:p>
          <a:p>
            <a:pPr lvl="1"/>
            <a:r>
              <a:rPr lang="en-US" sz="2000" dirty="0"/>
              <a:t>Provide financial relief through stipends, bonuses, tax credits, education loan forgiveness, and home buying assistance.</a:t>
            </a:r>
          </a:p>
          <a:p>
            <a:pPr lvl="1"/>
            <a:r>
              <a:rPr lang="en-US" sz="2000" dirty="0"/>
              <a:t>Establish compensation standards for starting and ongoing wages, benefits, and planning time for professionals using the living wage standard.</a:t>
            </a:r>
            <a:endParaRPr lang="en-US" sz="2000" b="1" dirty="0"/>
          </a:p>
          <a:p>
            <a:r>
              <a:rPr lang="en-US" sz="2400" b="1" dirty="0"/>
              <a:t>Early Educators are leaving the field without a pipeline of new members entering the workforce. </a:t>
            </a:r>
          </a:p>
          <a:p>
            <a:pPr lvl="1"/>
            <a:r>
              <a:rPr lang="en-US" sz="2000" dirty="0"/>
              <a:t>Invest in innovative “earn and learn” strategies to recruit and train an effective workforce, like apprenticeship programs.</a:t>
            </a:r>
          </a:p>
          <a:p>
            <a:pPr lvl="1"/>
            <a:r>
              <a:rPr lang="en-US" sz="2000" dirty="0"/>
              <a:t>Increase funding for college and career advisement programs to strengthen  qualifications and retain the current workforce.</a:t>
            </a:r>
          </a:p>
          <a:p>
            <a:pPr lvl="1"/>
            <a:r>
              <a:rPr lang="en-US" sz="2000" dirty="0"/>
              <a:t>Pilot competency-based pathways that allows the workforce to earn college credit based on experience.</a:t>
            </a:r>
          </a:p>
          <a:p>
            <a:endParaRPr lang="en-US" sz="2000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AF0AAB-9009-A7C4-9B12-A601460E0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85D5E-32FC-8E7D-4AFF-E1E655590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23" y="6300818"/>
            <a:ext cx="1444877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340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EFB3-412B-2045-46A4-884C5711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68765"/>
            <a:ext cx="8229600" cy="63498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CBE68-5453-7AED-FEB1-CE90794CC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065" y="991518"/>
            <a:ext cx="2908449" cy="475928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Access </a:t>
            </a:r>
          </a:p>
          <a:p>
            <a:pPr marL="172552" lvl="1" indent="0">
              <a:buNone/>
            </a:pPr>
            <a:r>
              <a:rPr lang="en-US" sz="2800" dirty="0">
                <a:solidFill>
                  <a:srgbClr val="418FDE"/>
                </a:solidFill>
              </a:rPr>
              <a:t>Zenaida &amp; Debra</a:t>
            </a:r>
          </a:p>
          <a:p>
            <a:pPr marL="172552" lvl="1" indent="0">
              <a:buNone/>
            </a:pPr>
            <a:endParaRPr lang="en-US" sz="2800" dirty="0"/>
          </a:p>
          <a:p>
            <a:pPr marL="172552" lvl="1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Quality </a:t>
            </a:r>
          </a:p>
          <a:p>
            <a:pPr marL="172552" lvl="1" indent="0">
              <a:buNone/>
            </a:pPr>
            <a:r>
              <a:rPr lang="en-US" sz="2800" dirty="0">
                <a:solidFill>
                  <a:srgbClr val="418FDE"/>
                </a:solidFill>
              </a:rPr>
              <a:t>Betsy &amp; Leanne</a:t>
            </a:r>
          </a:p>
          <a:p>
            <a:pPr marL="172552" lvl="1" indent="0">
              <a:buNone/>
            </a:pPr>
            <a:endParaRPr lang="en-US" sz="2800" dirty="0"/>
          </a:p>
          <a:p>
            <a:pPr marL="172552" lvl="1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Workforce</a:t>
            </a:r>
          </a:p>
          <a:p>
            <a:pPr marL="172552" lvl="1" indent="0">
              <a:buNone/>
            </a:pPr>
            <a:r>
              <a:rPr lang="en-US" sz="2800" dirty="0">
                <a:solidFill>
                  <a:srgbClr val="418FDE"/>
                </a:solidFill>
              </a:rPr>
              <a:t>Meliza &amp; Charli</a:t>
            </a:r>
          </a:p>
          <a:p>
            <a:pPr marL="172552" lvl="1" indent="0">
              <a:buNone/>
            </a:pP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32478-76FD-B257-F692-8949E2BA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14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A984F0-2B23-339E-A033-CA03F422B971}"/>
              </a:ext>
            </a:extLst>
          </p:cNvPr>
          <p:cNvCxnSpPr/>
          <p:nvPr/>
        </p:nvCxnSpPr>
        <p:spPr>
          <a:xfrm>
            <a:off x="4571998" y="980501"/>
            <a:ext cx="0" cy="50622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AA7B172-16AA-F354-E5C6-03C4726B7038}"/>
              </a:ext>
            </a:extLst>
          </p:cNvPr>
          <p:cNvSpPr txBox="1"/>
          <p:nvPr/>
        </p:nvSpPr>
        <p:spPr>
          <a:xfrm>
            <a:off x="4646082" y="815248"/>
            <a:ext cx="4376731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Designate a Reporter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Designate person to report to larger group</a:t>
            </a:r>
          </a:p>
          <a:p>
            <a:endParaRPr lang="en-US" sz="2400" dirty="0"/>
          </a:p>
          <a:p>
            <a:r>
              <a:rPr lang="en-US" sz="2800" b="1" dirty="0"/>
              <a:t>Engage in Discussion</a:t>
            </a:r>
            <a:endParaRPr lang="en-US" sz="2400" b="1" dirty="0"/>
          </a:p>
          <a:p>
            <a:r>
              <a:rPr lang="en-US" sz="2400" dirty="0"/>
              <a:t>1) 	What do you think of 	the 	recommendations?</a:t>
            </a:r>
          </a:p>
          <a:p>
            <a:pPr marL="457200" indent="-457200">
              <a:buAutoNum type="arabicParenR" startAt="2"/>
            </a:pPr>
            <a:r>
              <a:rPr lang="en-US" sz="2400" dirty="0"/>
              <a:t>What would you like to 	revise or add to the 	recommendations?</a:t>
            </a:r>
          </a:p>
          <a:p>
            <a:endParaRPr lang="en-US" sz="2400" dirty="0"/>
          </a:p>
          <a:p>
            <a:r>
              <a:rPr lang="en-US" sz="2800" b="1" dirty="0"/>
              <a:t>Prioritize Recommendations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Put a dot next your priority recommendation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85F51A-9267-A3B8-2C95-B74390BB4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8" y="991518"/>
            <a:ext cx="1359526" cy="13595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31826E-71D7-7E2F-E27A-2E5A2A474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2" y="3074751"/>
            <a:ext cx="1359526" cy="13595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DC0B3F-6B79-BC8F-88A6-B86099CFE5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041"/>
          <a:stretch/>
        </p:blipFill>
        <p:spPr>
          <a:xfrm>
            <a:off x="81110" y="4985613"/>
            <a:ext cx="1383912" cy="106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42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FEFB3-412B-2045-46A4-884C5711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68765"/>
            <a:ext cx="8229600" cy="634985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Share 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CBE68-5453-7AED-FEB1-CE90794CC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065" y="991518"/>
            <a:ext cx="2908449" cy="4759287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Access </a:t>
            </a:r>
          </a:p>
          <a:p>
            <a:pPr marL="172552" lvl="1" indent="0">
              <a:buNone/>
            </a:pPr>
            <a:endParaRPr lang="en-US" sz="2800" dirty="0"/>
          </a:p>
          <a:p>
            <a:pPr marL="172552" lvl="1" indent="0">
              <a:buNone/>
            </a:pPr>
            <a:endParaRPr lang="en-US" sz="2800" dirty="0"/>
          </a:p>
          <a:p>
            <a:pPr marL="172552" lvl="1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Quality </a:t>
            </a:r>
          </a:p>
          <a:p>
            <a:pPr marL="172552" lvl="1" indent="0">
              <a:buNone/>
            </a:pPr>
            <a:endParaRPr lang="en-US" sz="2800" dirty="0"/>
          </a:p>
          <a:p>
            <a:pPr marL="172552" lvl="1" indent="0">
              <a:buNone/>
            </a:pPr>
            <a:endParaRPr lang="en-US" sz="2800" dirty="0"/>
          </a:p>
          <a:p>
            <a:pPr marL="172552" lvl="1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Workforce</a:t>
            </a:r>
          </a:p>
          <a:p>
            <a:pPr marL="172552" lvl="1" indent="0">
              <a:buNone/>
            </a:pPr>
            <a:endParaRPr lang="en-US" sz="2800" dirty="0"/>
          </a:p>
          <a:p>
            <a:pPr marL="172552" lvl="1" indent="0">
              <a:buNone/>
            </a:pP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A32478-76FD-B257-F692-8949E2BA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15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4A984F0-2B23-339E-A033-CA03F422B971}"/>
              </a:ext>
            </a:extLst>
          </p:cNvPr>
          <p:cNvCxnSpPr/>
          <p:nvPr/>
        </p:nvCxnSpPr>
        <p:spPr>
          <a:xfrm>
            <a:off x="4571998" y="980501"/>
            <a:ext cx="0" cy="506225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AA7B172-16AA-F354-E5C6-03C4726B7038}"/>
              </a:ext>
            </a:extLst>
          </p:cNvPr>
          <p:cNvSpPr txBox="1"/>
          <p:nvPr/>
        </p:nvSpPr>
        <p:spPr>
          <a:xfrm>
            <a:off x="4646082" y="612106"/>
            <a:ext cx="43767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800" b="1" dirty="0"/>
              <a:t>Each Group has 4 minutes to share:</a:t>
            </a:r>
          </a:p>
          <a:p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do you think of the recommendations?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would you like to 	revise or add to the recommendations?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recommendation was your top priority?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85F51A-9267-A3B8-2C95-B74390BB4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8" y="991518"/>
            <a:ext cx="1359526" cy="13595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D31826E-71D7-7E2F-E27A-2E5A2A474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52" y="3074751"/>
            <a:ext cx="1359526" cy="13595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5F9DF94-C666-F514-E710-4E3E214F06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5041"/>
          <a:stretch/>
        </p:blipFill>
        <p:spPr>
          <a:xfrm>
            <a:off x="99153" y="4979625"/>
            <a:ext cx="1383912" cy="10631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AFEF87-9504-F442-E40B-B3859C8250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5223" y="6368575"/>
            <a:ext cx="1444877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414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6C371-CFD8-496C-886A-E83D5164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16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A95A25-4A1E-D04B-A0DA-C7082BEF1D99}"/>
              </a:ext>
            </a:extLst>
          </p:cNvPr>
          <p:cNvSpPr txBox="1"/>
          <p:nvPr/>
        </p:nvSpPr>
        <p:spPr>
          <a:xfrm>
            <a:off x="1" y="60641"/>
            <a:ext cx="641091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ECE Needs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F589B-55DE-0421-C4C2-0B8059E9F073}"/>
              </a:ext>
            </a:extLst>
          </p:cNvPr>
          <p:cNvSpPr txBox="1"/>
          <p:nvPr/>
        </p:nvSpPr>
        <p:spPr>
          <a:xfrm>
            <a:off x="273184" y="1772446"/>
            <a:ext cx="8597632" cy="30162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Next Steps</a:t>
            </a:r>
          </a:p>
          <a:p>
            <a:pPr marL="1000463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Refine recommendations</a:t>
            </a:r>
          </a:p>
          <a:p>
            <a:pPr marL="1000463" lvl="1" indent="-457200">
              <a:buFont typeface="Arial" panose="020B0604020202020204" pitchFamily="34" charset="0"/>
              <a:buChar char="•"/>
            </a:pPr>
            <a:endParaRPr lang="en-US" sz="2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1000463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 a Brief highlighting data and recommendations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886163" lvl="1" indent="-342900">
              <a:buFontTx/>
              <a:buChar char="-"/>
            </a:pPr>
            <a:endParaRPr lang="en-US" sz="2200" dirty="0"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BE69C9-F069-CB07-1034-1AF7CC3C6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223" y="6295194"/>
            <a:ext cx="1444877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85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6C371-CFD8-496C-886A-E83D5164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17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A95A25-4A1E-D04B-A0DA-C7082BEF1D99}"/>
              </a:ext>
            </a:extLst>
          </p:cNvPr>
          <p:cNvSpPr txBox="1"/>
          <p:nvPr/>
        </p:nvSpPr>
        <p:spPr>
          <a:xfrm>
            <a:off x="133350" y="2139598"/>
            <a:ext cx="91439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rgbClr val="779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Unified </a:t>
            </a:r>
          </a:p>
          <a:p>
            <a:pPr algn="ctr"/>
            <a:r>
              <a:rPr lang="en-US" sz="5000" b="1" dirty="0">
                <a:solidFill>
                  <a:srgbClr val="779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Plan in Motion</a:t>
            </a:r>
          </a:p>
        </p:txBody>
      </p:sp>
    </p:spTree>
    <p:extLst>
      <p:ext uri="{BB962C8B-B14F-4D97-AF65-F5344CB8AC3E}">
        <p14:creationId xmlns:p14="http://schemas.microsoft.com/office/powerpoint/2010/main" val="2504778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6C371-CFD8-496C-886A-E83D5164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119CE-3766-48D8-9C8A-8C03C6983773}"/>
              </a:ext>
            </a:extLst>
          </p:cNvPr>
          <p:cNvSpPr txBox="1"/>
          <p:nvPr/>
        </p:nvSpPr>
        <p:spPr>
          <a:xfrm>
            <a:off x="358137" y="90392"/>
            <a:ext cx="5321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Reflections &amp; Goals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9A75717-9E7B-C7A8-4C7C-E536B08E1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45" y="1203231"/>
            <a:ext cx="8493255" cy="4626069"/>
          </a:xfrm>
        </p:spPr>
        <p:txBody>
          <a:bodyPr/>
          <a:lstStyle/>
          <a:p>
            <a:pPr marL="27432" indent="0">
              <a:spcBef>
                <a:spcPts val="0"/>
              </a:spcBef>
              <a:buNone/>
            </a:pPr>
            <a:endParaRPr lang="en-US" sz="1000" b="1" kern="1200" dirty="0">
              <a:solidFill>
                <a:srgbClr val="789D4A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2800" b="1" kern="1200" dirty="0">
                <a:solidFill>
                  <a:srgbClr val="663300"/>
                </a:solidFill>
                <a:effectLst/>
                <a:latin typeface="+mn-lt"/>
                <a:ea typeface="+mn-ea"/>
                <a:cs typeface="+mn-cs"/>
              </a:rPr>
              <a:t>Reflections for 2022-2023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kern="1200" dirty="0">
                <a:solidFill>
                  <a:srgbClr val="663300"/>
                </a:solidFill>
                <a:effectLst/>
                <a:latin typeface="+mn-lt"/>
                <a:ea typeface="+mn-ea"/>
                <a:cs typeface="+mn-cs"/>
              </a:rPr>
              <a:t>What are you most proud of this year?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800" b="1" dirty="0">
              <a:solidFill>
                <a:srgbClr val="EB9814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800" b="1" dirty="0">
              <a:solidFill>
                <a:srgbClr val="EB9814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800" b="1" dirty="0">
              <a:solidFill>
                <a:srgbClr val="EB9814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2800" b="1" dirty="0">
                <a:solidFill>
                  <a:srgbClr val="EB9814"/>
                </a:solidFill>
              </a:rPr>
              <a:t>Goals for 2023-2024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EB9814"/>
                </a:solidFill>
              </a:rPr>
              <a:t>What would you like to strengthen for next year?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800" b="1" kern="1200" dirty="0">
              <a:solidFill>
                <a:srgbClr val="663300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2800" b="1" kern="1200" dirty="0">
              <a:solidFill>
                <a:srgbClr val="789D4A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2800" b="1" kern="1200" dirty="0">
                <a:solidFill>
                  <a:srgbClr val="789D4A"/>
                </a:solidFill>
                <a:effectLst/>
                <a:latin typeface="+mn-lt"/>
                <a:ea typeface="+mn-ea"/>
                <a:cs typeface="+mn-cs"/>
              </a:rPr>
              <a:t>Summer Workgroup: Ordinance &amp; Bylaws</a:t>
            </a:r>
            <a:endParaRPr lang="en-US" sz="2800" b="1" dirty="0">
              <a:solidFill>
                <a:srgbClr val="789D4A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800" b="1" kern="1200" dirty="0">
              <a:solidFill>
                <a:srgbClr val="EB9814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ClrTx/>
            </a:pPr>
            <a:endParaRPr lang="en-US" sz="2800" b="1" kern="1200" dirty="0">
              <a:solidFill>
                <a:srgbClr val="663300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ClrTx/>
            </a:pPr>
            <a:endParaRPr lang="en-US" sz="2800" b="1" dirty="0">
              <a:solidFill>
                <a:srgbClr val="663300"/>
              </a:solidFill>
            </a:endParaRPr>
          </a:p>
          <a:p>
            <a:endParaRPr lang="en-US" dirty="0">
              <a:solidFill>
                <a:srgbClr val="EB98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3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6C371-CFD8-496C-886A-E83D5164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D3C00C-7DF0-0343-B2B7-AC71A4EF0A3E}"/>
              </a:ext>
            </a:extLst>
          </p:cNvPr>
          <p:cNvSpPr txBox="1"/>
          <p:nvPr/>
        </p:nvSpPr>
        <p:spPr>
          <a:xfrm>
            <a:off x="184330" y="2287836"/>
            <a:ext cx="877534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rgbClr val="779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Comments </a:t>
            </a:r>
          </a:p>
          <a:p>
            <a:pPr algn="ctr"/>
            <a:r>
              <a:rPr lang="en-US" sz="6500" b="1" dirty="0">
                <a:solidFill>
                  <a:srgbClr val="779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</a:p>
          <a:p>
            <a:pPr algn="ctr"/>
            <a:r>
              <a:rPr lang="en-US" sz="6500" b="1" dirty="0">
                <a:solidFill>
                  <a:srgbClr val="779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</p:spTree>
    <p:extLst>
      <p:ext uri="{BB962C8B-B14F-4D97-AF65-F5344CB8AC3E}">
        <p14:creationId xmlns:p14="http://schemas.microsoft.com/office/powerpoint/2010/main" val="212232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6C371-CFD8-496C-886A-E83D5164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19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A95A25-4A1E-D04B-A0DA-C7082BEF1D99}"/>
              </a:ext>
            </a:extLst>
          </p:cNvPr>
          <p:cNvSpPr txBox="1"/>
          <p:nvPr/>
        </p:nvSpPr>
        <p:spPr>
          <a:xfrm>
            <a:off x="104172" y="2079193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79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Roundtable</a:t>
            </a:r>
          </a:p>
          <a:p>
            <a:pPr algn="ctr"/>
            <a:r>
              <a:rPr lang="en-US" sz="4000" b="1" dirty="0">
                <a:solidFill>
                  <a:srgbClr val="779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Child Care &amp; Development</a:t>
            </a:r>
          </a:p>
          <a:p>
            <a:pPr algn="ctr"/>
            <a:r>
              <a:rPr lang="en-US" sz="4000" b="1" dirty="0">
                <a:solidFill>
                  <a:srgbClr val="779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</a:p>
        </p:txBody>
      </p:sp>
    </p:spTree>
    <p:extLst>
      <p:ext uri="{BB962C8B-B14F-4D97-AF65-F5344CB8AC3E}">
        <p14:creationId xmlns:p14="http://schemas.microsoft.com/office/powerpoint/2010/main" val="405895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6C371-CFD8-496C-886A-E83D5164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D3C00C-7DF0-0343-B2B7-AC71A4EF0A3E}"/>
              </a:ext>
            </a:extLst>
          </p:cNvPr>
          <p:cNvSpPr txBox="1"/>
          <p:nvPr/>
        </p:nvSpPr>
        <p:spPr>
          <a:xfrm>
            <a:off x="184330" y="2287836"/>
            <a:ext cx="87753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rgbClr val="779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Business</a:t>
            </a:r>
          </a:p>
          <a:p>
            <a:pPr algn="ctr"/>
            <a:r>
              <a:rPr lang="en-US" sz="6500" b="1" dirty="0">
                <a:solidFill>
                  <a:srgbClr val="D07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of Minutes</a:t>
            </a:r>
          </a:p>
        </p:txBody>
      </p:sp>
    </p:spTree>
    <p:extLst>
      <p:ext uri="{BB962C8B-B14F-4D97-AF65-F5344CB8AC3E}">
        <p14:creationId xmlns:p14="http://schemas.microsoft.com/office/powerpoint/2010/main" val="3059835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6C371-CFD8-496C-886A-E83D5164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D3C00C-7DF0-0343-B2B7-AC71A4EF0A3E}"/>
              </a:ext>
            </a:extLst>
          </p:cNvPr>
          <p:cNvSpPr txBox="1"/>
          <p:nvPr/>
        </p:nvSpPr>
        <p:spPr>
          <a:xfrm>
            <a:off x="184330" y="2580444"/>
            <a:ext cx="877534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rgbClr val="779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Policy</a:t>
            </a:r>
            <a:endParaRPr lang="en-US" sz="6500" b="1" dirty="0">
              <a:solidFill>
                <a:srgbClr val="D07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906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6C371-CFD8-496C-886A-E83D5164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4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A95A25-4A1E-D04B-A0DA-C7082BEF1D99}"/>
              </a:ext>
            </a:extLst>
          </p:cNvPr>
          <p:cNvSpPr txBox="1"/>
          <p:nvPr/>
        </p:nvSpPr>
        <p:spPr>
          <a:xfrm>
            <a:off x="200297" y="966412"/>
            <a:ext cx="57672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rgbClr val="779D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Pursuit of Position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739C91-F785-9BA4-8416-E32C6E7A6269}"/>
              </a:ext>
            </a:extLst>
          </p:cNvPr>
          <p:cNvSpPr txBox="1"/>
          <p:nvPr/>
        </p:nvSpPr>
        <p:spPr>
          <a:xfrm>
            <a:off x="104172" y="53536"/>
            <a:ext cx="62726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5B7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to Governor’s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1D48D-211D-84C6-970E-B2A1E6A50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297" y="1647008"/>
            <a:ext cx="8815252" cy="4709345"/>
          </a:xfrm>
        </p:spPr>
        <p:txBody>
          <a:bodyPr/>
          <a:lstStyle/>
          <a:p>
            <a:pPr>
              <a:buClrTx/>
            </a:pPr>
            <a:r>
              <a:rPr lang="en-US" sz="2400" dirty="0">
                <a:solidFill>
                  <a:srgbClr val="CF7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Continue Child Care Family Fee Waivers for all State Subsidized Early Learning and Care Programs through June 30, 2024</a:t>
            </a:r>
          </a:p>
          <a:p>
            <a:pPr>
              <a:buClrTx/>
            </a:pPr>
            <a:endParaRPr lang="en-US" sz="2400" dirty="0">
              <a:solidFill>
                <a:srgbClr val="CF7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400" dirty="0">
                <a:solidFill>
                  <a:srgbClr val="CF7F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Provide a 25% increase to current rates for immediate relief and adopt an alternative methodology using a cost estimation model and include a timeline for implementation for the actual cost of care based on program enrollment without charging families fees</a:t>
            </a:r>
          </a:p>
          <a:p>
            <a:pPr>
              <a:buClrTx/>
            </a:pPr>
            <a:endParaRPr lang="en-US" sz="2400" u="sng" dirty="0">
              <a:solidFill>
                <a:srgbClr val="CF7F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sz="2400" b="1" dirty="0">
                <a:solidFill>
                  <a:srgbClr val="789D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Status</a:t>
            </a:r>
            <a:r>
              <a:rPr lang="en-US" sz="2400" dirty="0">
                <a:solidFill>
                  <a:srgbClr val="789D4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LA County CEO’s Legislative and Intergovernmental Affairs Office is not moving Pursuit of Position forward</a:t>
            </a:r>
          </a:p>
          <a:p>
            <a:pPr marL="0" indent="0">
              <a:buClrTx/>
              <a:buNone/>
            </a:pPr>
            <a:endParaRPr lang="en-US" sz="2400" dirty="0">
              <a:solidFill>
                <a:srgbClr val="CF7F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7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6C371-CFD8-496C-886A-E83D5164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5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119CE-3766-48D8-9C8A-8C03C6983773}"/>
              </a:ext>
            </a:extLst>
          </p:cNvPr>
          <p:cNvSpPr txBox="1"/>
          <p:nvPr/>
        </p:nvSpPr>
        <p:spPr>
          <a:xfrm>
            <a:off x="358137" y="90392"/>
            <a:ext cx="5321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Updates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016586-A8A8-C8FC-AA13-88E82AD9FEB6}"/>
              </a:ext>
            </a:extLst>
          </p:cNvPr>
          <p:cNvSpPr txBox="1"/>
          <p:nvPr/>
        </p:nvSpPr>
        <p:spPr>
          <a:xfrm>
            <a:off x="457200" y="797658"/>
            <a:ext cx="8881310" cy="5786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89D4A"/>
                </a:solidFill>
              </a:rPr>
              <a:t>Legislative Budget Bill 2023-24:</a:t>
            </a:r>
          </a:p>
          <a:p>
            <a:r>
              <a:rPr lang="en-US" sz="4000" b="1" i="0" u="none" strike="noStrike" baseline="0" dirty="0">
                <a:solidFill>
                  <a:schemeClr val="accent6"/>
                </a:solidFill>
              </a:rPr>
              <a:t>SB 101 and AB 101</a:t>
            </a:r>
          </a:p>
          <a:p>
            <a:r>
              <a:rPr lang="en-US" sz="3500" b="1" u="sng" dirty="0">
                <a:solidFill>
                  <a:srgbClr val="789D4A"/>
                </a:solidFill>
              </a:rPr>
              <a:t>Legislative Budget Priorities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rgbClr val="663300"/>
                </a:solidFill>
              </a:rPr>
              <a:t>Restoring Transportation Funding Agreed Last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rgbClr val="663300"/>
                </a:solidFill>
                <a:highlight>
                  <a:srgbClr val="FFFF00"/>
                </a:highlight>
              </a:rPr>
              <a:t>Care COLA to Stabilize Child Care and Help Parents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rgbClr val="663300"/>
                </a:solidFill>
              </a:rPr>
              <a:t>Protecting Education Funding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rgbClr val="663300"/>
                </a:solidFill>
              </a:rPr>
              <a:t>Investments in Housing and Homelessness Prevention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rgbClr val="663300"/>
                </a:solidFill>
              </a:rPr>
              <a:t>Legislative Priorities in Climate Resources Programs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rgbClr val="663300"/>
                </a:solidFill>
              </a:rPr>
              <a:t>Managed Care Organization Funding Mechanism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rgbClr val="663300"/>
                </a:solidFill>
              </a:rPr>
              <a:t>Boosting Covered CA Plan Subsidies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rgbClr val="663300"/>
                </a:solidFill>
              </a:rPr>
              <a:t>Planning for the Future of State Prisons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rgbClr val="663300"/>
                </a:solidFill>
              </a:rPr>
              <a:t>Reimaging </a:t>
            </a:r>
            <a:r>
              <a:rPr lang="en-US" sz="2500" dirty="0" err="1">
                <a:solidFill>
                  <a:srgbClr val="663300"/>
                </a:solidFill>
              </a:rPr>
              <a:t>CalWORKS</a:t>
            </a:r>
            <a:endParaRPr lang="en-US" sz="2500" dirty="0">
              <a:solidFill>
                <a:srgbClr val="6633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500" dirty="0">
                <a:solidFill>
                  <a:srgbClr val="663300"/>
                </a:solidFill>
              </a:rPr>
              <a:t>No General State Tax Increase</a:t>
            </a:r>
          </a:p>
        </p:txBody>
      </p:sp>
    </p:spTree>
    <p:extLst>
      <p:ext uri="{BB962C8B-B14F-4D97-AF65-F5344CB8AC3E}">
        <p14:creationId xmlns:p14="http://schemas.microsoft.com/office/powerpoint/2010/main" val="261561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6C371-CFD8-496C-886A-E83D5164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9119CE-3766-48D8-9C8A-8C03C6983773}"/>
              </a:ext>
            </a:extLst>
          </p:cNvPr>
          <p:cNvSpPr txBox="1"/>
          <p:nvPr/>
        </p:nvSpPr>
        <p:spPr>
          <a:xfrm>
            <a:off x="358137" y="90392"/>
            <a:ext cx="53219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Legislation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9A75717-9E7B-C7A8-4C7C-E536B08E1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545" y="788755"/>
            <a:ext cx="8493255" cy="5564377"/>
          </a:xfrm>
        </p:spPr>
        <p:txBody>
          <a:bodyPr/>
          <a:lstStyle/>
          <a:p>
            <a:pPr marL="27432" indent="0">
              <a:spcBef>
                <a:spcPts val="0"/>
              </a:spcBef>
              <a:buNone/>
            </a:pPr>
            <a:r>
              <a:rPr lang="en-US" sz="3200" b="1" dirty="0">
                <a:solidFill>
                  <a:srgbClr val="789D4A"/>
                </a:solidFill>
              </a:rPr>
              <a:t>Bills of High Interest</a:t>
            </a:r>
            <a:r>
              <a:rPr lang="en-US" sz="3200" b="1" kern="1200" dirty="0">
                <a:solidFill>
                  <a:srgbClr val="789D4A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27432" indent="0">
              <a:spcBef>
                <a:spcPts val="0"/>
              </a:spcBef>
              <a:buNone/>
            </a:pPr>
            <a:endParaRPr lang="en-US" sz="1000" b="1" kern="1200" dirty="0">
              <a:solidFill>
                <a:srgbClr val="789D4A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2800" b="1" u="sng" kern="1200" dirty="0">
                <a:solidFill>
                  <a:srgbClr val="663300"/>
                </a:solidFill>
                <a:effectLst/>
                <a:latin typeface="+mn-lt"/>
                <a:ea typeface="+mn-ea"/>
                <a:cs typeface="+mn-cs"/>
              </a:rPr>
              <a:t>Bonta AB 51</a:t>
            </a:r>
            <a:r>
              <a:rPr lang="en-US" sz="2800" b="1" dirty="0">
                <a:solidFill>
                  <a:srgbClr val="663300"/>
                </a:solidFill>
              </a:rPr>
              <a:t>:</a:t>
            </a:r>
            <a:r>
              <a:rPr lang="en-US" sz="2800" b="1" kern="1200" dirty="0">
                <a:solidFill>
                  <a:srgbClr val="663300"/>
                </a:solidFill>
                <a:effectLst/>
                <a:latin typeface="+mn-lt"/>
                <a:ea typeface="+mn-ea"/>
                <a:cs typeface="+mn-cs"/>
              </a:rPr>
              <a:t> Early Childcare and Education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800" b="1" dirty="0">
              <a:solidFill>
                <a:srgbClr val="EB9814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2800" b="1" u="sng" dirty="0">
                <a:solidFill>
                  <a:srgbClr val="EB9814"/>
                </a:solidFill>
              </a:rPr>
              <a:t>Carrillo AB 555</a:t>
            </a:r>
            <a:r>
              <a:rPr lang="en-US" sz="2800" b="1" dirty="0">
                <a:solidFill>
                  <a:srgbClr val="EB9814"/>
                </a:solidFill>
              </a:rPr>
              <a:t>: – California State preschool programs: reimbursement amounts; adjustment factors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800" b="1" kern="1200" dirty="0">
              <a:solidFill>
                <a:srgbClr val="663300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2800" b="1" u="sng" kern="1200" dirty="0">
                <a:solidFill>
                  <a:srgbClr val="663300"/>
                </a:solidFill>
                <a:effectLst/>
                <a:latin typeface="+mn-lt"/>
                <a:ea typeface="+mn-ea"/>
                <a:cs typeface="+mn-cs"/>
              </a:rPr>
              <a:t>Reyes AB </a:t>
            </a:r>
            <a:r>
              <a:rPr lang="en-US" sz="2800" b="1" u="sng" dirty="0">
                <a:solidFill>
                  <a:srgbClr val="663300"/>
                </a:solidFill>
              </a:rPr>
              <a:t>596</a:t>
            </a:r>
            <a:r>
              <a:rPr lang="en-US" sz="2800" b="1" dirty="0">
                <a:solidFill>
                  <a:srgbClr val="663300"/>
                </a:solidFill>
              </a:rPr>
              <a:t>: Early learning and care; rate reform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800" b="1" kern="1200" dirty="0">
              <a:solidFill>
                <a:srgbClr val="EB9814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2800" b="1" u="sng" kern="1200" dirty="0">
                <a:solidFill>
                  <a:srgbClr val="EB9814"/>
                </a:solidFill>
                <a:effectLst/>
                <a:latin typeface="+mn-lt"/>
                <a:ea typeface="+mn-ea"/>
                <a:cs typeface="+mn-cs"/>
              </a:rPr>
              <a:t>Limon SB 380</a:t>
            </a:r>
            <a:r>
              <a:rPr lang="en-US" sz="2800" b="1" kern="1200" dirty="0">
                <a:solidFill>
                  <a:srgbClr val="EB9814"/>
                </a:solidFill>
                <a:effectLst/>
                <a:latin typeface="+mn-lt"/>
                <a:ea typeface="+mn-ea"/>
                <a:cs typeface="+mn-cs"/>
              </a:rPr>
              <a:t>: Early learning and care; rate reform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800" b="1" dirty="0">
              <a:solidFill>
                <a:srgbClr val="663300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2800" b="1" u="sng" dirty="0">
                <a:solidFill>
                  <a:srgbClr val="663300"/>
                </a:solidFill>
              </a:rPr>
              <a:t>Menjivar SB 499</a:t>
            </a:r>
            <a:r>
              <a:rPr lang="en-US" sz="2800" b="1" dirty="0">
                <a:solidFill>
                  <a:srgbClr val="663300"/>
                </a:solidFill>
              </a:rPr>
              <a:t>: Early childhood education facilities; school facilities; School Extreme Heat Action of 2023</a:t>
            </a:r>
          </a:p>
          <a:p>
            <a:pPr marL="0" indent="0">
              <a:spcBef>
                <a:spcPts val="0"/>
              </a:spcBef>
              <a:buClrTx/>
              <a:buNone/>
            </a:pPr>
            <a:endParaRPr lang="en-US" sz="1800" b="1" dirty="0">
              <a:solidFill>
                <a:srgbClr val="EB9814"/>
              </a:solidFill>
            </a:endParaRPr>
          </a:p>
          <a:p>
            <a:pPr marL="0" indent="0">
              <a:spcBef>
                <a:spcPts val="0"/>
              </a:spcBef>
              <a:buClrTx/>
              <a:buNone/>
            </a:pPr>
            <a:r>
              <a:rPr lang="en-US" sz="2800" b="1" u="sng" dirty="0">
                <a:solidFill>
                  <a:srgbClr val="EB9814"/>
                </a:solidFill>
              </a:rPr>
              <a:t>Menjivar SB 635</a:t>
            </a:r>
            <a:r>
              <a:rPr lang="en-US" sz="2800" b="1" dirty="0">
                <a:solidFill>
                  <a:srgbClr val="EB9814"/>
                </a:solidFill>
              </a:rPr>
              <a:t>: Early Education and Childcare</a:t>
            </a:r>
          </a:p>
          <a:p>
            <a:pPr>
              <a:spcBef>
                <a:spcPts val="0"/>
              </a:spcBef>
              <a:buClrTx/>
            </a:pPr>
            <a:endParaRPr lang="en-US" sz="2800" b="1" kern="1200" dirty="0">
              <a:solidFill>
                <a:srgbClr val="663300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buClrTx/>
            </a:pPr>
            <a:endParaRPr lang="en-US" sz="2800" b="1" dirty="0">
              <a:solidFill>
                <a:srgbClr val="663300"/>
              </a:solidFill>
            </a:endParaRPr>
          </a:p>
          <a:p>
            <a:endParaRPr lang="en-US" dirty="0">
              <a:solidFill>
                <a:srgbClr val="EB98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800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6C371-CFD8-496C-886A-E83D5164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7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A95A25-4A1E-D04B-A0DA-C7082BEF1D99}"/>
              </a:ext>
            </a:extLst>
          </p:cNvPr>
          <p:cNvSpPr txBox="1"/>
          <p:nvPr/>
        </p:nvSpPr>
        <p:spPr>
          <a:xfrm>
            <a:off x="0" y="0"/>
            <a:ext cx="655470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Child Care Needs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F589B-55DE-0421-C4C2-0B8059E9F073}"/>
              </a:ext>
            </a:extLst>
          </p:cNvPr>
          <p:cNvSpPr txBox="1"/>
          <p:nvPr/>
        </p:nvSpPr>
        <p:spPr>
          <a:xfrm>
            <a:off x="3544371" y="1434274"/>
            <a:ext cx="5405665" cy="32316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ea typeface="Calibri"/>
                <a:cs typeface="Calibri"/>
              </a:rPr>
              <a:t>Debra Colman, OAECE Director </a:t>
            </a:r>
          </a:p>
          <a:p>
            <a:endParaRPr lang="en-US" sz="3600" b="1" dirty="0">
              <a:ea typeface="Calibri"/>
              <a:cs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3200" dirty="0">
                <a:latin typeface="Arial" panose="020B0604020202020204" pitchFamily="34" charset="0"/>
                <a:ea typeface="Times New Roman" panose="02020603050405020304" pitchFamily="18" charset="0"/>
              </a:rPr>
              <a:t>Early Care and Education</a:t>
            </a:r>
            <a:r>
              <a:rPr lang="en-US" sz="32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Needs Assessment Draft Policy Recommendations</a:t>
            </a:r>
            <a:endParaRPr lang="en-US" sz="2200" dirty="0"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3C2230-86BA-98DB-B548-C97B0551F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223" y="6300818"/>
            <a:ext cx="1444877" cy="420660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519E204-3698-D7AE-CD39-8E6FC5A17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93964" y="2265971"/>
            <a:ext cx="3024742" cy="188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5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C6C371-CFD8-496C-886A-E83D5164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11FA1-5AF9-0647-B31D-D6250D4530A3}" type="slidenum">
              <a:rPr lang="en-US" smtClean="0"/>
              <a:t>8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A95A25-4A1E-D04B-A0DA-C7082BEF1D99}"/>
              </a:ext>
            </a:extLst>
          </p:cNvPr>
          <p:cNvSpPr txBox="1"/>
          <p:nvPr/>
        </p:nvSpPr>
        <p:spPr>
          <a:xfrm>
            <a:off x="1" y="60641"/>
            <a:ext cx="641091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cs typeface="Arial"/>
              </a:rPr>
              <a:t>ECE Needs Assessment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5F589B-55DE-0421-C4C2-0B8059E9F073}"/>
              </a:ext>
            </a:extLst>
          </p:cNvPr>
          <p:cNvSpPr txBox="1"/>
          <p:nvPr/>
        </p:nvSpPr>
        <p:spPr>
          <a:xfrm>
            <a:off x="258813" y="977315"/>
            <a:ext cx="8597632" cy="62786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LPC Requirement</a:t>
            </a:r>
          </a:p>
          <a:p>
            <a:pPr marL="1000463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LA County ECE needs assessment required every 5 years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December 2022</a:t>
            </a:r>
          </a:p>
          <a:p>
            <a:pPr marL="1000463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Needs assessment data shared at Child Care Planning Committee</a:t>
            </a:r>
          </a:p>
          <a:p>
            <a:pPr marL="1000463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</a:rPr>
              <a:t>Data submitted to CDSS and CDE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200" b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Arial" panose="020B0604020202020204" pitchFamily="34" charset="0"/>
                <a:ea typeface="Times New Roman" panose="02020603050405020304" pitchFamily="18" charset="0"/>
              </a:rPr>
              <a:t>Next Step</a:t>
            </a:r>
          </a:p>
          <a:p>
            <a:pPr marL="1000463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Develop a brief highlighting data and recommendations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886163" lvl="1" indent="-342900">
              <a:buFontTx/>
              <a:buChar char="-"/>
            </a:pPr>
            <a:endParaRPr lang="en-US" sz="2200" dirty="0"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BE69C9-F069-CB07-1034-1AF7CC3C6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223" y="6295194"/>
            <a:ext cx="1444877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576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DPH-Presentation-Faces-SealAndLogo</Template>
  <TotalTime>39927</TotalTime>
  <Words>1060</Words>
  <Application>Microsoft Office PowerPoint</Application>
  <PresentationFormat>Letter Paper (8.5x11 in)</PresentationFormat>
  <Paragraphs>211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Topic Areas –ECE Needs Assessment</vt:lpstr>
      <vt:lpstr> Format– ECE Needs Assessment</vt:lpstr>
      <vt:lpstr>Access</vt:lpstr>
      <vt:lpstr>Quality</vt:lpstr>
      <vt:lpstr>Workforce</vt:lpstr>
      <vt:lpstr>Discussion</vt:lpstr>
      <vt:lpstr>Share Out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Leanne Drogin</cp:lastModifiedBy>
  <cp:revision>218</cp:revision>
  <cp:lastPrinted>2023-05-10T13:45:20Z</cp:lastPrinted>
  <dcterms:created xsi:type="dcterms:W3CDTF">2016-06-10T22:30:34Z</dcterms:created>
  <dcterms:modified xsi:type="dcterms:W3CDTF">2023-06-20T17:52:38Z</dcterms:modified>
</cp:coreProperties>
</file>