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84" r:id="rId5"/>
    <p:sldMasterId id="2147483694" r:id="rId6"/>
  </p:sldMasterIdLst>
  <p:notesMasterIdLst>
    <p:notesMasterId r:id="rId41"/>
  </p:notesMasterIdLst>
  <p:sldIdLst>
    <p:sldId id="264" r:id="rId7"/>
    <p:sldId id="265" r:id="rId8"/>
    <p:sldId id="299" r:id="rId9"/>
    <p:sldId id="266" r:id="rId10"/>
    <p:sldId id="269" r:id="rId11"/>
    <p:sldId id="268" r:id="rId12"/>
    <p:sldId id="3196" r:id="rId13"/>
    <p:sldId id="3203" r:id="rId14"/>
    <p:sldId id="3198" r:id="rId15"/>
    <p:sldId id="3199" r:id="rId16"/>
    <p:sldId id="3200" r:id="rId17"/>
    <p:sldId id="3201" r:id="rId18"/>
    <p:sldId id="3202" r:id="rId19"/>
    <p:sldId id="3206" r:id="rId20"/>
    <p:sldId id="3208" r:id="rId21"/>
    <p:sldId id="3207" r:id="rId22"/>
    <p:sldId id="3210" r:id="rId23"/>
    <p:sldId id="3211" r:id="rId24"/>
    <p:sldId id="292" r:id="rId25"/>
    <p:sldId id="3178" r:id="rId26"/>
    <p:sldId id="278" r:id="rId27"/>
    <p:sldId id="3165" r:id="rId28"/>
    <p:sldId id="3166" r:id="rId29"/>
    <p:sldId id="3163" r:id="rId30"/>
    <p:sldId id="3212" r:id="rId31"/>
    <p:sldId id="3213" r:id="rId32"/>
    <p:sldId id="3214" r:id="rId33"/>
    <p:sldId id="3179" r:id="rId34"/>
    <p:sldId id="3194" r:id="rId35"/>
    <p:sldId id="3189" r:id="rId36"/>
    <p:sldId id="594" r:id="rId37"/>
    <p:sldId id="3215" r:id="rId38"/>
    <p:sldId id="3191" r:id="rId39"/>
    <p:sldId id="298"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A534"/>
    <a:srgbClr val="3EBFB6"/>
    <a:srgbClr val="49A096"/>
    <a:srgbClr val="3FA7C6"/>
    <a:srgbClr val="D7387D"/>
    <a:srgbClr val="FFD26D"/>
    <a:srgbClr val="E1504C"/>
    <a:srgbClr val="5AA942"/>
    <a:srgbClr val="F8F4EF"/>
    <a:srgbClr val="1D81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20"/>
    <p:restoredTop sz="93700"/>
  </p:normalViewPr>
  <p:slideViewPr>
    <p:cSldViewPr showGuides="1">
      <p:cViewPr varScale="1">
        <p:scale>
          <a:sx n="44" d="100"/>
          <a:sy n="44" d="100"/>
        </p:scale>
        <p:origin x="642" y="42"/>
      </p:cViewPr>
      <p:guideLst>
        <p:guide orient="horz" pos="480"/>
        <p:guide pos="3840"/>
      </p:guideLst>
    </p:cSldViewPr>
  </p:slideViewPr>
  <p:notesTextViewPr>
    <p:cViewPr>
      <p:scale>
        <a:sx n="1" d="1"/>
        <a:sy n="1" d="1"/>
      </p:scale>
      <p:origin x="0" y="0"/>
    </p:cViewPr>
  </p:notesTextViewPr>
  <p:sorterViewPr>
    <p:cViewPr>
      <p:scale>
        <a:sx n="100" d="100"/>
        <a:sy n="100" d="100"/>
      </p:scale>
      <p:origin x="0" y="-96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37CD98-6D57-40DB-9886-E6BD55D2F742}"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US"/>
        </a:p>
      </dgm:t>
    </dgm:pt>
    <dgm:pt modelId="{D7910E4E-201D-44F5-B339-AA17BBE814EF}">
      <dgm:prSet phldrT="[Text]" custT="1"/>
      <dgm:spPr/>
      <dgm:t>
        <a:bodyPr/>
        <a:lstStyle/>
        <a:p>
          <a:r>
            <a:rPr lang="en-US" sz="2000" b="1" dirty="0"/>
            <a:t>September 2025</a:t>
          </a:r>
        </a:p>
      </dgm:t>
    </dgm:pt>
    <dgm:pt modelId="{1C66523B-B46E-4D0F-B40C-E0072A0AEA5C}" type="parTrans" cxnId="{1AA8D64C-4B70-43F5-B1D0-1B75CE5C8668}">
      <dgm:prSet/>
      <dgm:spPr/>
      <dgm:t>
        <a:bodyPr/>
        <a:lstStyle/>
        <a:p>
          <a:endParaRPr lang="en-US"/>
        </a:p>
      </dgm:t>
    </dgm:pt>
    <dgm:pt modelId="{55A786B2-5A18-4281-9D19-B3779B8FB286}" type="sibTrans" cxnId="{1AA8D64C-4B70-43F5-B1D0-1B75CE5C8668}">
      <dgm:prSet/>
      <dgm:spPr/>
      <dgm:t>
        <a:bodyPr/>
        <a:lstStyle/>
        <a:p>
          <a:endParaRPr lang="en-US"/>
        </a:p>
      </dgm:t>
    </dgm:pt>
    <dgm:pt modelId="{FE0F4AA9-C89F-46DE-8A80-7233DAD44A5D}">
      <dgm:prSet phldrT="[Text]" custT="1"/>
      <dgm:spPr/>
      <dgm:t>
        <a:bodyPr anchor="ctr" anchorCtr="0"/>
        <a:lstStyle/>
        <a:p>
          <a:r>
            <a:rPr lang="en-US" sz="1600" dirty="0"/>
            <a:t>Project launch; structure &amp; goals set</a:t>
          </a:r>
        </a:p>
      </dgm:t>
    </dgm:pt>
    <dgm:pt modelId="{F8AEC5E2-C06F-45BF-8F58-3DE809560EE7}" type="parTrans" cxnId="{EA43D317-32B8-4E97-8BAF-5F74C9365FF2}">
      <dgm:prSet/>
      <dgm:spPr/>
      <dgm:t>
        <a:bodyPr/>
        <a:lstStyle/>
        <a:p>
          <a:endParaRPr lang="en-US"/>
        </a:p>
      </dgm:t>
    </dgm:pt>
    <dgm:pt modelId="{9E2D4335-2EA6-4262-BA1B-2EC78B328343}" type="sibTrans" cxnId="{EA43D317-32B8-4E97-8BAF-5F74C9365FF2}">
      <dgm:prSet/>
      <dgm:spPr/>
      <dgm:t>
        <a:bodyPr/>
        <a:lstStyle/>
        <a:p>
          <a:endParaRPr lang="en-US"/>
        </a:p>
      </dgm:t>
    </dgm:pt>
    <dgm:pt modelId="{DAD006A0-1E38-4E01-B60B-78967DD9B8C5}">
      <dgm:prSet phldrT="[Text]" custT="1"/>
      <dgm:spPr/>
      <dgm:t>
        <a:bodyPr/>
        <a:lstStyle/>
        <a:p>
          <a:r>
            <a:rPr lang="en-US" sz="2000" b="1" dirty="0"/>
            <a:t>February 2026</a:t>
          </a:r>
        </a:p>
      </dgm:t>
    </dgm:pt>
    <dgm:pt modelId="{128F6CA0-0A55-4699-B02F-BF446D32ABEB}" type="parTrans" cxnId="{4C677EB1-D330-475D-866F-8ECE5191306A}">
      <dgm:prSet/>
      <dgm:spPr/>
      <dgm:t>
        <a:bodyPr/>
        <a:lstStyle/>
        <a:p>
          <a:endParaRPr lang="en-US"/>
        </a:p>
      </dgm:t>
    </dgm:pt>
    <dgm:pt modelId="{EBDEA372-C440-4CAD-9A49-C7B47DC64E59}" type="sibTrans" cxnId="{4C677EB1-D330-475D-866F-8ECE5191306A}">
      <dgm:prSet/>
      <dgm:spPr/>
      <dgm:t>
        <a:bodyPr/>
        <a:lstStyle/>
        <a:p>
          <a:endParaRPr lang="en-US"/>
        </a:p>
      </dgm:t>
    </dgm:pt>
    <dgm:pt modelId="{96FC86FA-D5BF-4190-A8BF-8BC335D6207D}">
      <dgm:prSet phldrT="[Text]" custT="1"/>
      <dgm:spPr/>
      <dgm:t>
        <a:bodyPr anchor="ctr" anchorCtr="0"/>
        <a:lstStyle/>
        <a:p>
          <a:r>
            <a:rPr lang="en-US" sz="1600" dirty="0"/>
            <a:t>Share parent &amp; ECE provider input and findings with CCPC</a:t>
          </a:r>
        </a:p>
      </dgm:t>
    </dgm:pt>
    <dgm:pt modelId="{5309BAC6-EBDE-4A26-B8CA-FA0EDD0A7D5F}" type="parTrans" cxnId="{1A6B121D-2F42-47F4-B07D-7B6D8D24AA57}">
      <dgm:prSet/>
      <dgm:spPr/>
      <dgm:t>
        <a:bodyPr/>
        <a:lstStyle/>
        <a:p>
          <a:endParaRPr lang="en-US"/>
        </a:p>
      </dgm:t>
    </dgm:pt>
    <dgm:pt modelId="{8C8AC147-8140-40FD-B16C-17A252858390}" type="sibTrans" cxnId="{1A6B121D-2F42-47F4-B07D-7B6D8D24AA57}">
      <dgm:prSet/>
      <dgm:spPr/>
      <dgm:t>
        <a:bodyPr/>
        <a:lstStyle/>
        <a:p>
          <a:endParaRPr lang="en-US"/>
        </a:p>
      </dgm:t>
    </dgm:pt>
    <dgm:pt modelId="{0C0030EC-FF20-44B8-9E59-28B1B27A81ED}">
      <dgm:prSet phldrT="[Text]" custT="1"/>
      <dgm:spPr/>
      <dgm:t>
        <a:bodyPr/>
        <a:lstStyle/>
        <a:p>
          <a:r>
            <a:rPr lang="en-US" sz="2000" b="1" dirty="0"/>
            <a:t>April 2026</a:t>
          </a:r>
        </a:p>
      </dgm:t>
    </dgm:pt>
    <dgm:pt modelId="{87BF482D-98AA-4B18-9905-008F364A7A2C}" type="parTrans" cxnId="{403B29B3-E517-4C2F-9DFE-4CD8CDFC4C78}">
      <dgm:prSet/>
      <dgm:spPr/>
      <dgm:t>
        <a:bodyPr/>
        <a:lstStyle/>
        <a:p>
          <a:endParaRPr lang="en-US"/>
        </a:p>
      </dgm:t>
    </dgm:pt>
    <dgm:pt modelId="{961D83C5-3354-4B2D-8B64-45416AB5A1F3}" type="sibTrans" cxnId="{403B29B3-E517-4C2F-9DFE-4CD8CDFC4C78}">
      <dgm:prSet/>
      <dgm:spPr/>
      <dgm:t>
        <a:bodyPr/>
        <a:lstStyle/>
        <a:p>
          <a:endParaRPr lang="en-US"/>
        </a:p>
      </dgm:t>
    </dgm:pt>
    <dgm:pt modelId="{83F5BFC6-5E7B-424A-A018-66E7C5370F60}">
      <dgm:prSet phldrT="[Text]" custT="1"/>
      <dgm:spPr/>
      <dgm:t>
        <a:bodyPr anchor="ctr" anchorCtr="0"/>
        <a:lstStyle/>
        <a:p>
          <a:r>
            <a:rPr lang="en-US" sz="1600" dirty="0"/>
            <a:t>PRT approves policy recs, CCPC approves final content </a:t>
          </a:r>
        </a:p>
      </dgm:t>
    </dgm:pt>
    <dgm:pt modelId="{F41108B0-E5D6-47C7-AEAE-961916BBCE82}" type="parTrans" cxnId="{435095CB-01C1-4D4D-814E-AC27910836FC}">
      <dgm:prSet/>
      <dgm:spPr/>
      <dgm:t>
        <a:bodyPr/>
        <a:lstStyle/>
        <a:p>
          <a:endParaRPr lang="en-US"/>
        </a:p>
      </dgm:t>
    </dgm:pt>
    <dgm:pt modelId="{B96058F6-C1CB-4048-82C5-E87E50FD069D}" type="sibTrans" cxnId="{435095CB-01C1-4D4D-814E-AC27910836FC}">
      <dgm:prSet/>
      <dgm:spPr/>
      <dgm:t>
        <a:bodyPr/>
        <a:lstStyle/>
        <a:p>
          <a:endParaRPr lang="en-US"/>
        </a:p>
      </dgm:t>
    </dgm:pt>
    <dgm:pt modelId="{8691F1A5-7406-4CE4-8893-22098466CCE2}">
      <dgm:prSet phldrT="[Text]" custT="1"/>
      <dgm:spPr/>
      <dgm:t>
        <a:bodyPr/>
        <a:lstStyle/>
        <a:p>
          <a:r>
            <a:rPr lang="en-US" sz="2000" b="1" dirty="0"/>
            <a:t>May 2026</a:t>
          </a:r>
        </a:p>
      </dgm:t>
    </dgm:pt>
    <dgm:pt modelId="{588B800F-E4B2-4945-A71E-FC06D046C2D2}" type="sibTrans" cxnId="{9E24DDFB-E2C7-4436-AA27-F32013AF1774}">
      <dgm:prSet/>
      <dgm:spPr/>
      <dgm:t>
        <a:bodyPr/>
        <a:lstStyle/>
        <a:p>
          <a:endParaRPr lang="en-US"/>
        </a:p>
      </dgm:t>
    </dgm:pt>
    <dgm:pt modelId="{1E708B6C-8288-4803-BFF9-9224DE2398AF}" type="parTrans" cxnId="{9E24DDFB-E2C7-4436-AA27-F32013AF1774}">
      <dgm:prSet/>
      <dgm:spPr/>
      <dgm:t>
        <a:bodyPr/>
        <a:lstStyle/>
        <a:p>
          <a:endParaRPr lang="en-US"/>
        </a:p>
      </dgm:t>
    </dgm:pt>
    <dgm:pt modelId="{04DAFB4D-DC6B-4595-A6DA-F6F4C017ADBB}">
      <dgm:prSet phldrT="[Text]" custT="1"/>
      <dgm:spPr/>
      <dgm:t>
        <a:bodyPr anchor="ctr" anchorCtr="0"/>
        <a:lstStyle/>
        <a:p>
          <a:r>
            <a:rPr lang="en-US" sz="1600" dirty="0"/>
            <a:t>Strategic Plan approved by committees and submitted to State.</a:t>
          </a:r>
        </a:p>
      </dgm:t>
    </dgm:pt>
    <dgm:pt modelId="{114537BE-8FB6-42F5-9FB5-1769522287D1}" type="parTrans" cxnId="{6E67D998-B0DC-4FF3-97F2-0A5F9F806A8E}">
      <dgm:prSet/>
      <dgm:spPr/>
      <dgm:t>
        <a:bodyPr/>
        <a:lstStyle/>
        <a:p>
          <a:endParaRPr lang="en-US"/>
        </a:p>
      </dgm:t>
    </dgm:pt>
    <dgm:pt modelId="{F4E82A28-E5DE-4D87-96B7-785DD38553A8}" type="sibTrans" cxnId="{6E67D998-B0DC-4FF3-97F2-0A5F9F806A8E}">
      <dgm:prSet/>
      <dgm:spPr/>
      <dgm:t>
        <a:bodyPr/>
        <a:lstStyle/>
        <a:p>
          <a:endParaRPr lang="en-US"/>
        </a:p>
      </dgm:t>
    </dgm:pt>
    <dgm:pt modelId="{460A2B6F-A8D8-41C9-BDE7-15CCF670DB55}">
      <dgm:prSet phldrT="[Text]" custT="1"/>
      <dgm:spPr/>
      <dgm:t>
        <a:bodyPr anchor="ctr" anchorCtr="0"/>
        <a:lstStyle/>
        <a:p>
          <a:r>
            <a:rPr lang="en-US" sz="1600" b="0" dirty="0"/>
            <a:t>LPC chairs review and finalize Strategic Plan</a:t>
          </a:r>
        </a:p>
      </dgm:t>
    </dgm:pt>
    <dgm:pt modelId="{9FBDE672-96C0-4E83-94F0-6D625B3BAE14}" type="parTrans" cxnId="{741976F5-8390-4642-87B8-7347D23F6995}">
      <dgm:prSet/>
      <dgm:spPr/>
      <dgm:t>
        <a:bodyPr/>
        <a:lstStyle/>
        <a:p>
          <a:endParaRPr lang="en-US"/>
        </a:p>
      </dgm:t>
    </dgm:pt>
    <dgm:pt modelId="{AFEDFBA9-7A28-48B3-A16B-E0F59A08AFE3}" type="sibTrans" cxnId="{741976F5-8390-4642-87B8-7347D23F6995}">
      <dgm:prSet/>
      <dgm:spPr/>
      <dgm:t>
        <a:bodyPr/>
        <a:lstStyle/>
        <a:p>
          <a:endParaRPr lang="en-US"/>
        </a:p>
      </dgm:t>
    </dgm:pt>
    <dgm:pt modelId="{0D6E838C-00B5-4473-A673-B56D3B3426BC}">
      <dgm:prSet phldrT="[Text]" custT="1"/>
      <dgm:spPr/>
      <dgm:t>
        <a:bodyPr/>
        <a:lstStyle/>
        <a:p>
          <a:r>
            <a:rPr lang="en-US" sz="2000" b="1" dirty="0"/>
            <a:t>June 2026</a:t>
          </a:r>
        </a:p>
      </dgm:t>
    </dgm:pt>
    <dgm:pt modelId="{12EBA0CD-3C27-493E-A057-243F368F3247}" type="parTrans" cxnId="{20ACD0BD-CFDE-4F79-ABFE-4ADBA57E36F8}">
      <dgm:prSet/>
      <dgm:spPr/>
      <dgm:t>
        <a:bodyPr/>
        <a:lstStyle/>
        <a:p>
          <a:endParaRPr lang="en-US"/>
        </a:p>
      </dgm:t>
    </dgm:pt>
    <dgm:pt modelId="{7EE8A92B-1366-4515-BDF9-86E621196180}" type="sibTrans" cxnId="{20ACD0BD-CFDE-4F79-ABFE-4ADBA57E36F8}">
      <dgm:prSet/>
      <dgm:spPr/>
      <dgm:t>
        <a:bodyPr/>
        <a:lstStyle/>
        <a:p>
          <a:endParaRPr lang="en-US"/>
        </a:p>
      </dgm:t>
    </dgm:pt>
    <dgm:pt modelId="{123C0CF1-409E-4874-962D-4C8919AC1E80}">
      <dgm:prSet custT="1"/>
      <dgm:spPr/>
      <dgm:t>
        <a:bodyPr/>
        <a:lstStyle/>
        <a:p>
          <a:r>
            <a:rPr lang="en-US" sz="1800" b="1" dirty="0"/>
            <a:t>October –January 2025</a:t>
          </a:r>
        </a:p>
      </dgm:t>
    </dgm:pt>
    <dgm:pt modelId="{ECA5D737-E1F7-4F82-AC1A-8FFFF2D91B00}" type="parTrans" cxnId="{AEC4ADFB-7E4B-43DC-B642-C77D53820E89}">
      <dgm:prSet/>
      <dgm:spPr/>
      <dgm:t>
        <a:bodyPr/>
        <a:lstStyle/>
        <a:p>
          <a:endParaRPr lang="en-US"/>
        </a:p>
      </dgm:t>
    </dgm:pt>
    <dgm:pt modelId="{0A0A6ED1-2969-43F2-AF89-CFC03B703824}" type="sibTrans" cxnId="{AEC4ADFB-7E4B-43DC-B642-C77D53820E89}">
      <dgm:prSet/>
      <dgm:spPr/>
      <dgm:t>
        <a:bodyPr/>
        <a:lstStyle/>
        <a:p>
          <a:endParaRPr lang="en-US"/>
        </a:p>
      </dgm:t>
    </dgm:pt>
    <dgm:pt modelId="{C68E6488-D0BF-47C1-801D-351329BE7044}">
      <dgm:prSet/>
      <dgm:spPr/>
      <dgm:t>
        <a:bodyPr/>
        <a:lstStyle/>
        <a:p>
          <a:r>
            <a:rPr lang="en-US"/>
            <a:t>Gather broad input from providers and parents via surveys, focus groups, and listening sessions.</a:t>
          </a:r>
        </a:p>
      </dgm:t>
    </dgm:pt>
    <dgm:pt modelId="{0C9FE734-D5FB-474B-9A6E-1EA206BD96CE}" type="parTrans" cxnId="{60F4F151-1C8F-48C1-A382-F914DA8BABCA}">
      <dgm:prSet/>
      <dgm:spPr/>
      <dgm:t>
        <a:bodyPr/>
        <a:lstStyle/>
        <a:p>
          <a:endParaRPr lang="en-US"/>
        </a:p>
      </dgm:t>
    </dgm:pt>
    <dgm:pt modelId="{61D243B4-D8A4-4CC7-AAF0-CB152058D521}" type="sibTrans" cxnId="{60F4F151-1C8F-48C1-A382-F914DA8BABCA}">
      <dgm:prSet/>
      <dgm:spPr/>
      <dgm:t>
        <a:bodyPr/>
        <a:lstStyle/>
        <a:p>
          <a:endParaRPr lang="en-US"/>
        </a:p>
      </dgm:t>
    </dgm:pt>
    <dgm:pt modelId="{855A8ACB-3B39-4940-97D2-42828BD1C1A6}">
      <dgm:prSet phldrT="[Text]" custT="1"/>
      <dgm:spPr/>
      <dgm:t>
        <a:bodyPr anchor="ctr" anchorCtr="0"/>
        <a:lstStyle/>
        <a:p>
          <a:r>
            <a:rPr lang="en-US" sz="1600" dirty="0"/>
            <a:t>February- March 2026</a:t>
          </a:r>
        </a:p>
      </dgm:t>
    </dgm:pt>
    <dgm:pt modelId="{3EC16ADE-B423-451B-80EC-958729B191AF}" type="parTrans" cxnId="{BFE37064-5EF9-4C0A-867A-A848F2F0D59B}">
      <dgm:prSet/>
      <dgm:spPr/>
      <dgm:t>
        <a:bodyPr/>
        <a:lstStyle/>
        <a:p>
          <a:endParaRPr lang="en-US"/>
        </a:p>
      </dgm:t>
    </dgm:pt>
    <dgm:pt modelId="{E7276BF8-FFDE-4DCA-BABB-DF534D863DED}" type="sibTrans" cxnId="{BFE37064-5EF9-4C0A-867A-A848F2F0D59B}">
      <dgm:prSet/>
      <dgm:spPr/>
      <dgm:t>
        <a:bodyPr/>
        <a:lstStyle/>
        <a:p>
          <a:endParaRPr lang="en-US"/>
        </a:p>
      </dgm:t>
    </dgm:pt>
    <dgm:pt modelId="{E86907D2-8006-45BA-93BF-6F83C2F94FA2}">
      <dgm:prSet phldrT="[Text]" custT="1"/>
      <dgm:spPr/>
      <dgm:t>
        <a:bodyPr anchor="ctr" anchorCtr="0"/>
        <a:lstStyle/>
        <a:p>
          <a:r>
            <a:rPr lang="en-US" sz="1600" dirty="0"/>
            <a:t>Refine plan framework based on input and findings </a:t>
          </a:r>
        </a:p>
      </dgm:t>
    </dgm:pt>
    <dgm:pt modelId="{C94A1A4A-F3F3-4742-8555-657652C19CA6}" type="parTrans" cxnId="{D7DD4F1F-483D-45CA-98F1-FFDF41414EC0}">
      <dgm:prSet/>
      <dgm:spPr/>
      <dgm:t>
        <a:bodyPr/>
        <a:lstStyle/>
        <a:p>
          <a:endParaRPr lang="en-US"/>
        </a:p>
      </dgm:t>
    </dgm:pt>
    <dgm:pt modelId="{5A0761C0-547A-491B-B520-6A209C5486B4}" type="sibTrans" cxnId="{D7DD4F1F-483D-45CA-98F1-FFDF41414EC0}">
      <dgm:prSet/>
      <dgm:spPr/>
      <dgm:t>
        <a:bodyPr/>
        <a:lstStyle/>
        <a:p>
          <a:endParaRPr lang="en-US"/>
        </a:p>
      </dgm:t>
    </dgm:pt>
    <dgm:pt modelId="{FEAF8934-BCB9-4F52-AB35-06A37B84430B}" type="pres">
      <dgm:prSet presAssocID="{0337CD98-6D57-40DB-9886-E6BD55D2F742}" presName="Name0" presStyleCnt="0">
        <dgm:presLayoutVars>
          <dgm:dir/>
          <dgm:animLvl val="lvl"/>
          <dgm:resizeHandles/>
        </dgm:presLayoutVars>
      </dgm:prSet>
      <dgm:spPr/>
    </dgm:pt>
    <dgm:pt modelId="{1E30DF44-0B3C-4FA9-8742-30D342705F74}" type="pres">
      <dgm:prSet presAssocID="{D7910E4E-201D-44F5-B339-AA17BBE814EF}" presName="linNode" presStyleCnt="0"/>
      <dgm:spPr/>
    </dgm:pt>
    <dgm:pt modelId="{C58F830E-9C24-4091-AED3-0C7154D4454E}" type="pres">
      <dgm:prSet presAssocID="{D7910E4E-201D-44F5-B339-AA17BBE814EF}" presName="parentShp" presStyleLbl="node1" presStyleIdx="0" presStyleCnt="7">
        <dgm:presLayoutVars>
          <dgm:bulletEnabled val="1"/>
        </dgm:presLayoutVars>
      </dgm:prSet>
      <dgm:spPr/>
    </dgm:pt>
    <dgm:pt modelId="{B93399AF-9B4A-47F0-B84C-9A2A942CC82B}" type="pres">
      <dgm:prSet presAssocID="{D7910E4E-201D-44F5-B339-AA17BBE814EF}" presName="childShp" presStyleLbl="bgAccFollowNode1" presStyleIdx="0" presStyleCnt="7">
        <dgm:presLayoutVars>
          <dgm:bulletEnabled val="1"/>
        </dgm:presLayoutVars>
      </dgm:prSet>
      <dgm:spPr/>
    </dgm:pt>
    <dgm:pt modelId="{0CFE8E87-411A-4DE2-8307-95F79CB3EA36}" type="pres">
      <dgm:prSet presAssocID="{55A786B2-5A18-4281-9D19-B3779B8FB286}" presName="spacing" presStyleCnt="0"/>
      <dgm:spPr/>
    </dgm:pt>
    <dgm:pt modelId="{5499FB76-480D-47CC-9629-FD4C96ADC8DC}" type="pres">
      <dgm:prSet presAssocID="{123C0CF1-409E-4874-962D-4C8919AC1E80}" presName="linNode" presStyleCnt="0"/>
      <dgm:spPr/>
    </dgm:pt>
    <dgm:pt modelId="{39614776-CA9A-4825-AE36-D91716B323F6}" type="pres">
      <dgm:prSet presAssocID="{123C0CF1-409E-4874-962D-4C8919AC1E80}" presName="parentShp" presStyleLbl="node1" presStyleIdx="1" presStyleCnt="7">
        <dgm:presLayoutVars>
          <dgm:bulletEnabled val="1"/>
        </dgm:presLayoutVars>
      </dgm:prSet>
      <dgm:spPr/>
    </dgm:pt>
    <dgm:pt modelId="{DDD85D74-CED2-413B-B843-ACC3342C626D}" type="pres">
      <dgm:prSet presAssocID="{123C0CF1-409E-4874-962D-4C8919AC1E80}" presName="childShp" presStyleLbl="bgAccFollowNode1" presStyleIdx="1" presStyleCnt="7">
        <dgm:presLayoutVars>
          <dgm:bulletEnabled val="1"/>
        </dgm:presLayoutVars>
      </dgm:prSet>
      <dgm:spPr/>
    </dgm:pt>
    <dgm:pt modelId="{6C5408A1-78EA-4AF1-9433-7FFC4A6986DA}" type="pres">
      <dgm:prSet presAssocID="{0A0A6ED1-2969-43F2-AF89-CFC03B703824}" presName="spacing" presStyleCnt="0"/>
      <dgm:spPr/>
    </dgm:pt>
    <dgm:pt modelId="{D7C107F5-F39C-422B-B368-279A3BEE46AF}" type="pres">
      <dgm:prSet presAssocID="{DAD006A0-1E38-4E01-B60B-78967DD9B8C5}" presName="linNode" presStyleCnt="0"/>
      <dgm:spPr/>
    </dgm:pt>
    <dgm:pt modelId="{26826B9D-B252-4EDB-9D49-A9E50D18B6BA}" type="pres">
      <dgm:prSet presAssocID="{DAD006A0-1E38-4E01-B60B-78967DD9B8C5}" presName="parentShp" presStyleLbl="node1" presStyleIdx="2" presStyleCnt="7" custScaleY="98902">
        <dgm:presLayoutVars>
          <dgm:bulletEnabled val="1"/>
        </dgm:presLayoutVars>
      </dgm:prSet>
      <dgm:spPr/>
    </dgm:pt>
    <dgm:pt modelId="{4DD39DB8-ECE4-420E-8623-78CF6210A59C}" type="pres">
      <dgm:prSet presAssocID="{DAD006A0-1E38-4E01-B60B-78967DD9B8C5}" presName="childShp" presStyleLbl="bgAccFollowNode1" presStyleIdx="2" presStyleCnt="7" custScaleY="81283">
        <dgm:presLayoutVars>
          <dgm:bulletEnabled val="1"/>
        </dgm:presLayoutVars>
      </dgm:prSet>
      <dgm:spPr/>
    </dgm:pt>
    <dgm:pt modelId="{0D802185-7EF3-484A-BA6F-457157F4CFDA}" type="pres">
      <dgm:prSet presAssocID="{EBDEA372-C440-4CAD-9A49-C7B47DC64E59}" presName="spacing" presStyleCnt="0"/>
      <dgm:spPr/>
    </dgm:pt>
    <dgm:pt modelId="{8C5A9736-27A8-4A8A-97B9-D8201DD362C2}" type="pres">
      <dgm:prSet presAssocID="{855A8ACB-3B39-4940-97D2-42828BD1C1A6}" presName="linNode" presStyleCnt="0"/>
      <dgm:spPr/>
    </dgm:pt>
    <dgm:pt modelId="{1834BB4E-D726-462C-BFB9-E5C7F1AD8BE5}" type="pres">
      <dgm:prSet presAssocID="{855A8ACB-3B39-4940-97D2-42828BD1C1A6}" presName="parentShp" presStyleLbl="node1" presStyleIdx="3" presStyleCnt="7" custLinFactNeighborY="-636">
        <dgm:presLayoutVars>
          <dgm:bulletEnabled val="1"/>
        </dgm:presLayoutVars>
      </dgm:prSet>
      <dgm:spPr/>
    </dgm:pt>
    <dgm:pt modelId="{70F8F0E2-E882-4FB6-9490-56F6B3F84720}" type="pres">
      <dgm:prSet presAssocID="{855A8ACB-3B39-4940-97D2-42828BD1C1A6}" presName="childShp" presStyleLbl="bgAccFollowNode1" presStyleIdx="3" presStyleCnt="7" custLinFactNeighborY="-2444">
        <dgm:presLayoutVars>
          <dgm:bulletEnabled val="1"/>
        </dgm:presLayoutVars>
      </dgm:prSet>
      <dgm:spPr/>
    </dgm:pt>
    <dgm:pt modelId="{000AE685-4A4C-4F99-9421-49AA4F40C266}" type="pres">
      <dgm:prSet presAssocID="{E7276BF8-FFDE-4DCA-BABB-DF534D863DED}" presName="spacing" presStyleCnt="0"/>
      <dgm:spPr/>
    </dgm:pt>
    <dgm:pt modelId="{BE22B156-0F86-4451-A985-3860D12E5022}" type="pres">
      <dgm:prSet presAssocID="{0C0030EC-FF20-44B8-9E59-28B1B27A81ED}" presName="linNode" presStyleCnt="0"/>
      <dgm:spPr/>
    </dgm:pt>
    <dgm:pt modelId="{7E71719F-475F-4DA6-8CC7-A7E0D9E6C340}" type="pres">
      <dgm:prSet presAssocID="{0C0030EC-FF20-44B8-9E59-28B1B27A81ED}" presName="parentShp" presStyleLbl="node1" presStyleIdx="4" presStyleCnt="7">
        <dgm:presLayoutVars>
          <dgm:bulletEnabled val="1"/>
        </dgm:presLayoutVars>
      </dgm:prSet>
      <dgm:spPr/>
    </dgm:pt>
    <dgm:pt modelId="{10EB8367-D5D9-49CA-B888-762266A295C6}" type="pres">
      <dgm:prSet presAssocID="{0C0030EC-FF20-44B8-9E59-28B1B27A81ED}" presName="childShp" presStyleLbl="bgAccFollowNode1" presStyleIdx="4" presStyleCnt="7">
        <dgm:presLayoutVars>
          <dgm:bulletEnabled val="1"/>
        </dgm:presLayoutVars>
      </dgm:prSet>
      <dgm:spPr/>
    </dgm:pt>
    <dgm:pt modelId="{190F460B-4BB2-4B88-B7A1-B615BCD2DA5A}" type="pres">
      <dgm:prSet presAssocID="{961D83C5-3354-4B2D-8B64-45416AB5A1F3}" presName="spacing" presStyleCnt="0"/>
      <dgm:spPr/>
    </dgm:pt>
    <dgm:pt modelId="{05B5BAA7-D0E9-4750-ADF1-0F6EE190D47C}" type="pres">
      <dgm:prSet presAssocID="{8691F1A5-7406-4CE4-8893-22098466CCE2}" presName="linNode" presStyleCnt="0"/>
      <dgm:spPr/>
    </dgm:pt>
    <dgm:pt modelId="{D36BB721-B97C-4083-B226-CA3EEA9BBDF1}" type="pres">
      <dgm:prSet presAssocID="{8691F1A5-7406-4CE4-8893-22098466CCE2}" presName="parentShp" presStyleLbl="node1" presStyleIdx="5" presStyleCnt="7">
        <dgm:presLayoutVars>
          <dgm:bulletEnabled val="1"/>
        </dgm:presLayoutVars>
      </dgm:prSet>
      <dgm:spPr/>
    </dgm:pt>
    <dgm:pt modelId="{5B7AC970-5E44-417D-9E7F-6BBD154CC849}" type="pres">
      <dgm:prSet presAssocID="{8691F1A5-7406-4CE4-8893-22098466CCE2}" presName="childShp" presStyleLbl="bgAccFollowNode1" presStyleIdx="5" presStyleCnt="7">
        <dgm:presLayoutVars>
          <dgm:bulletEnabled val="1"/>
        </dgm:presLayoutVars>
      </dgm:prSet>
      <dgm:spPr/>
    </dgm:pt>
    <dgm:pt modelId="{851A4CD7-B2D0-4FF0-BA25-31FAFFAC7864}" type="pres">
      <dgm:prSet presAssocID="{588B800F-E4B2-4945-A71E-FC06D046C2D2}" presName="spacing" presStyleCnt="0"/>
      <dgm:spPr/>
    </dgm:pt>
    <dgm:pt modelId="{035FB58D-7AA7-4A25-A855-2E888F49FAAA}" type="pres">
      <dgm:prSet presAssocID="{0D6E838C-00B5-4473-A673-B56D3B3426BC}" presName="linNode" presStyleCnt="0"/>
      <dgm:spPr/>
    </dgm:pt>
    <dgm:pt modelId="{4A852A72-520D-4305-B03F-747427063A5D}" type="pres">
      <dgm:prSet presAssocID="{0D6E838C-00B5-4473-A673-B56D3B3426BC}" presName="parentShp" presStyleLbl="node1" presStyleIdx="6" presStyleCnt="7">
        <dgm:presLayoutVars>
          <dgm:bulletEnabled val="1"/>
        </dgm:presLayoutVars>
      </dgm:prSet>
      <dgm:spPr/>
    </dgm:pt>
    <dgm:pt modelId="{BAA826D6-B091-4180-A345-BAA76A4EFE6E}" type="pres">
      <dgm:prSet presAssocID="{0D6E838C-00B5-4473-A673-B56D3B3426BC}" presName="childShp" presStyleLbl="bgAccFollowNode1" presStyleIdx="6" presStyleCnt="7">
        <dgm:presLayoutVars>
          <dgm:bulletEnabled val="1"/>
        </dgm:presLayoutVars>
      </dgm:prSet>
      <dgm:spPr/>
    </dgm:pt>
  </dgm:ptLst>
  <dgm:cxnLst>
    <dgm:cxn modelId="{58D94001-0815-4372-BEF2-137134DAE7A0}" type="presOf" srcId="{0337CD98-6D57-40DB-9886-E6BD55D2F742}" destId="{FEAF8934-BCB9-4F52-AB35-06A37B84430B}" srcOrd="0" destOrd="0" presId="urn:microsoft.com/office/officeart/2005/8/layout/vList6"/>
    <dgm:cxn modelId="{EA43D317-32B8-4E97-8BAF-5F74C9365FF2}" srcId="{D7910E4E-201D-44F5-B339-AA17BBE814EF}" destId="{FE0F4AA9-C89F-46DE-8A80-7233DAD44A5D}" srcOrd="0" destOrd="0" parTransId="{F8AEC5E2-C06F-45BF-8F58-3DE809560EE7}" sibTransId="{9E2D4335-2EA6-4262-BA1B-2EC78B328343}"/>
    <dgm:cxn modelId="{1A6B121D-2F42-47F4-B07D-7B6D8D24AA57}" srcId="{DAD006A0-1E38-4E01-B60B-78967DD9B8C5}" destId="{96FC86FA-D5BF-4190-A8BF-8BC335D6207D}" srcOrd="0" destOrd="0" parTransId="{5309BAC6-EBDE-4A26-B8CA-FA0EDD0A7D5F}" sibTransId="{8C8AC147-8140-40FD-B16C-17A252858390}"/>
    <dgm:cxn modelId="{53E2641D-C184-4910-98CC-3EDAA2105396}" type="presOf" srcId="{DAD006A0-1E38-4E01-B60B-78967DD9B8C5}" destId="{26826B9D-B252-4EDB-9D49-A9E50D18B6BA}" srcOrd="0" destOrd="0" presId="urn:microsoft.com/office/officeart/2005/8/layout/vList6"/>
    <dgm:cxn modelId="{D7DD4F1F-483D-45CA-98F1-FFDF41414EC0}" srcId="{855A8ACB-3B39-4940-97D2-42828BD1C1A6}" destId="{E86907D2-8006-45BA-93BF-6F83C2F94FA2}" srcOrd="0" destOrd="0" parTransId="{C94A1A4A-F3F3-4742-8555-657652C19CA6}" sibTransId="{5A0761C0-547A-491B-B520-6A209C5486B4}"/>
    <dgm:cxn modelId="{DAF1AD2C-F926-46C4-B933-6E3B2BB71232}" type="presOf" srcId="{FE0F4AA9-C89F-46DE-8A80-7233DAD44A5D}" destId="{B93399AF-9B4A-47F0-B84C-9A2A942CC82B}" srcOrd="0" destOrd="0" presId="urn:microsoft.com/office/officeart/2005/8/layout/vList6"/>
    <dgm:cxn modelId="{BFE37064-5EF9-4C0A-867A-A848F2F0D59B}" srcId="{0337CD98-6D57-40DB-9886-E6BD55D2F742}" destId="{855A8ACB-3B39-4940-97D2-42828BD1C1A6}" srcOrd="3" destOrd="0" parTransId="{3EC16ADE-B423-451B-80EC-958729B191AF}" sibTransId="{E7276BF8-FFDE-4DCA-BABB-DF534D863DED}"/>
    <dgm:cxn modelId="{3DCBE865-9B19-44F1-AC98-6782B6144B26}" type="presOf" srcId="{C68E6488-D0BF-47C1-801D-351329BE7044}" destId="{DDD85D74-CED2-413B-B843-ACC3342C626D}" srcOrd="0" destOrd="0" presId="urn:microsoft.com/office/officeart/2005/8/layout/vList6"/>
    <dgm:cxn modelId="{1AA8D64C-4B70-43F5-B1D0-1B75CE5C8668}" srcId="{0337CD98-6D57-40DB-9886-E6BD55D2F742}" destId="{D7910E4E-201D-44F5-B339-AA17BBE814EF}" srcOrd="0" destOrd="0" parTransId="{1C66523B-B46E-4D0F-B40C-E0072A0AEA5C}" sibTransId="{55A786B2-5A18-4281-9D19-B3779B8FB286}"/>
    <dgm:cxn modelId="{5D8ADF6D-B9CE-4080-8B2C-75DBDDAC2B01}" type="presOf" srcId="{83F5BFC6-5E7B-424A-A018-66E7C5370F60}" destId="{10EB8367-D5D9-49CA-B888-762266A295C6}" srcOrd="0" destOrd="0" presId="urn:microsoft.com/office/officeart/2005/8/layout/vList6"/>
    <dgm:cxn modelId="{60F4F151-1C8F-48C1-A382-F914DA8BABCA}" srcId="{123C0CF1-409E-4874-962D-4C8919AC1E80}" destId="{C68E6488-D0BF-47C1-801D-351329BE7044}" srcOrd="0" destOrd="0" parTransId="{0C9FE734-D5FB-474B-9A6E-1EA206BD96CE}" sibTransId="{61D243B4-D8A4-4CC7-AAF0-CB152058D521}"/>
    <dgm:cxn modelId="{11215087-F17B-414A-A815-91C279CF6421}" type="presOf" srcId="{96FC86FA-D5BF-4190-A8BF-8BC335D6207D}" destId="{4DD39DB8-ECE4-420E-8623-78CF6210A59C}" srcOrd="0" destOrd="0" presId="urn:microsoft.com/office/officeart/2005/8/layout/vList6"/>
    <dgm:cxn modelId="{50A38088-351D-4647-9101-B9B4FBAB3C37}" type="presOf" srcId="{D7910E4E-201D-44F5-B339-AA17BBE814EF}" destId="{C58F830E-9C24-4091-AED3-0C7154D4454E}" srcOrd="0" destOrd="0" presId="urn:microsoft.com/office/officeart/2005/8/layout/vList6"/>
    <dgm:cxn modelId="{6E67D998-B0DC-4FF3-97F2-0A5F9F806A8E}" srcId="{0D6E838C-00B5-4473-A673-B56D3B3426BC}" destId="{04DAFB4D-DC6B-4595-A6DA-F6F4C017ADBB}" srcOrd="0" destOrd="0" parTransId="{114537BE-8FB6-42F5-9FB5-1769522287D1}" sibTransId="{F4E82A28-E5DE-4D87-96B7-785DD38553A8}"/>
    <dgm:cxn modelId="{04721FA0-CCB9-4BFB-B0FA-DAB9E6A15691}" type="presOf" srcId="{123C0CF1-409E-4874-962D-4C8919AC1E80}" destId="{39614776-CA9A-4825-AE36-D91716B323F6}" srcOrd="0" destOrd="0" presId="urn:microsoft.com/office/officeart/2005/8/layout/vList6"/>
    <dgm:cxn modelId="{4C677EB1-D330-475D-866F-8ECE5191306A}" srcId="{0337CD98-6D57-40DB-9886-E6BD55D2F742}" destId="{DAD006A0-1E38-4E01-B60B-78967DD9B8C5}" srcOrd="2" destOrd="0" parTransId="{128F6CA0-0A55-4699-B02F-BF446D32ABEB}" sibTransId="{EBDEA372-C440-4CAD-9A49-C7B47DC64E59}"/>
    <dgm:cxn modelId="{403B29B3-E517-4C2F-9DFE-4CD8CDFC4C78}" srcId="{0337CD98-6D57-40DB-9886-E6BD55D2F742}" destId="{0C0030EC-FF20-44B8-9E59-28B1B27A81ED}" srcOrd="4" destOrd="0" parTransId="{87BF482D-98AA-4B18-9905-008F364A7A2C}" sibTransId="{961D83C5-3354-4B2D-8B64-45416AB5A1F3}"/>
    <dgm:cxn modelId="{72D71FBB-E168-4D5A-B763-2A9492A8571E}" type="presOf" srcId="{04DAFB4D-DC6B-4595-A6DA-F6F4C017ADBB}" destId="{BAA826D6-B091-4180-A345-BAA76A4EFE6E}" srcOrd="0" destOrd="0" presId="urn:microsoft.com/office/officeart/2005/8/layout/vList6"/>
    <dgm:cxn modelId="{20ACD0BD-CFDE-4F79-ABFE-4ADBA57E36F8}" srcId="{0337CD98-6D57-40DB-9886-E6BD55D2F742}" destId="{0D6E838C-00B5-4473-A673-B56D3B3426BC}" srcOrd="6" destOrd="0" parTransId="{12EBA0CD-3C27-493E-A057-243F368F3247}" sibTransId="{7EE8A92B-1366-4515-BDF9-86E621196180}"/>
    <dgm:cxn modelId="{6609A3C4-C188-467C-B54F-6295E42C3F2B}" type="presOf" srcId="{855A8ACB-3B39-4940-97D2-42828BD1C1A6}" destId="{1834BB4E-D726-462C-BFB9-E5C7F1AD8BE5}" srcOrd="0" destOrd="0" presId="urn:microsoft.com/office/officeart/2005/8/layout/vList6"/>
    <dgm:cxn modelId="{435095CB-01C1-4D4D-814E-AC27910836FC}" srcId="{0C0030EC-FF20-44B8-9E59-28B1B27A81ED}" destId="{83F5BFC6-5E7B-424A-A018-66E7C5370F60}" srcOrd="0" destOrd="0" parTransId="{F41108B0-E5D6-47C7-AEAE-961916BBCE82}" sibTransId="{B96058F6-C1CB-4048-82C5-E87E50FD069D}"/>
    <dgm:cxn modelId="{1BC4EAE4-114B-4FB2-A9B8-3E1B0EC81D03}" type="presOf" srcId="{0D6E838C-00B5-4473-A673-B56D3B3426BC}" destId="{4A852A72-520D-4305-B03F-747427063A5D}" srcOrd="0" destOrd="0" presId="urn:microsoft.com/office/officeart/2005/8/layout/vList6"/>
    <dgm:cxn modelId="{F6A50BF2-70AB-490E-AD51-3D8CE49BAE34}" type="presOf" srcId="{8691F1A5-7406-4CE4-8893-22098466CCE2}" destId="{D36BB721-B97C-4083-B226-CA3EEA9BBDF1}" srcOrd="0" destOrd="0" presId="urn:microsoft.com/office/officeart/2005/8/layout/vList6"/>
    <dgm:cxn modelId="{741976F5-8390-4642-87B8-7347D23F6995}" srcId="{8691F1A5-7406-4CE4-8893-22098466CCE2}" destId="{460A2B6F-A8D8-41C9-BDE7-15CCF670DB55}" srcOrd="0" destOrd="0" parTransId="{9FBDE672-96C0-4E83-94F0-6D625B3BAE14}" sibTransId="{AFEDFBA9-7A28-48B3-A16B-E0F59A08AFE3}"/>
    <dgm:cxn modelId="{805893F5-2E78-4DD0-B10D-DF2563C50E78}" type="presOf" srcId="{E86907D2-8006-45BA-93BF-6F83C2F94FA2}" destId="{70F8F0E2-E882-4FB6-9490-56F6B3F84720}" srcOrd="0" destOrd="0" presId="urn:microsoft.com/office/officeart/2005/8/layout/vList6"/>
    <dgm:cxn modelId="{31D673F7-698C-4548-A979-DDCA819457AC}" type="presOf" srcId="{0C0030EC-FF20-44B8-9E59-28B1B27A81ED}" destId="{7E71719F-475F-4DA6-8CC7-A7E0D9E6C340}" srcOrd="0" destOrd="0" presId="urn:microsoft.com/office/officeart/2005/8/layout/vList6"/>
    <dgm:cxn modelId="{232C51F8-0FA6-45E3-AE28-22AF18945780}" type="presOf" srcId="{460A2B6F-A8D8-41C9-BDE7-15CCF670DB55}" destId="{5B7AC970-5E44-417D-9E7F-6BBD154CC849}" srcOrd="0" destOrd="0" presId="urn:microsoft.com/office/officeart/2005/8/layout/vList6"/>
    <dgm:cxn modelId="{AEC4ADFB-7E4B-43DC-B642-C77D53820E89}" srcId="{0337CD98-6D57-40DB-9886-E6BD55D2F742}" destId="{123C0CF1-409E-4874-962D-4C8919AC1E80}" srcOrd="1" destOrd="0" parTransId="{ECA5D737-E1F7-4F82-AC1A-8FFFF2D91B00}" sibTransId="{0A0A6ED1-2969-43F2-AF89-CFC03B703824}"/>
    <dgm:cxn modelId="{9E24DDFB-E2C7-4436-AA27-F32013AF1774}" srcId="{0337CD98-6D57-40DB-9886-E6BD55D2F742}" destId="{8691F1A5-7406-4CE4-8893-22098466CCE2}" srcOrd="5" destOrd="0" parTransId="{1E708B6C-8288-4803-BFF9-9224DE2398AF}" sibTransId="{588B800F-E4B2-4945-A71E-FC06D046C2D2}"/>
    <dgm:cxn modelId="{35FC9D0E-CDE1-446A-9FD3-CA346B8315D2}" type="presParOf" srcId="{FEAF8934-BCB9-4F52-AB35-06A37B84430B}" destId="{1E30DF44-0B3C-4FA9-8742-30D342705F74}" srcOrd="0" destOrd="0" presId="urn:microsoft.com/office/officeart/2005/8/layout/vList6"/>
    <dgm:cxn modelId="{4ADAD2E1-1FC1-4AF8-BEC1-BBE126B7764F}" type="presParOf" srcId="{1E30DF44-0B3C-4FA9-8742-30D342705F74}" destId="{C58F830E-9C24-4091-AED3-0C7154D4454E}" srcOrd="0" destOrd="0" presId="urn:microsoft.com/office/officeart/2005/8/layout/vList6"/>
    <dgm:cxn modelId="{C986B804-7B47-4286-96E4-5C016B289820}" type="presParOf" srcId="{1E30DF44-0B3C-4FA9-8742-30D342705F74}" destId="{B93399AF-9B4A-47F0-B84C-9A2A942CC82B}" srcOrd="1" destOrd="0" presId="urn:microsoft.com/office/officeart/2005/8/layout/vList6"/>
    <dgm:cxn modelId="{4E19EEEB-6EEE-4E4A-A75C-6B28D8D56C9A}" type="presParOf" srcId="{FEAF8934-BCB9-4F52-AB35-06A37B84430B}" destId="{0CFE8E87-411A-4DE2-8307-95F79CB3EA36}" srcOrd="1" destOrd="0" presId="urn:microsoft.com/office/officeart/2005/8/layout/vList6"/>
    <dgm:cxn modelId="{582D1C60-300A-419E-A0C0-5847A0413CCB}" type="presParOf" srcId="{FEAF8934-BCB9-4F52-AB35-06A37B84430B}" destId="{5499FB76-480D-47CC-9629-FD4C96ADC8DC}" srcOrd="2" destOrd="0" presId="urn:microsoft.com/office/officeart/2005/8/layout/vList6"/>
    <dgm:cxn modelId="{EF0842A0-706D-4E57-B404-130A4509F27A}" type="presParOf" srcId="{5499FB76-480D-47CC-9629-FD4C96ADC8DC}" destId="{39614776-CA9A-4825-AE36-D91716B323F6}" srcOrd="0" destOrd="0" presId="urn:microsoft.com/office/officeart/2005/8/layout/vList6"/>
    <dgm:cxn modelId="{85CD3534-147A-4F41-AC83-E29F0D2A3187}" type="presParOf" srcId="{5499FB76-480D-47CC-9629-FD4C96ADC8DC}" destId="{DDD85D74-CED2-413B-B843-ACC3342C626D}" srcOrd="1" destOrd="0" presId="urn:microsoft.com/office/officeart/2005/8/layout/vList6"/>
    <dgm:cxn modelId="{709103D3-8183-4564-9FCE-C333990FA765}" type="presParOf" srcId="{FEAF8934-BCB9-4F52-AB35-06A37B84430B}" destId="{6C5408A1-78EA-4AF1-9433-7FFC4A6986DA}" srcOrd="3" destOrd="0" presId="urn:microsoft.com/office/officeart/2005/8/layout/vList6"/>
    <dgm:cxn modelId="{C0A0C021-EB5A-4B8A-B46D-5FC28621C68E}" type="presParOf" srcId="{FEAF8934-BCB9-4F52-AB35-06A37B84430B}" destId="{D7C107F5-F39C-422B-B368-279A3BEE46AF}" srcOrd="4" destOrd="0" presId="urn:microsoft.com/office/officeart/2005/8/layout/vList6"/>
    <dgm:cxn modelId="{C858E45B-9912-44EB-B09B-42F0967CA154}" type="presParOf" srcId="{D7C107F5-F39C-422B-B368-279A3BEE46AF}" destId="{26826B9D-B252-4EDB-9D49-A9E50D18B6BA}" srcOrd="0" destOrd="0" presId="urn:microsoft.com/office/officeart/2005/8/layout/vList6"/>
    <dgm:cxn modelId="{1189FE08-6218-4CF1-B627-4F111DC7A6F1}" type="presParOf" srcId="{D7C107F5-F39C-422B-B368-279A3BEE46AF}" destId="{4DD39DB8-ECE4-420E-8623-78CF6210A59C}" srcOrd="1" destOrd="0" presId="urn:microsoft.com/office/officeart/2005/8/layout/vList6"/>
    <dgm:cxn modelId="{89B02F61-472B-450F-A95C-6FAD8E11848F}" type="presParOf" srcId="{FEAF8934-BCB9-4F52-AB35-06A37B84430B}" destId="{0D802185-7EF3-484A-BA6F-457157F4CFDA}" srcOrd="5" destOrd="0" presId="urn:microsoft.com/office/officeart/2005/8/layout/vList6"/>
    <dgm:cxn modelId="{FA20CFDC-A9BA-4559-A179-4497D11EF0D6}" type="presParOf" srcId="{FEAF8934-BCB9-4F52-AB35-06A37B84430B}" destId="{8C5A9736-27A8-4A8A-97B9-D8201DD362C2}" srcOrd="6" destOrd="0" presId="urn:microsoft.com/office/officeart/2005/8/layout/vList6"/>
    <dgm:cxn modelId="{81EE2C23-926A-4002-AF59-73C8D0AD85AD}" type="presParOf" srcId="{8C5A9736-27A8-4A8A-97B9-D8201DD362C2}" destId="{1834BB4E-D726-462C-BFB9-E5C7F1AD8BE5}" srcOrd="0" destOrd="0" presId="urn:microsoft.com/office/officeart/2005/8/layout/vList6"/>
    <dgm:cxn modelId="{6A792867-0346-4B75-A1CE-378B577378A3}" type="presParOf" srcId="{8C5A9736-27A8-4A8A-97B9-D8201DD362C2}" destId="{70F8F0E2-E882-4FB6-9490-56F6B3F84720}" srcOrd="1" destOrd="0" presId="urn:microsoft.com/office/officeart/2005/8/layout/vList6"/>
    <dgm:cxn modelId="{A1375159-517A-42B5-AD8D-0F4216C304F0}" type="presParOf" srcId="{FEAF8934-BCB9-4F52-AB35-06A37B84430B}" destId="{000AE685-4A4C-4F99-9421-49AA4F40C266}" srcOrd="7" destOrd="0" presId="urn:microsoft.com/office/officeart/2005/8/layout/vList6"/>
    <dgm:cxn modelId="{2F754773-C316-4D24-AD1F-88E9D67EB8C7}" type="presParOf" srcId="{FEAF8934-BCB9-4F52-AB35-06A37B84430B}" destId="{BE22B156-0F86-4451-A985-3860D12E5022}" srcOrd="8" destOrd="0" presId="urn:microsoft.com/office/officeart/2005/8/layout/vList6"/>
    <dgm:cxn modelId="{3890B94C-C220-4CAC-91BD-5DA76E8E4286}" type="presParOf" srcId="{BE22B156-0F86-4451-A985-3860D12E5022}" destId="{7E71719F-475F-4DA6-8CC7-A7E0D9E6C340}" srcOrd="0" destOrd="0" presId="urn:microsoft.com/office/officeart/2005/8/layout/vList6"/>
    <dgm:cxn modelId="{0B7890F6-0A07-4A59-B235-D7E141372C87}" type="presParOf" srcId="{BE22B156-0F86-4451-A985-3860D12E5022}" destId="{10EB8367-D5D9-49CA-B888-762266A295C6}" srcOrd="1" destOrd="0" presId="urn:microsoft.com/office/officeart/2005/8/layout/vList6"/>
    <dgm:cxn modelId="{D39A722A-082B-449B-B431-F37BF2789EF3}" type="presParOf" srcId="{FEAF8934-BCB9-4F52-AB35-06A37B84430B}" destId="{190F460B-4BB2-4B88-B7A1-B615BCD2DA5A}" srcOrd="9" destOrd="0" presId="urn:microsoft.com/office/officeart/2005/8/layout/vList6"/>
    <dgm:cxn modelId="{FB781C51-9D08-42AD-AB63-DF5852C8597B}" type="presParOf" srcId="{FEAF8934-BCB9-4F52-AB35-06A37B84430B}" destId="{05B5BAA7-D0E9-4750-ADF1-0F6EE190D47C}" srcOrd="10" destOrd="0" presId="urn:microsoft.com/office/officeart/2005/8/layout/vList6"/>
    <dgm:cxn modelId="{AF11C667-2E96-4B59-A5B6-81A6D7611C19}" type="presParOf" srcId="{05B5BAA7-D0E9-4750-ADF1-0F6EE190D47C}" destId="{D36BB721-B97C-4083-B226-CA3EEA9BBDF1}" srcOrd="0" destOrd="0" presId="urn:microsoft.com/office/officeart/2005/8/layout/vList6"/>
    <dgm:cxn modelId="{B1559609-5D73-44EA-9CB3-57C43017C95D}" type="presParOf" srcId="{05B5BAA7-D0E9-4750-ADF1-0F6EE190D47C}" destId="{5B7AC970-5E44-417D-9E7F-6BBD154CC849}" srcOrd="1" destOrd="0" presId="urn:microsoft.com/office/officeart/2005/8/layout/vList6"/>
    <dgm:cxn modelId="{47F89B30-4D57-444D-8F6C-C6C605F8A025}" type="presParOf" srcId="{FEAF8934-BCB9-4F52-AB35-06A37B84430B}" destId="{851A4CD7-B2D0-4FF0-BA25-31FAFFAC7864}" srcOrd="11" destOrd="0" presId="urn:microsoft.com/office/officeart/2005/8/layout/vList6"/>
    <dgm:cxn modelId="{2F281758-1090-4231-B534-43952D4B7EB7}" type="presParOf" srcId="{FEAF8934-BCB9-4F52-AB35-06A37B84430B}" destId="{035FB58D-7AA7-4A25-A855-2E888F49FAAA}" srcOrd="12" destOrd="0" presId="urn:microsoft.com/office/officeart/2005/8/layout/vList6"/>
    <dgm:cxn modelId="{AE8A971A-0DAF-487D-B4DF-FFC9D16CDFB6}" type="presParOf" srcId="{035FB58D-7AA7-4A25-A855-2E888F49FAAA}" destId="{4A852A72-520D-4305-B03F-747427063A5D}" srcOrd="0" destOrd="0" presId="urn:microsoft.com/office/officeart/2005/8/layout/vList6"/>
    <dgm:cxn modelId="{4094F23E-ADC7-4C0E-99A3-C52AE10CB461}" type="presParOf" srcId="{035FB58D-7AA7-4A25-A855-2E888F49FAAA}" destId="{BAA826D6-B091-4180-A345-BAA76A4EFE6E}" srcOrd="1" destOrd="0" presId="urn:microsoft.com/office/officeart/2005/8/layout/vList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399AF-9B4A-47F0-B84C-9A2A942CC82B}">
      <dsp:nvSpPr>
        <dsp:cNvPr id="0" name=""/>
        <dsp:cNvSpPr/>
      </dsp:nvSpPr>
      <dsp:spPr>
        <a:xfrm>
          <a:off x="3328574" y="3541"/>
          <a:ext cx="4992861" cy="691851"/>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Project launch; structure &amp; goals set</a:t>
          </a:r>
        </a:p>
      </dsp:txBody>
      <dsp:txXfrm>
        <a:off x="3328574" y="90022"/>
        <a:ext cx="4733417" cy="518889"/>
      </dsp:txXfrm>
    </dsp:sp>
    <dsp:sp modelId="{C58F830E-9C24-4091-AED3-0C7154D4454E}">
      <dsp:nvSpPr>
        <dsp:cNvPr id="0" name=""/>
        <dsp:cNvSpPr/>
      </dsp:nvSpPr>
      <dsp:spPr>
        <a:xfrm>
          <a:off x="0" y="3541"/>
          <a:ext cx="3328574" cy="69185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September 2025</a:t>
          </a:r>
        </a:p>
      </dsp:txBody>
      <dsp:txXfrm>
        <a:off x="33773" y="37314"/>
        <a:ext cx="3261028" cy="624305"/>
      </dsp:txXfrm>
    </dsp:sp>
    <dsp:sp modelId="{DDD85D74-CED2-413B-B843-ACC3342C626D}">
      <dsp:nvSpPr>
        <dsp:cNvPr id="0" name=""/>
        <dsp:cNvSpPr/>
      </dsp:nvSpPr>
      <dsp:spPr>
        <a:xfrm>
          <a:off x="3328574" y="764578"/>
          <a:ext cx="4992861" cy="691851"/>
        </a:xfrm>
        <a:prstGeom prst="rightArrow">
          <a:avLst>
            <a:gd name="adj1" fmla="val 75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a:t>Gather broad input from providers and parents via surveys, focus groups, and listening sessions.</a:t>
          </a:r>
        </a:p>
      </dsp:txBody>
      <dsp:txXfrm>
        <a:off x="3328574" y="851059"/>
        <a:ext cx="4733417" cy="518889"/>
      </dsp:txXfrm>
    </dsp:sp>
    <dsp:sp modelId="{39614776-CA9A-4825-AE36-D91716B323F6}">
      <dsp:nvSpPr>
        <dsp:cNvPr id="0" name=""/>
        <dsp:cNvSpPr/>
      </dsp:nvSpPr>
      <dsp:spPr>
        <a:xfrm>
          <a:off x="0" y="764578"/>
          <a:ext cx="3328574" cy="69185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October –January 2025</a:t>
          </a:r>
        </a:p>
      </dsp:txBody>
      <dsp:txXfrm>
        <a:off x="33773" y="798351"/>
        <a:ext cx="3261028" cy="624305"/>
      </dsp:txXfrm>
    </dsp:sp>
    <dsp:sp modelId="{4DD39DB8-ECE4-420E-8623-78CF6210A59C}">
      <dsp:nvSpPr>
        <dsp:cNvPr id="0" name=""/>
        <dsp:cNvSpPr/>
      </dsp:nvSpPr>
      <dsp:spPr>
        <a:xfrm>
          <a:off x="3328574" y="1586564"/>
          <a:ext cx="4992861" cy="562357"/>
        </a:xfrm>
        <a:prstGeom prst="rightArrow">
          <a:avLst>
            <a:gd name="adj1" fmla="val 75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Share parent &amp; ECE provider input and findings with CCPC</a:t>
          </a:r>
        </a:p>
      </dsp:txBody>
      <dsp:txXfrm>
        <a:off x="3328574" y="1656859"/>
        <a:ext cx="4781977" cy="421767"/>
      </dsp:txXfrm>
    </dsp:sp>
    <dsp:sp modelId="{26826B9D-B252-4EDB-9D49-A9E50D18B6BA}">
      <dsp:nvSpPr>
        <dsp:cNvPr id="0" name=""/>
        <dsp:cNvSpPr/>
      </dsp:nvSpPr>
      <dsp:spPr>
        <a:xfrm>
          <a:off x="0" y="1525615"/>
          <a:ext cx="3328574" cy="68425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February 2026</a:t>
          </a:r>
        </a:p>
      </dsp:txBody>
      <dsp:txXfrm>
        <a:off x="33403" y="1559018"/>
        <a:ext cx="3261768" cy="617449"/>
      </dsp:txXfrm>
    </dsp:sp>
    <dsp:sp modelId="{70F8F0E2-E882-4FB6-9490-56F6B3F84720}">
      <dsp:nvSpPr>
        <dsp:cNvPr id="0" name=""/>
        <dsp:cNvSpPr/>
      </dsp:nvSpPr>
      <dsp:spPr>
        <a:xfrm>
          <a:off x="3328574" y="2262146"/>
          <a:ext cx="4992861" cy="691851"/>
        </a:xfrm>
        <a:prstGeom prst="rightArrow">
          <a:avLst>
            <a:gd name="adj1" fmla="val 75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Refine plan framework based on input and findings </a:t>
          </a:r>
        </a:p>
      </dsp:txBody>
      <dsp:txXfrm>
        <a:off x="3328574" y="2348627"/>
        <a:ext cx="4733417" cy="518889"/>
      </dsp:txXfrm>
    </dsp:sp>
    <dsp:sp modelId="{1834BB4E-D726-462C-BFB9-E5C7F1AD8BE5}">
      <dsp:nvSpPr>
        <dsp:cNvPr id="0" name=""/>
        <dsp:cNvSpPr/>
      </dsp:nvSpPr>
      <dsp:spPr>
        <a:xfrm>
          <a:off x="0" y="2274655"/>
          <a:ext cx="3328574" cy="69185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February- March 2026</a:t>
          </a:r>
        </a:p>
      </dsp:txBody>
      <dsp:txXfrm>
        <a:off x="33773" y="2308428"/>
        <a:ext cx="3261028" cy="624305"/>
      </dsp:txXfrm>
    </dsp:sp>
    <dsp:sp modelId="{10EB8367-D5D9-49CA-B888-762266A295C6}">
      <dsp:nvSpPr>
        <dsp:cNvPr id="0" name=""/>
        <dsp:cNvSpPr/>
      </dsp:nvSpPr>
      <dsp:spPr>
        <a:xfrm>
          <a:off x="3328574" y="3040092"/>
          <a:ext cx="4992861" cy="691851"/>
        </a:xfrm>
        <a:prstGeom prst="rightArrow">
          <a:avLst>
            <a:gd name="adj1" fmla="val 75000"/>
            <a:gd name="adj2" fmla="val 50000"/>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PRT approves policy recs, CCPC approves final content </a:t>
          </a:r>
        </a:p>
      </dsp:txBody>
      <dsp:txXfrm>
        <a:off x="3328574" y="3126573"/>
        <a:ext cx="4733417" cy="518889"/>
      </dsp:txXfrm>
    </dsp:sp>
    <dsp:sp modelId="{7E71719F-475F-4DA6-8CC7-A7E0D9E6C340}">
      <dsp:nvSpPr>
        <dsp:cNvPr id="0" name=""/>
        <dsp:cNvSpPr/>
      </dsp:nvSpPr>
      <dsp:spPr>
        <a:xfrm>
          <a:off x="0" y="3040092"/>
          <a:ext cx="3328574" cy="691851"/>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April 2026</a:t>
          </a:r>
        </a:p>
      </dsp:txBody>
      <dsp:txXfrm>
        <a:off x="33773" y="3073865"/>
        <a:ext cx="3261028" cy="624305"/>
      </dsp:txXfrm>
    </dsp:sp>
    <dsp:sp modelId="{5B7AC970-5E44-417D-9E7F-6BBD154CC849}">
      <dsp:nvSpPr>
        <dsp:cNvPr id="0" name=""/>
        <dsp:cNvSpPr/>
      </dsp:nvSpPr>
      <dsp:spPr>
        <a:xfrm>
          <a:off x="3328574" y="3801129"/>
          <a:ext cx="4992861" cy="691851"/>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LPC chairs review and finalize Strategic Plan</a:t>
          </a:r>
        </a:p>
      </dsp:txBody>
      <dsp:txXfrm>
        <a:off x="3328574" y="3887610"/>
        <a:ext cx="4733417" cy="518889"/>
      </dsp:txXfrm>
    </dsp:sp>
    <dsp:sp modelId="{D36BB721-B97C-4083-B226-CA3EEA9BBDF1}">
      <dsp:nvSpPr>
        <dsp:cNvPr id="0" name=""/>
        <dsp:cNvSpPr/>
      </dsp:nvSpPr>
      <dsp:spPr>
        <a:xfrm>
          <a:off x="0" y="3801129"/>
          <a:ext cx="3328574" cy="69185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May 2026</a:t>
          </a:r>
        </a:p>
      </dsp:txBody>
      <dsp:txXfrm>
        <a:off x="33773" y="3834902"/>
        <a:ext cx="3261028" cy="624305"/>
      </dsp:txXfrm>
    </dsp:sp>
    <dsp:sp modelId="{BAA826D6-B091-4180-A345-BAA76A4EFE6E}">
      <dsp:nvSpPr>
        <dsp:cNvPr id="0" name=""/>
        <dsp:cNvSpPr/>
      </dsp:nvSpPr>
      <dsp:spPr>
        <a:xfrm>
          <a:off x="3328574" y="4562166"/>
          <a:ext cx="4992861" cy="691851"/>
        </a:xfrm>
        <a:prstGeom prst="rightArrow">
          <a:avLst>
            <a:gd name="adj1" fmla="val 75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Strategic Plan approved by committees and submitted to State.</a:t>
          </a:r>
        </a:p>
      </dsp:txBody>
      <dsp:txXfrm>
        <a:off x="3328574" y="4648647"/>
        <a:ext cx="4733417" cy="518889"/>
      </dsp:txXfrm>
    </dsp:sp>
    <dsp:sp modelId="{4A852A72-520D-4305-B03F-747427063A5D}">
      <dsp:nvSpPr>
        <dsp:cNvPr id="0" name=""/>
        <dsp:cNvSpPr/>
      </dsp:nvSpPr>
      <dsp:spPr>
        <a:xfrm>
          <a:off x="0" y="4562166"/>
          <a:ext cx="3328574" cy="69185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June 2026</a:t>
          </a:r>
        </a:p>
      </dsp:txBody>
      <dsp:txXfrm>
        <a:off x="33773" y="4595939"/>
        <a:ext cx="3261028" cy="62430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47CC59E-823E-024B-85D6-612DA4D712CB}" type="datetimeFigureOut">
              <a:rPr lang="en-US" smtClean="0"/>
              <a:t>9/4/2025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E7E9EC7-FA88-7745-AC15-C7E53408CC47}" type="slidenum">
              <a:rPr lang="en-US" smtClean="0"/>
              <a:t>‹#›</a:t>
            </a:fld>
            <a:endParaRPr lang="en-US"/>
          </a:p>
        </p:txBody>
      </p:sp>
    </p:spTree>
    <p:extLst>
      <p:ext uri="{BB962C8B-B14F-4D97-AF65-F5344CB8AC3E}">
        <p14:creationId xmlns:p14="http://schemas.microsoft.com/office/powerpoint/2010/main" val="51773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74" indent="-173074">
              <a:buFont typeface="Arial" panose="020B0604020202020204" pitchFamily="34" charset="0"/>
              <a:buChar char="•"/>
            </a:pPr>
            <a:r>
              <a:rPr lang="en-US" dirty="0"/>
              <a:t>I would like to spend a few minutes highlighting some of the key responsibilities of the Child Care Planning Committee.</a:t>
            </a:r>
          </a:p>
          <a:p>
            <a:endParaRPr lang="en-US" dirty="0"/>
          </a:p>
          <a:p>
            <a:pPr marL="173074" indent="-173074">
              <a:buFont typeface="Arial" panose="020B0604020202020204" pitchFamily="34" charset="0"/>
              <a:buChar char="•"/>
            </a:pPr>
            <a:r>
              <a:rPr lang="en-US" dirty="0"/>
              <a:t>Again, the Child Care Planning Committee is LA County’s Local Planning Council. I will use the terms interchangeably. </a:t>
            </a:r>
          </a:p>
          <a:p>
            <a:endParaRPr lang="en-US" dirty="0"/>
          </a:p>
          <a:p>
            <a:pPr marL="173074" indent="-173074">
              <a:buFont typeface="Arial" panose="020B0604020202020204" pitchFamily="34" charset="0"/>
              <a:buChar char="•"/>
            </a:pPr>
            <a:r>
              <a:rPr lang="en-US" dirty="0"/>
              <a:t>Both the funding priorities &amp; voluntary transfer of funds are done annually, and every five years we produced the ECE Needs Assessment and a new strategic plan. </a:t>
            </a:r>
          </a:p>
          <a:p>
            <a:endParaRPr lang="en-US" dirty="0"/>
          </a:p>
          <a:p>
            <a:pPr marL="173074" indent="-173074">
              <a:buFont typeface="Arial" panose="020B0604020202020204" pitchFamily="34" charset="0"/>
              <a:buChar char="•"/>
            </a:pPr>
            <a:r>
              <a:rPr lang="en-US" dirty="0"/>
              <a:t>The policy priorities and legislative agenda are updated as needed. </a:t>
            </a:r>
          </a:p>
          <a:p>
            <a:endParaRPr lang="en-US" dirty="0"/>
          </a:p>
        </p:txBody>
      </p:sp>
      <p:sp>
        <p:nvSpPr>
          <p:cNvPr id="4" name="Slide Number Placeholder 3"/>
          <p:cNvSpPr>
            <a:spLocks noGrp="1"/>
          </p:cNvSpPr>
          <p:nvPr>
            <p:ph type="sldNum" sz="quarter" idx="5"/>
          </p:nvPr>
        </p:nvSpPr>
        <p:spPr/>
        <p:txBody>
          <a:bodyPr/>
          <a:lstStyle/>
          <a:p>
            <a:fld id="{CE7E9EC7-FA88-7745-AC15-C7E53408CC47}" type="slidenum">
              <a:rPr lang="en-US" smtClean="0"/>
              <a:t>14</a:t>
            </a:fld>
            <a:endParaRPr lang="en-US"/>
          </a:p>
        </p:txBody>
      </p:sp>
    </p:spTree>
    <p:extLst>
      <p:ext uri="{BB962C8B-B14F-4D97-AF65-F5344CB8AC3E}">
        <p14:creationId xmlns:p14="http://schemas.microsoft.com/office/powerpoint/2010/main" val="303330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E0CD-D28B-7943-AABC-BE60ED5BE82C}" type="slidenum">
              <a:rPr lang="en-US" smtClean="0"/>
              <a:t>22</a:t>
            </a:fld>
            <a:endParaRPr lang="en-US"/>
          </a:p>
        </p:txBody>
      </p:sp>
    </p:spTree>
    <p:extLst>
      <p:ext uri="{BB962C8B-B14F-4D97-AF65-F5344CB8AC3E}">
        <p14:creationId xmlns:p14="http://schemas.microsoft.com/office/powerpoint/2010/main" val="334824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E0CD-D28B-7943-AABC-BE60ED5BE82C}" type="slidenum">
              <a:rPr lang="en-US" smtClean="0"/>
              <a:t>23</a:t>
            </a:fld>
            <a:endParaRPr lang="en-US"/>
          </a:p>
        </p:txBody>
      </p:sp>
    </p:spTree>
    <p:extLst>
      <p:ext uri="{BB962C8B-B14F-4D97-AF65-F5344CB8AC3E}">
        <p14:creationId xmlns:p14="http://schemas.microsoft.com/office/powerpoint/2010/main" val="33700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E0CD-D28B-7943-AABC-BE60ED5BE82C}" type="slidenum">
              <a:rPr lang="en-US" smtClean="0"/>
              <a:t>24</a:t>
            </a:fld>
            <a:endParaRPr lang="en-US"/>
          </a:p>
        </p:txBody>
      </p:sp>
    </p:spTree>
    <p:extLst>
      <p:ext uri="{BB962C8B-B14F-4D97-AF65-F5344CB8AC3E}">
        <p14:creationId xmlns:p14="http://schemas.microsoft.com/office/powerpoint/2010/main" val="38490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913f0108fb_0_14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913f0108fb_0_141: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6531" y="4424990"/>
            <a:ext cx="5892256" cy="4341733"/>
          </a:xfrm>
        </p:spPr>
        <p:txBody>
          <a:bodyPr/>
          <a:lstStyle/>
          <a:p>
            <a:r>
              <a:rPr lang="en-US" dirty="0"/>
              <a:t>Good morning and welcome to our first presentation of data from the Medi-Cal/HMIS Matched data project. My name is Will Nicholas. I direct the Center for Health Impact Evaluation at the LA County Department of Public Health. I am joined today by members of my team as well as representatives from our distinguished partners on this project from the Los Angeles County Chief Information Office and the Los Angeles Homeless Services Authority. I would also like to thank the California Department of Health Care Services for all their help in getting us to where we are today, including their performance of the actual data match and their diligence in ensuring that the data use agreements between the three partners organizations remain valid and up to date so that the work can continue. </a:t>
            </a:r>
          </a:p>
        </p:txBody>
      </p:sp>
      <p:sp>
        <p:nvSpPr>
          <p:cNvPr id="4" name="Slide Number Placeholder 3"/>
          <p:cNvSpPr>
            <a:spLocks noGrp="1"/>
          </p:cNvSpPr>
          <p:nvPr>
            <p:ph type="sldNum" sz="quarter" idx="10"/>
          </p:nvPr>
        </p:nvSpPr>
        <p:spPr/>
        <p:txBody>
          <a:bodyPr/>
          <a:lstStyle/>
          <a:p>
            <a:pPr defTabSz="476230">
              <a:defRPr/>
            </a:pPr>
            <a:fld id="{F6DAE0CD-D28B-7943-AABC-BE60ED5BE82C}" type="slidenum">
              <a:rPr lang="en-US">
                <a:solidFill>
                  <a:prstClr val="black"/>
                </a:solidFill>
                <a:latin typeface="Calibri"/>
              </a:rPr>
              <a:pPr defTabSz="476230">
                <a:defRPr/>
              </a:pPr>
              <a:t>31</a:t>
            </a:fld>
            <a:endParaRPr lang="en-US">
              <a:solidFill>
                <a:prstClr val="black"/>
              </a:solidFill>
              <a:latin typeface="Calibri"/>
            </a:endParaRPr>
          </a:p>
        </p:txBody>
      </p:sp>
    </p:spTree>
    <p:extLst>
      <p:ext uri="{BB962C8B-B14F-4D97-AF65-F5344CB8AC3E}">
        <p14:creationId xmlns:p14="http://schemas.microsoft.com/office/powerpoint/2010/main" val="333914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6DAFC-6535-C681-C3C9-0CB6239621F0}"/>
              </a:ext>
            </a:extLst>
          </p:cNvPr>
          <p:cNvSpPr>
            <a:spLocks noGrp="1"/>
          </p:cNvSpPr>
          <p:nvPr>
            <p:ph type="sldNum" sz="quarter" idx="12"/>
          </p:nvPr>
        </p:nvSpPr>
        <p:spPr>
          <a:xfrm>
            <a:off x="11582400" y="6324600"/>
            <a:ext cx="457200" cy="365125"/>
          </a:xfrm>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375692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5D83-6041-5CDE-2768-604E94D33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9E762F-15EC-5867-B9B6-6446158B2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6A79F-1BE1-05C5-62E8-9AD90C643B3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5F52EC5-8BFA-839E-2793-AB3C45FC1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B8C05-7E18-AFA8-83D9-8E45E733B7A9}"/>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16027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35AF8-928E-D7E9-6FC5-D83FCCAD22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74B7F2-EA57-CDB0-4599-FF425AF62F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4E00E-80A6-BA58-4078-51339664648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78D71C9-6243-CB73-770F-0447460D72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4759E-5FEC-701D-2FF1-C9E6E2AEADB6}"/>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327043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E2A2-4782-3754-C390-BAA45206A1F3}"/>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C604D6F-73A3-BA9F-3A30-6F0B2CF9C1C5}"/>
              </a:ext>
            </a:extLst>
          </p:cNvPr>
          <p:cNvSpPr>
            <a:spLocks noGrp="1"/>
          </p:cNvSpPr>
          <p:nvPr>
            <p:ph type="sldNum" sz="quarter" idx="10"/>
          </p:nvPr>
        </p:nvSpPr>
        <p:spPr/>
        <p:txBody>
          <a:bodyPr/>
          <a:lstStyle/>
          <a:p>
            <a:fld id="{D9087C75-D9AF-EF40-9251-A28CF2D384E7}" type="slidenum">
              <a:rPr lang="en-US" smtClean="0"/>
              <a:t>‹#›</a:t>
            </a:fld>
            <a:endParaRPr lang="en-US"/>
          </a:p>
        </p:txBody>
      </p:sp>
    </p:spTree>
    <p:extLst>
      <p:ext uri="{BB962C8B-B14F-4D97-AF65-F5344CB8AC3E}">
        <p14:creationId xmlns:p14="http://schemas.microsoft.com/office/powerpoint/2010/main" val="385228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CF114C2-7739-024A-AAE4-333F8728754D}" type="datetime1">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442736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CF114C2-7739-024A-AAE4-333F8728754D}" type="datetime1">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309979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CF114C2-7739-024A-AAE4-333F8728754D}" type="datetime1">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845686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nvGrpSpPr>
          <p:cNvPr id="14" name="Group 13"/>
          <p:cNvGrpSpPr>
            <a:grpSpLocks noChangeAspect="1"/>
          </p:cNvGrpSpPr>
          <p:nvPr userDrawn="1"/>
        </p:nvGrpSpPr>
        <p:grpSpPr>
          <a:xfrm>
            <a:off x="9377464" y="434780"/>
            <a:ext cx="2297519" cy="626682"/>
            <a:chOff x="193478" y="5437878"/>
            <a:chExt cx="2295608" cy="645605"/>
          </a:xfrm>
        </p:grpSpPr>
        <p:pic>
          <p:nvPicPr>
            <p:cNvPr id="15" name="Picture 14" descr="DPH-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082186" y="2527301"/>
            <a:ext cx="4110261" cy="4330699"/>
          </a:xfrm>
          <a:prstGeom prst="rect">
            <a:avLst/>
          </a:prstGeom>
        </p:spPr>
      </p:pic>
      <p:sp>
        <p:nvSpPr>
          <p:cNvPr id="2" name="Title 1"/>
          <p:cNvSpPr>
            <a:spLocks noGrp="1"/>
          </p:cNvSpPr>
          <p:nvPr>
            <p:ph type="ctrTitle"/>
          </p:nvPr>
        </p:nvSpPr>
        <p:spPr>
          <a:xfrm>
            <a:off x="434470" y="3202109"/>
            <a:ext cx="7350693"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26293" y="4084758"/>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34469" y="5870696"/>
            <a:ext cx="2844800" cy="365125"/>
          </a:xfrm>
        </p:spPr>
        <p:txBody>
          <a:bodyPr/>
          <a:lstStyle>
            <a:lvl1pPr>
              <a:defRPr sz="1000">
                <a:solidFill>
                  <a:srgbClr val="FFFFFF"/>
                </a:solidFill>
              </a:defRPr>
            </a:lvl1pPr>
          </a:lstStyle>
          <a:p>
            <a:fld id="{AC3ED585-F3FD-3549-A994-39826905F8BC}" type="datetime1">
              <a:rPr lang="en-US" smtClean="0"/>
              <a:t>9/4/2025</a:t>
            </a:fld>
            <a:endParaRPr lang="en-US" dirty="0"/>
          </a:p>
        </p:txBody>
      </p:sp>
      <p:grpSp>
        <p:nvGrpSpPr>
          <p:cNvPr id="10" name="Group 9"/>
          <p:cNvGrpSpPr/>
          <p:nvPr userDrawn="1"/>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142572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7785163" y="2456575"/>
            <a:ext cx="4435963" cy="4330699"/>
          </a:xfrm>
          <a:prstGeom prst="rect">
            <a:avLst/>
          </a:prstGeom>
        </p:spPr>
      </p:pic>
      <p:sp>
        <p:nvSpPr>
          <p:cNvPr id="2" name="Title 1"/>
          <p:cNvSpPr>
            <a:spLocks noGrp="1"/>
          </p:cNvSpPr>
          <p:nvPr>
            <p:ph type="ctrTitle"/>
          </p:nvPr>
        </p:nvSpPr>
        <p:spPr>
          <a:xfrm>
            <a:off x="434469" y="2846516"/>
            <a:ext cx="798704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26293" y="3729165"/>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cxnSp>
        <p:nvCxnSpPr>
          <p:cNvPr id="15" name="Straight Connector 14"/>
          <p:cNvCxnSpPr/>
          <p:nvPr userDrawn="1"/>
        </p:nvCxnSpPr>
        <p:spPr>
          <a:xfrm>
            <a:off x="37592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564444" y="5463280"/>
            <a:ext cx="2754337" cy="580962"/>
            <a:chOff x="193478" y="5437878"/>
            <a:chExt cx="2295608" cy="645605"/>
          </a:xfrm>
        </p:grpSpPr>
        <p:pic>
          <p:nvPicPr>
            <p:cNvPr id="14" name="Picture 13" descr="DPH-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4210050" y="5342468"/>
            <a:ext cx="2721327" cy="804333"/>
          </a:xfrm>
        </p:spPr>
        <p:txBody>
          <a:bodyPr/>
          <a:lstStyle>
            <a:lvl1pPr marL="0" indent="0">
              <a:buFontTx/>
              <a:buNone/>
              <a:defRPr sz="1400">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021507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F114C2-7739-024A-AAE4-333F8728754D}"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505572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584984" y="1606552"/>
            <a:ext cx="11001952"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80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BC7D2-64ED-E041-B415-7C7B0A849943}" type="datetime1">
              <a:rPr lang="en-US" smtClean="0"/>
              <a:t>9/4/2025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grpSp>
        <p:nvGrpSpPr>
          <p:cNvPr id="6" name="Group 5"/>
          <p:cNvGrpSpPr/>
          <p:nvPr userDrawn="1"/>
        </p:nvGrpSpPr>
        <p:grpSpPr>
          <a:xfrm>
            <a:off x="597530" y="1437765"/>
            <a:ext cx="10984871"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sz="1800">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863600" y="1765302"/>
            <a:ext cx="10397067"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72123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11A8-560C-D467-23F1-ABFF51289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3717E9-E587-A502-18C3-22EB9C18D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E6A1AC-01ED-2F2A-166F-174584D4669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F218889-F901-08CA-4C34-9D3C539351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B80E4A-B79B-5528-A554-DCADA7683FE2}"/>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3200260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2116" y="1955801"/>
            <a:ext cx="12192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1" name="Rectangle 10"/>
          <p:cNvSpPr/>
          <p:nvPr userDrawn="1"/>
        </p:nvSpPr>
        <p:spPr bwMode="auto">
          <a:xfrm>
            <a:off x="963085" y="5691746"/>
            <a:ext cx="10994308"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a:ln>
                <a:noFill/>
              </a:ln>
              <a:solidFill>
                <a:schemeClr val="tx1"/>
              </a:solidFill>
              <a:effectLst/>
              <a:latin typeface="Arial" charset="0"/>
            </a:endParaRPr>
          </a:p>
        </p:txBody>
      </p:sp>
      <p:sp>
        <p:nvSpPr>
          <p:cNvPr id="9" name="Rectangle 8"/>
          <p:cNvSpPr/>
          <p:nvPr userDrawn="1"/>
        </p:nvSpPr>
        <p:spPr>
          <a:xfrm>
            <a:off x="0" y="1955800"/>
            <a:ext cx="12192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 name="Title 1"/>
          <p:cNvSpPr>
            <a:spLocks noGrp="1"/>
          </p:cNvSpPr>
          <p:nvPr>
            <p:ph type="title" hasCustomPrompt="1"/>
          </p:nvPr>
        </p:nvSpPr>
        <p:spPr>
          <a:xfrm>
            <a:off x="609600" y="4102101"/>
            <a:ext cx="103632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609600" y="3698646"/>
            <a:ext cx="103632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F9AB3-E2A9-3D45-9524-220F07F718CB}"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pic>
        <p:nvPicPr>
          <p:cNvPr id="18" name="Picture 17"/>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605960" y="2527301"/>
            <a:ext cx="3586041" cy="3266046"/>
          </a:xfrm>
          <a:prstGeom prst="rect">
            <a:avLst/>
          </a:prstGeom>
        </p:spPr>
      </p:pic>
      <p:cxnSp>
        <p:nvCxnSpPr>
          <p:cNvPr id="10" name="Straight Connector 9"/>
          <p:cNvCxnSpPr/>
          <p:nvPr userDrawn="1"/>
        </p:nvCxnSpPr>
        <p:spPr>
          <a:xfrm>
            <a:off x="1" y="2057401"/>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2117" y="5691746"/>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809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34144"/>
            <a:ext cx="5291328"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45767"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5767" y="2234144"/>
            <a:ext cx="5291328"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15B0A-E3F8-2B42-AC0F-4B63D233AF15}" type="datetime1">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a:p>
        </p:txBody>
      </p:sp>
      <p:sp>
        <p:nvSpPr>
          <p:cNvPr id="10"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199629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E624E-BDBD-EA41-8258-217FEFAC7833}"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288962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30BB-010B-3645-921B-01579C531B68}" type="datetime1">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3712071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5B89-D18F-8752-F4C7-A67FC5D3F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4A521-53F0-483C-415B-5F70820F8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A1A67-2375-D37A-D123-495FBA43F920}"/>
              </a:ext>
            </a:extLst>
          </p:cNvPr>
          <p:cNvSpPr>
            <a:spLocks noGrp="1"/>
          </p:cNvSpPr>
          <p:nvPr>
            <p:ph type="dt" sz="half" idx="10"/>
          </p:nvPr>
        </p:nvSpPr>
        <p:spPr/>
        <p:txBody>
          <a:bodyPr/>
          <a:lstStyle/>
          <a:p>
            <a:fld id="{8C0C1E3C-88F6-4D25-A29D-6778D6D70367}" type="datetimeFigureOut">
              <a:rPr lang="en-US" smtClean="0"/>
              <a:t>9/4/2025</a:t>
            </a:fld>
            <a:endParaRPr lang="en-US"/>
          </a:p>
        </p:txBody>
      </p:sp>
      <p:sp>
        <p:nvSpPr>
          <p:cNvPr id="5" name="Footer Placeholder 4">
            <a:extLst>
              <a:ext uri="{FF2B5EF4-FFF2-40B4-BE49-F238E27FC236}">
                <a16:creationId xmlns:a16="http://schemas.microsoft.com/office/drawing/2014/main" id="{80A650A7-7185-083F-2093-ADAACFA0E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D5657-AF6F-C535-26CF-C1168C9AD7CB}"/>
              </a:ext>
            </a:extLst>
          </p:cNvPr>
          <p:cNvSpPr>
            <a:spLocks noGrp="1"/>
          </p:cNvSpPr>
          <p:nvPr>
            <p:ph type="sldNum" sz="quarter" idx="12"/>
          </p:nvPr>
        </p:nvSpPr>
        <p:spPr/>
        <p:txBody>
          <a:bodyPr/>
          <a:lstStyle/>
          <a:p>
            <a:fld id="{324DC623-BAB5-47CC-9859-488D67516B63}" type="slidenum">
              <a:rPr lang="en-US" smtClean="0"/>
              <a:t>‹#›</a:t>
            </a:fld>
            <a:endParaRPr lang="en-US"/>
          </a:p>
        </p:txBody>
      </p:sp>
    </p:spTree>
    <p:extLst>
      <p:ext uri="{BB962C8B-B14F-4D97-AF65-F5344CB8AC3E}">
        <p14:creationId xmlns:p14="http://schemas.microsoft.com/office/powerpoint/2010/main" val="2766028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nvGrpSpPr>
          <p:cNvPr id="14" name="Group 13"/>
          <p:cNvGrpSpPr>
            <a:grpSpLocks noChangeAspect="1"/>
          </p:cNvGrpSpPr>
          <p:nvPr userDrawn="1"/>
        </p:nvGrpSpPr>
        <p:grpSpPr>
          <a:xfrm>
            <a:off x="9161929" y="434780"/>
            <a:ext cx="2513054" cy="626682"/>
            <a:chOff x="193478" y="5437878"/>
            <a:chExt cx="2295608" cy="645605"/>
          </a:xfrm>
        </p:grpSpPr>
        <p:pic>
          <p:nvPicPr>
            <p:cNvPr id="15" name="Picture 14" descr="DPH-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128241" y="2527301"/>
            <a:ext cx="4064206" cy="4330699"/>
          </a:xfrm>
          <a:prstGeom prst="rect">
            <a:avLst/>
          </a:prstGeom>
        </p:spPr>
      </p:pic>
      <p:sp>
        <p:nvSpPr>
          <p:cNvPr id="2" name="Title 1"/>
          <p:cNvSpPr>
            <a:spLocks noGrp="1"/>
          </p:cNvSpPr>
          <p:nvPr>
            <p:ph type="ctrTitle"/>
          </p:nvPr>
        </p:nvSpPr>
        <p:spPr>
          <a:xfrm>
            <a:off x="434470" y="3202109"/>
            <a:ext cx="7350693"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26293" y="4084758"/>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34469" y="5870696"/>
            <a:ext cx="2844800" cy="365125"/>
          </a:xfrm>
        </p:spPr>
        <p:txBody>
          <a:bodyPr/>
          <a:lstStyle>
            <a:lvl1pPr>
              <a:defRPr sz="1000">
                <a:solidFill>
                  <a:srgbClr val="FFFFFF"/>
                </a:solidFill>
              </a:defRPr>
            </a:lvl1pPr>
          </a:lstStyle>
          <a:p>
            <a:fld id="{AC3ED585-F3FD-3549-A994-39826905F8BC}" type="datetime1">
              <a:rPr lang="en-US" smtClean="0"/>
              <a:t>9/4/2025</a:t>
            </a:fld>
            <a:endParaRPr lang="en-US" dirty="0"/>
          </a:p>
        </p:txBody>
      </p:sp>
      <p:grpSp>
        <p:nvGrpSpPr>
          <p:cNvPr id="10" name="Group 9"/>
          <p:cNvGrpSpPr/>
          <p:nvPr userDrawn="1"/>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1767293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7785163" y="2456575"/>
            <a:ext cx="4435963" cy="4330699"/>
          </a:xfrm>
          <a:prstGeom prst="rect">
            <a:avLst/>
          </a:prstGeom>
        </p:spPr>
      </p:pic>
      <p:sp>
        <p:nvSpPr>
          <p:cNvPr id="2" name="Title 1"/>
          <p:cNvSpPr>
            <a:spLocks noGrp="1"/>
          </p:cNvSpPr>
          <p:nvPr>
            <p:ph type="ctrTitle"/>
          </p:nvPr>
        </p:nvSpPr>
        <p:spPr>
          <a:xfrm>
            <a:off x="434469" y="2846516"/>
            <a:ext cx="798704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26293" y="3729165"/>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cxnSp>
        <p:nvCxnSpPr>
          <p:cNvPr id="15" name="Straight Connector 14"/>
          <p:cNvCxnSpPr/>
          <p:nvPr userDrawn="1"/>
        </p:nvCxnSpPr>
        <p:spPr>
          <a:xfrm>
            <a:off x="37592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564444" y="5463280"/>
            <a:ext cx="2754337" cy="580962"/>
            <a:chOff x="193478" y="5437878"/>
            <a:chExt cx="2295608" cy="645605"/>
          </a:xfrm>
        </p:grpSpPr>
        <p:pic>
          <p:nvPicPr>
            <p:cNvPr id="14" name="Picture 13" descr="DPH-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4210050" y="5342468"/>
            <a:ext cx="2721327" cy="804333"/>
          </a:xfrm>
        </p:spPr>
        <p:txBody>
          <a:bodyPr/>
          <a:lstStyle>
            <a:lvl1pPr marL="0" indent="0">
              <a:buFontTx/>
              <a:buNone/>
              <a:defRPr sz="1400">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4088950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F114C2-7739-024A-AAE4-333F8728754D}"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175825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584984" y="1606552"/>
            <a:ext cx="11001952"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80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BC7D2-64ED-E041-B415-7C7B0A849943}" type="datetime1">
              <a:rPr lang="en-US" smtClean="0"/>
              <a:t>9/4/2025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grpSp>
        <p:nvGrpSpPr>
          <p:cNvPr id="6" name="Group 5"/>
          <p:cNvGrpSpPr/>
          <p:nvPr userDrawn="1"/>
        </p:nvGrpSpPr>
        <p:grpSpPr>
          <a:xfrm>
            <a:off x="597530" y="1437765"/>
            <a:ext cx="10984871"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sz="1800">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863600" y="1765302"/>
            <a:ext cx="10397067"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280011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2116" y="1955801"/>
            <a:ext cx="12192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1" name="Rectangle 10"/>
          <p:cNvSpPr/>
          <p:nvPr userDrawn="1"/>
        </p:nvSpPr>
        <p:spPr bwMode="auto">
          <a:xfrm>
            <a:off x="963085" y="5691746"/>
            <a:ext cx="10994308"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a:ln>
                <a:noFill/>
              </a:ln>
              <a:solidFill>
                <a:schemeClr val="tx1"/>
              </a:solidFill>
              <a:effectLst/>
              <a:latin typeface="Arial" charset="0"/>
            </a:endParaRPr>
          </a:p>
        </p:txBody>
      </p:sp>
      <p:sp>
        <p:nvSpPr>
          <p:cNvPr id="9" name="Rectangle 8"/>
          <p:cNvSpPr/>
          <p:nvPr userDrawn="1"/>
        </p:nvSpPr>
        <p:spPr>
          <a:xfrm>
            <a:off x="0" y="1955800"/>
            <a:ext cx="12192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 name="Title 1"/>
          <p:cNvSpPr>
            <a:spLocks noGrp="1"/>
          </p:cNvSpPr>
          <p:nvPr>
            <p:ph type="title" hasCustomPrompt="1"/>
          </p:nvPr>
        </p:nvSpPr>
        <p:spPr>
          <a:xfrm>
            <a:off x="609600" y="4102101"/>
            <a:ext cx="103632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609600" y="3698646"/>
            <a:ext cx="103632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F9AB3-E2A9-3D45-9524-220F07F718CB}"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pic>
        <p:nvPicPr>
          <p:cNvPr id="18" name="Picture 17"/>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605960" y="2527301"/>
            <a:ext cx="3586041" cy="3266046"/>
          </a:xfrm>
          <a:prstGeom prst="rect">
            <a:avLst/>
          </a:prstGeom>
        </p:spPr>
      </p:pic>
      <p:cxnSp>
        <p:nvCxnSpPr>
          <p:cNvPr id="10" name="Straight Connector 9"/>
          <p:cNvCxnSpPr/>
          <p:nvPr userDrawn="1"/>
        </p:nvCxnSpPr>
        <p:spPr>
          <a:xfrm>
            <a:off x="1" y="2057401"/>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2117" y="5691746"/>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98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7F5F-C26E-E646-DD12-DB6510F1E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C06BA-15E9-DEED-166E-39A5FC2126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A238C-865B-19A5-A356-55F98D2213E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28A7CE4-D233-7D9B-F5EB-0D8EA92D65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7FD2AB-B87C-9240-FCD2-5E6BD7E17183}"/>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700073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34144"/>
            <a:ext cx="5291328"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45767"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5767" y="2234144"/>
            <a:ext cx="5291328"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15B0A-E3F8-2B42-AC0F-4B63D233AF15}" type="datetime1">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a:p>
        </p:txBody>
      </p:sp>
      <p:sp>
        <p:nvSpPr>
          <p:cNvPr id="10"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610835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E624E-BDBD-EA41-8258-217FEFAC7833}"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61444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30BB-010B-3645-921B-01579C531B68}" type="datetime1">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976933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5B89-D18F-8752-F4C7-A67FC5D3F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4A521-53F0-483C-415B-5F70820F8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A1A67-2375-D37A-D123-495FBA43F920}"/>
              </a:ext>
            </a:extLst>
          </p:cNvPr>
          <p:cNvSpPr>
            <a:spLocks noGrp="1"/>
          </p:cNvSpPr>
          <p:nvPr>
            <p:ph type="dt" sz="half" idx="10"/>
          </p:nvPr>
        </p:nvSpPr>
        <p:spPr/>
        <p:txBody>
          <a:bodyPr/>
          <a:lstStyle/>
          <a:p>
            <a:fld id="{8C0C1E3C-88F6-4D25-A29D-6778D6D70367}" type="datetimeFigureOut">
              <a:rPr lang="en-US" smtClean="0"/>
              <a:t>9/4/2025</a:t>
            </a:fld>
            <a:endParaRPr lang="en-US"/>
          </a:p>
        </p:txBody>
      </p:sp>
      <p:sp>
        <p:nvSpPr>
          <p:cNvPr id="5" name="Footer Placeholder 4">
            <a:extLst>
              <a:ext uri="{FF2B5EF4-FFF2-40B4-BE49-F238E27FC236}">
                <a16:creationId xmlns:a16="http://schemas.microsoft.com/office/drawing/2014/main" id="{80A650A7-7185-083F-2093-ADAACFA0E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D5657-AF6F-C535-26CF-C1168C9AD7CB}"/>
              </a:ext>
            </a:extLst>
          </p:cNvPr>
          <p:cNvSpPr>
            <a:spLocks noGrp="1"/>
          </p:cNvSpPr>
          <p:nvPr>
            <p:ph type="sldNum" sz="quarter" idx="12"/>
          </p:nvPr>
        </p:nvSpPr>
        <p:spPr/>
        <p:txBody>
          <a:bodyPr/>
          <a:lstStyle/>
          <a:p>
            <a:fld id="{324DC623-BAB5-47CC-9859-488D67516B63}" type="slidenum">
              <a:rPr lang="en-US" smtClean="0"/>
              <a:t>‹#›</a:t>
            </a:fld>
            <a:endParaRPr lang="en-US"/>
          </a:p>
        </p:txBody>
      </p:sp>
    </p:spTree>
    <p:extLst>
      <p:ext uri="{BB962C8B-B14F-4D97-AF65-F5344CB8AC3E}">
        <p14:creationId xmlns:p14="http://schemas.microsoft.com/office/powerpoint/2010/main" val="3853371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A6F6-2087-091C-E5F4-0529F7011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3BA5F-4119-5DC2-669B-44221AEB1A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90662-5491-3758-4841-D229FDCEBFF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2D77B33-94E1-052A-8B44-73492E28AE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BFC0EF-038E-944E-477D-D402971E7C10}"/>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49558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E456-298C-9BEF-FE92-CFA24D780A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90AD6-B9F5-5D82-BAE9-9592FC7FF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14CF80-CDE5-9735-19C1-FBD5C9F54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567E8-D5AF-1355-5D5F-3E3C31C6EC8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F38A05-3410-634A-43B8-E7D1E740F9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79C732-C4F0-D782-EE80-2C67CA1EFC73}"/>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1535957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790E-DA83-A0CA-0C3B-E25174818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4CE54E-3CD6-B0DB-0C80-5A49778FD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5D34-AE64-F9F8-8EC2-AB4C74A7C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AC8FF-C39D-98E3-8A36-95A2DC4A5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DB9D-8C33-47E2-85A7-000CF386F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7D0253-65E7-9DF5-EFD7-E8040E96B9D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6903796-621A-E6DA-A3FA-87DFBB37C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4D1D47-A4DB-2799-B3B3-39098C12172B}"/>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629809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4DE2-E12D-38DA-A176-6467A88F93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65C7F8-1079-66F0-F3CC-E40CB052038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E8699E7-B33D-4A8B-9C37-C5B14CEAC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070D9D-801B-87F9-952A-C81EB1F38BB4}"/>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86721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81E3-101E-73B9-E930-80A8A7DE8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81BED-4DCF-484D-9414-A789A1572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E80B2-1868-D844-C47C-7C27537DF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1B22C-8E35-6582-0AE9-212E2DD625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BE948AA-12D0-91F4-8159-1A9E028BA9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0467D4-E0EE-9ECC-EADA-056B5C828528}"/>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85595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FC87-E26B-B6BC-CFF9-F183BB002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08A6A9-EDA5-456B-5C28-A14A7A7B8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0BC764-DE9B-9853-86D4-F9B331C2B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4CC8A-6DE7-3324-9794-36E027667B8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BFC9290-BE0A-4170-79F5-D3E8580A9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6A11E-8DED-FF1E-AD3A-5F6CA57D5414}"/>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1864474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pn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9AE34B-E63D-0A6B-EAD8-481503E0CE0C}"/>
              </a:ext>
            </a:extLst>
          </p:cNvPr>
          <p:cNvSpPr>
            <a:spLocks noGrp="1"/>
          </p:cNvSpPr>
          <p:nvPr>
            <p:ph type="body" idx="1"/>
          </p:nvPr>
        </p:nvSpPr>
        <p:spPr>
          <a:xfrm>
            <a:off x="381000" y="1196374"/>
            <a:ext cx="11353800" cy="52044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D0087D-E536-2B82-0123-6A200E0F6116}"/>
              </a:ext>
            </a:extLst>
          </p:cNvPr>
          <p:cNvSpPr>
            <a:spLocks noGrp="1"/>
          </p:cNvSpPr>
          <p:nvPr>
            <p:ph type="sldNum" sz="quarter" idx="4"/>
          </p:nvPr>
        </p:nvSpPr>
        <p:spPr>
          <a:xfrm>
            <a:off x="11125200" y="6296931"/>
            <a:ext cx="838200" cy="396875"/>
          </a:xfrm>
          <a:prstGeom prst="rect">
            <a:avLst/>
          </a:prstGeom>
        </p:spPr>
        <p:txBody>
          <a:bodyPr vert="horz" lIns="91440" tIns="45720" rIns="91440" bIns="45720" rtlCol="0" anchor="ctr"/>
          <a:lstStyle>
            <a:lvl1pPr algn="r">
              <a:defRPr sz="1200">
                <a:solidFill>
                  <a:schemeClr val="tx1">
                    <a:tint val="82000"/>
                  </a:schemeClr>
                </a:solidFill>
              </a:defRPr>
            </a:lvl1pPr>
          </a:lstStyle>
          <a:p>
            <a:fld id="{3F52C219-BBE9-0740-A86B-ABEED3992FDC}" type="slidenum">
              <a:rPr lang="en-US" smtClean="0"/>
              <a:t>‹#›</a:t>
            </a:fld>
            <a:endParaRPr lang="en-US"/>
          </a:p>
        </p:txBody>
      </p:sp>
      <p:sp>
        <p:nvSpPr>
          <p:cNvPr id="7" name="Rectangle 6">
            <a:extLst>
              <a:ext uri="{FF2B5EF4-FFF2-40B4-BE49-F238E27FC236}">
                <a16:creationId xmlns:a16="http://schemas.microsoft.com/office/drawing/2014/main" id="{08668801-CF4F-E851-2F1E-61C135559A8F}"/>
              </a:ext>
            </a:extLst>
          </p:cNvPr>
          <p:cNvSpPr/>
          <p:nvPr userDrawn="1"/>
        </p:nvSpPr>
        <p:spPr>
          <a:xfrm>
            <a:off x="0" y="1"/>
            <a:ext cx="12192000" cy="900794"/>
          </a:xfrm>
          <a:prstGeom prst="rect">
            <a:avLst/>
          </a:prstGeom>
          <a:gradFill flip="none" rotWithShape="1">
            <a:gsLst>
              <a:gs pos="59000">
                <a:srgbClr val="21589D"/>
              </a:gs>
              <a:gs pos="16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srgbClr val="5F8FB4"/>
              </a:solidFill>
            </a:endParaRPr>
          </a:p>
        </p:txBody>
      </p:sp>
      <p:sp>
        <p:nvSpPr>
          <p:cNvPr id="2" name="Title Placeholder 1">
            <a:extLst>
              <a:ext uri="{FF2B5EF4-FFF2-40B4-BE49-F238E27FC236}">
                <a16:creationId xmlns:a16="http://schemas.microsoft.com/office/drawing/2014/main" id="{DE992FC0-6700-10F8-6A6B-C238282A866D}"/>
              </a:ext>
            </a:extLst>
          </p:cNvPr>
          <p:cNvSpPr>
            <a:spLocks noGrp="1"/>
          </p:cNvSpPr>
          <p:nvPr>
            <p:ph type="title"/>
          </p:nvPr>
        </p:nvSpPr>
        <p:spPr>
          <a:xfrm>
            <a:off x="398886" y="8112"/>
            <a:ext cx="8745114" cy="896600"/>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a:extLst>
              <a:ext uri="{FF2B5EF4-FFF2-40B4-BE49-F238E27FC236}">
                <a16:creationId xmlns:a16="http://schemas.microsoft.com/office/drawing/2014/main" id="{9FD5ED18-20BD-1B6D-5069-3E24A1CC898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77400" y="152400"/>
            <a:ext cx="2039514" cy="593725"/>
          </a:xfrm>
          <a:prstGeom prst="rect">
            <a:avLst/>
          </a:prstGeom>
        </p:spPr>
      </p:pic>
    </p:spTree>
    <p:extLst>
      <p:ext uri="{BB962C8B-B14F-4D97-AF65-F5344CB8AC3E}">
        <p14:creationId xmlns:p14="http://schemas.microsoft.com/office/powerpoint/2010/main" val="398856521"/>
      </p:ext>
    </p:extLst>
  </p:cSld>
  <p:clrMap bg1="lt1" tx1="dk1" bg2="lt2" tx2="dk2" accent1="accent1" accent2="accent2" accent3="accent3" accent4="accent4" accent5="accent5" accent6="accent6" hlink="hlink" folHlink="folHlink"/>
  <p:sldLayoutIdLst>
    <p:sldLayoutId id="2147483674" r:id="rId1"/>
    <p:sldLayoutId id="2147483668" r:id="rId2"/>
    <p:sldLayoutId id="2147483669" r:id="rId3"/>
    <p:sldLayoutId id="2147483670" r:id="rId4"/>
    <p:sldLayoutId id="2147483671" r:id="rId5"/>
    <p:sldLayoutId id="2147483672" r:id="rId6"/>
    <p:sldLayoutId id="2147483673" r:id="rId7"/>
    <p:sldLayoutId id="2147483675" r:id="rId8"/>
    <p:sldLayoutId id="2147483676" r:id="rId9"/>
    <p:sldLayoutId id="2147483677" r:id="rId10"/>
    <p:sldLayoutId id="2147483678" r:id="rId11"/>
    <p:sldLayoutId id="2147483666" r:id="rId12"/>
    <p:sldLayoutId id="2147483681" r:id="rId13"/>
    <p:sldLayoutId id="2147483682" r:id="rId14"/>
    <p:sldLayoutId id="2147483683" r:id="rId15"/>
  </p:sldLayoutIdLst>
  <p:hf sldNum="0" hdr="0" ftr="0" dt="0"/>
  <p:txStyles>
    <p:titleStyle>
      <a:lvl1pPr algn="l" defTabSz="914400" rtl="0" eaLnBrk="1" latinLnBrk="0" hangingPunct="1">
        <a:lnSpc>
          <a:spcPct val="90000"/>
        </a:lnSpc>
        <a:spcBef>
          <a:spcPct val="0"/>
        </a:spcBef>
        <a:buNone/>
        <a:defRPr sz="2800" b="1"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392" userDrawn="1">
          <p15:clr>
            <a:srgbClr val="F26B43"/>
          </p15:clr>
        </p15:guide>
        <p15:guide id="3" orient="horz" pos="40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12204192"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5F8FB4"/>
              </a:solidFill>
            </a:endParaRPr>
          </a:p>
        </p:txBody>
      </p:sp>
      <p:grpSp>
        <p:nvGrpSpPr>
          <p:cNvPr id="13" name="Group 12"/>
          <p:cNvGrpSpPr/>
          <p:nvPr/>
        </p:nvGrpSpPr>
        <p:grpSpPr>
          <a:xfrm>
            <a:off x="9338553" y="59966"/>
            <a:ext cx="2221122" cy="571818"/>
            <a:chOff x="202887" y="5437878"/>
            <a:chExt cx="2286199" cy="635444"/>
          </a:xfrm>
        </p:grpSpPr>
        <p:pic>
          <p:nvPicPr>
            <p:cNvPr id="14" name="Picture 13" descr="DPH-Logo-whit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609600" y="812010"/>
            <a:ext cx="109728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fld id="{645ED8AD-D12E-834D-8548-7072FE264DBC}" type="datetime1">
              <a:rPr lang="en-US" smtClean="0"/>
              <a:pPr/>
              <a:t>9/4/2025</a:t>
            </a:fld>
            <a:endParaRPr lang="en-US"/>
          </a:p>
        </p:txBody>
      </p:sp>
      <p:sp>
        <p:nvSpPr>
          <p:cNvPr id="5" name="Footer Placeholder 4"/>
          <p:cNvSpPr>
            <a:spLocks noGrp="1"/>
          </p:cNvSpPr>
          <p:nvPr>
            <p:ph type="ftr" sz="quarter" idx="3"/>
          </p:nvPr>
        </p:nvSpPr>
        <p:spPr>
          <a:xfrm>
            <a:off x="6688667"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endParaRPr lang="en-US" dirty="0"/>
          </a:p>
        </p:txBody>
      </p:sp>
      <p:sp>
        <p:nvSpPr>
          <p:cNvPr id="6" name="Slide Number Placeholder 5"/>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C3111FA1-5AF9-0647-B31D-D6250D4530A3}" type="slidenum">
              <a:rPr lang="en-US" smtClean="0"/>
              <a:pPr/>
              <a:t>‹#›</a:t>
            </a:fld>
            <a:endParaRPr lang="en-US"/>
          </a:p>
        </p:txBody>
      </p:sp>
      <p:grpSp>
        <p:nvGrpSpPr>
          <p:cNvPr id="27" name="Group 26"/>
          <p:cNvGrpSpPr/>
          <p:nvPr/>
        </p:nvGrpSpPr>
        <p:grpSpPr>
          <a:xfrm>
            <a:off x="-14308" y="691734"/>
            <a:ext cx="12204192"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2880264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dt="0"/>
  <p:txStyles>
    <p:titleStyle>
      <a:lvl1pPr algn="l" defTabSz="457200" rtl="0" eaLnBrk="1" latinLnBrk="0" hangingPunct="1">
        <a:spcBef>
          <a:spcPct val="0"/>
        </a:spcBef>
        <a:buNone/>
        <a:defRPr sz="2800" b="1" kern="1200">
          <a:solidFill>
            <a:schemeClr val="tx2"/>
          </a:solidFill>
          <a:latin typeface="Gill Sans"/>
          <a:ea typeface="+mj-ea"/>
          <a:cs typeface="Gill San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Gill Sans"/>
          <a:ea typeface="+mn-ea"/>
          <a:cs typeface="Gill Sans"/>
        </a:defRPr>
      </a:lvl1pPr>
      <a:lvl2pPr marL="557784" indent="-285750" algn="l" defTabSz="457200" rtl="0" eaLnBrk="1" latinLnBrk="0" hangingPunct="1">
        <a:spcBef>
          <a:spcPct val="20000"/>
        </a:spcBef>
        <a:buFont typeface="Arial"/>
        <a:buChar char="–"/>
        <a:defRPr sz="2400" kern="1200">
          <a:solidFill>
            <a:schemeClr val="tx1"/>
          </a:solidFill>
          <a:latin typeface="Gill Sans"/>
          <a:ea typeface="+mn-ea"/>
          <a:cs typeface="Gill San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12204192"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5F8FB4"/>
              </a:solidFill>
            </a:endParaRPr>
          </a:p>
        </p:txBody>
      </p:sp>
      <p:grpSp>
        <p:nvGrpSpPr>
          <p:cNvPr id="13" name="Group 12"/>
          <p:cNvGrpSpPr/>
          <p:nvPr/>
        </p:nvGrpSpPr>
        <p:grpSpPr>
          <a:xfrm>
            <a:off x="8816628" y="59966"/>
            <a:ext cx="2743048" cy="571818"/>
            <a:chOff x="202887" y="5437878"/>
            <a:chExt cx="2286199" cy="635444"/>
          </a:xfrm>
        </p:grpSpPr>
        <p:pic>
          <p:nvPicPr>
            <p:cNvPr id="14" name="Picture 13" descr="DPH-Logo-whit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609600" y="812010"/>
            <a:ext cx="109728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fld id="{645ED8AD-D12E-834D-8548-7072FE264DBC}" type="datetime1">
              <a:rPr lang="en-US" smtClean="0"/>
              <a:pPr/>
              <a:t>9/4/2025</a:t>
            </a:fld>
            <a:endParaRPr lang="en-US"/>
          </a:p>
        </p:txBody>
      </p:sp>
      <p:sp>
        <p:nvSpPr>
          <p:cNvPr id="5" name="Footer Placeholder 4"/>
          <p:cNvSpPr>
            <a:spLocks noGrp="1"/>
          </p:cNvSpPr>
          <p:nvPr>
            <p:ph type="ftr" sz="quarter" idx="3"/>
          </p:nvPr>
        </p:nvSpPr>
        <p:spPr>
          <a:xfrm>
            <a:off x="6688667"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endParaRPr lang="en-US" dirty="0"/>
          </a:p>
        </p:txBody>
      </p:sp>
      <p:sp>
        <p:nvSpPr>
          <p:cNvPr id="6" name="Slide Number Placeholder 5"/>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C3111FA1-5AF9-0647-B31D-D6250D4530A3}" type="slidenum">
              <a:rPr lang="en-US" smtClean="0"/>
              <a:pPr/>
              <a:t>‹#›</a:t>
            </a:fld>
            <a:endParaRPr lang="en-US"/>
          </a:p>
        </p:txBody>
      </p:sp>
      <p:grpSp>
        <p:nvGrpSpPr>
          <p:cNvPr id="27" name="Group 26"/>
          <p:cNvGrpSpPr/>
          <p:nvPr/>
        </p:nvGrpSpPr>
        <p:grpSpPr>
          <a:xfrm>
            <a:off x="-14308" y="691734"/>
            <a:ext cx="12204192"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16762697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hdr="0" dt="0"/>
  <p:txStyles>
    <p:titleStyle>
      <a:lvl1pPr algn="l" defTabSz="457200" rtl="0" eaLnBrk="1" latinLnBrk="0" hangingPunct="1">
        <a:spcBef>
          <a:spcPct val="0"/>
        </a:spcBef>
        <a:buNone/>
        <a:defRPr sz="2800" b="1" kern="1200">
          <a:solidFill>
            <a:schemeClr val="tx2"/>
          </a:solidFill>
          <a:latin typeface="Gill Sans"/>
          <a:ea typeface="+mj-ea"/>
          <a:cs typeface="Gill San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Gill Sans"/>
          <a:ea typeface="+mn-ea"/>
          <a:cs typeface="Gill Sans"/>
        </a:defRPr>
      </a:lvl1pPr>
      <a:lvl2pPr marL="557784" indent="-285750" algn="l" defTabSz="457200" rtl="0" eaLnBrk="1" latinLnBrk="0" hangingPunct="1">
        <a:spcBef>
          <a:spcPct val="20000"/>
        </a:spcBef>
        <a:buFont typeface="Arial"/>
        <a:buChar char="–"/>
        <a:defRPr sz="2400" kern="1200">
          <a:solidFill>
            <a:schemeClr val="tx1"/>
          </a:solidFill>
          <a:latin typeface="Gill Sans"/>
          <a:ea typeface="+mn-ea"/>
          <a:cs typeface="Gill San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xml"/><Relationship Id="rId16" Type="http://schemas.openxmlformats.org/officeDocument/2006/relationships/image" Target="../media/image53.svg"/><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5.png"/><Relationship Id="rId9" Type="http://schemas.openxmlformats.org/officeDocument/2006/relationships/image" Target="../media/image46.png"/><Relationship Id="rId1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cdss.ca.gov/inforesources/child-care-and-development/quality-improvement-initiatives/local-child-care-and-development-planning-councils/management-bulletin-15-04" TargetMode="External"/><Relationship Id="rId4" Type="http://schemas.openxmlformats.org/officeDocument/2006/relationships/hyperlink" Target="https://childcare.lacounty.gov/lpc/#activit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childcare.lacounty.gov/" TargetMode="External"/><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3D640B-0925-84C4-FF4D-83559345B587}"/>
              </a:ext>
            </a:extLst>
          </p:cNvPr>
          <p:cNvSpPr/>
          <p:nvPr/>
        </p:nvSpPr>
        <p:spPr>
          <a:xfrm>
            <a:off x="0" y="922317"/>
            <a:ext cx="12191993" cy="5943600"/>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3" name="Picture 2">
            <a:extLst>
              <a:ext uri="{FF2B5EF4-FFF2-40B4-BE49-F238E27FC236}">
                <a16:creationId xmlns:a16="http://schemas.microsoft.com/office/drawing/2014/main" id="{ABFD22D9-4D1C-2030-E629-749FB91C9125}"/>
              </a:ext>
            </a:extLst>
          </p:cNvPr>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067465" y="1849350"/>
            <a:ext cx="4124535" cy="5008650"/>
          </a:xfrm>
          <a:prstGeom prst="rect">
            <a:avLst/>
          </a:prstGeom>
        </p:spPr>
      </p:pic>
      <p:cxnSp>
        <p:nvCxnSpPr>
          <p:cNvPr id="5" name="Straight Connector 4">
            <a:extLst>
              <a:ext uri="{FF2B5EF4-FFF2-40B4-BE49-F238E27FC236}">
                <a16:creationId xmlns:a16="http://schemas.microsoft.com/office/drawing/2014/main" id="{5390E96D-F63A-0FCF-5A5F-C2C103EFE9AB}"/>
              </a:ext>
            </a:extLst>
          </p:cNvPr>
          <p:cNvCxnSpPr>
            <a:cxnSpLocks/>
          </p:cNvCxnSpPr>
          <p:nvPr/>
        </p:nvCxnSpPr>
        <p:spPr>
          <a:xfrm>
            <a:off x="644184" y="2722237"/>
            <a:ext cx="66710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5">
            <a:extLst>
              <a:ext uri="{FF2B5EF4-FFF2-40B4-BE49-F238E27FC236}">
                <a16:creationId xmlns:a16="http://schemas.microsoft.com/office/drawing/2014/main" id="{080AC9EB-B76E-30D9-A3FC-D8C9D59C0F48}"/>
              </a:ext>
            </a:extLst>
          </p:cNvPr>
          <p:cNvSpPr txBox="1">
            <a:spLocks/>
          </p:cNvSpPr>
          <p:nvPr/>
        </p:nvSpPr>
        <p:spPr>
          <a:xfrm>
            <a:off x="381001" y="5542079"/>
            <a:ext cx="11353800" cy="858722"/>
          </a:xfrm>
          <a:prstGeom prst="rect">
            <a:avLst/>
          </a:prstGeom>
        </p:spPr>
        <p:txBody>
          <a:bodyPr vert="horz" lIns="91440" tIns="45720" rIns="91440" bIns="45720" rtlCol="0" anchor="t">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defTabSz="914400">
              <a:spcBef>
                <a:spcPts val="1000"/>
              </a:spcBef>
              <a:buNone/>
            </a:pPr>
            <a:r>
              <a:rPr lang="en-US" sz="1800" dirty="0">
                <a:solidFill>
                  <a:schemeClr val="bg1"/>
                </a:solidFill>
                <a:latin typeface="Calibri"/>
                <a:cs typeface="Calibri"/>
              </a:rPr>
              <a:t>Wednesday, September 3, 2025</a:t>
            </a:r>
          </a:p>
          <a:p>
            <a:pPr marL="0" indent="0" algn="ctr" defTabSz="914400">
              <a:spcBef>
                <a:spcPts val="1000"/>
              </a:spcBef>
              <a:buNone/>
            </a:pPr>
            <a:r>
              <a:rPr lang="en-US" sz="1800" dirty="0">
                <a:solidFill>
                  <a:schemeClr val="bg1"/>
                </a:solidFill>
                <a:latin typeface="Calibri"/>
                <a:cs typeface="Calibri"/>
              </a:rPr>
              <a:t>12:00 p.m. to 2:30 p.m.</a:t>
            </a:r>
          </a:p>
        </p:txBody>
      </p:sp>
      <p:sp>
        <p:nvSpPr>
          <p:cNvPr id="9" name="TextBox 8">
            <a:extLst>
              <a:ext uri="{FF2B5EF4-FFF2-40B4-BE49-F238E27FC236}">
                <a16:creationId xmlns:a16="http://schemas.microsoft.com/office/drawing/2014/main" id="{197BAF46-B0A2-A859-261F-B94DD827F6A7}"/>
              </a:ext>
            </a:extLst>
          </p:cNvPr>
          <p:cNvSpPr txBox="1"/>
          <p:nvPr/>
        </p:nvSpPr>
        <p:spPr>
          <a:xfrm>
            <a:off x="509046" y="2847731"/>
            <a:ext cx="9701754" cy="830997"/>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Los Angeles County </a:t>
            </a:r>
          </a:p>
          <a:p>
            <a:r>
              <a:rPr lang="en-US" sz="2400" dirty="0">
                <a:solidFill>
                  <a:schemeClr val="bg1"/>
                </a:solidFill>
                <a:latin typeface="Calibri" panose="020F0502020204030204" pitchFamily="34" charset="0"/>
                <a:cs typeface="Calibri" panose="020F0502020204030204" pitchFamily="34" charset="0"/>
              </a:rPr>
              <a:t>Local Child Care and Development Planning Council (LPC)</a:t>
            </a:r>
          </a:p>
        </p:txBody>
      </p:sp>
      <p:sp>
        <p:nvSpPr>
          <p:cNvPr id="15" name="TextBox 14">
            <a:extLst>
              <a:ext uri="{FF2B5EF4-FFF2-40B4-BE49-F238E27FC236}">
                <a16:creationId xmlns:a16="http://schemas.microsoft.com/office/drawing/2014/main" id="{2FCD0B81-4C51-CB7C-32F1-4379E8EEA34D}"/>
              </a:ext>
            </a:extLst>
          </p:cNvPr>
          <p:cNvSpPr txBox="1"/>
          <p:nvPr/>
        </p:nvSpPr>
        <p:spPr>
          <a:xfrm>
            <a:off x="634024" y="4304240"/>
            <a:ext cx="8685089" cy="707886"/>
          </a:xfrm>
          <a:prstGeom prst="rect">
            <a:avLst/>
          </a:prstGeom>
          <a:noFill/>
        </p:spPr>
        <p:txBody>
          <a:bodyPr wrap="square" lIns="91440" tIns="45720" rIns="91440" bIns="45720" rtlCol="0" anchor="t">
            <a:spAutoFit/>
          </a:bodyPr>
          <a:lstStyle/>
          <a:p>
            <a:r>
              <a:rPr lang="en-US" sz="2000" dirty="0">
                <a:solidFill>
                  <a:schemeClr val="bg1"/>
                </a:solidFill>
                <a:latin typeface="Calibri"/>
                <a:cs typeface="Calibri"/>
              </a:rPr>
              <a:t>Manuel Fierro, Chair</a:t>
            </a:r>
          </a:p>
          <a:p>
            <a:r>
              <a:rPr lang="en-US" sz="2000" dirty="0">
                <a:solidFill>
                  <a:schemeClr val="bg1"/>
                </a:solidFill>
                <a:latin typeface="Calibri"/>
                <a:cs typeface="Calibri"/>
              </a:rPr>
              <a:t>Andrea Fernandez Mendoza, Vice Chair</a:t>
            </a:r>
          </a:p>
        </p:txBody>
      </p:sp>
      <p:grpSp>
        <p:nvGrpSpPr>
          <p:cNvPr id="16" name="Group 15">
            <a:extLst>
              <a:ext uri="{FF2B5EF4-FFF2-40B4-BE49-F238E27FC236}">
                <a16:creationId xmlns:a16="http://schemas.microsoft.com/office/drawing/2014/main" id="{D1A23A3D-45E0-AA17-E1BA-C3361695C713}"/>
              </a:ext>
            </a:extLst>
          </p:cNvPr>
          <p:cNvGrpSpPr/>
          <p:nvPr/>
        </p:nvGrpSpPr>
        <p:grpSpPr>
          <a:xfrm>
            <a:off x="0" y="889254"/>
            <a:ext cx="12192000" cy="76200"/>
            <a:chOff x="4859" y="6756285"/>
            <a:chExt cx="6847555" cy="101715"/>
          </a:xfrm>
        </p:grpSpPr>
        <p:sp>
          <p:nvSpPr>
            <p:cNvPr id="17" name="Rectangle 16">
              <a:extLst>
                <a:ext uri="{FF2B5EF4-FFF2-40B4-BE49-F238E27FC236}">
                  <a16:creationId xmlns:a16="http://schemas.microsoft.com/office/drawing/2014/main" id="{CAD6DAB4-4970-4E27-1BF8-F831F6DA2AED}"/>
                </a:ext>
              </a:extLst>
            </p:cNvPr>
            <p:cNvSpPr/>
            <p:nvPr userDrawn="1"/>
          </p:nvSpPr>
          <p:spPr>
            <a:xfrm>
              <a:off x="4859" y="6756285"/>
              <a:ext cx="2296444" cy="101715"/>
            </a:xfrm>
            <a:prstGeom prst="rect">
              <a:avLst/>
            </a:prstGeom>
            <a:solidFill>
              <a:srgbClr val="EEA0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srgbClr val="5F8FB4"/>
                </a:solidFill>
              </a:endParaRPr>
            </a:p>
          </p:txBody>
        </p:sp>
        <p:sp>
          <p:nvSpPr>
            <p:cNvPr id="18" name="Rectangle 17">
              <a:extLst>
                <a:ext uri="{FF2B5EF4-FFF2-40B4-BE49-F238E27FC236}">
                  <a16:creationId xmlns:a16="http://schemas.microsoft.com/office/drawing/2014/main" id="{A340B367-FB0F-4D26-F5C2-E710E3266B55}"/>
                </a:ext>
              </a:extLst>
            </p:cNvPr>
            <p:cNvSpPr/>
            <p:nvPr userDrawn="1"/>
          </p:nvSpPr>
          <p:spPr>
            <a:xfrm>
              <a:off x="2259526" y="6756285"/>
              <a:ext cx="2296444" cy="101715"/>
            </a:xfrm>
            <a:prstGeom prst="rect">
              <a:avLst/>
            </a:prstGeom>
            <a:solidFill>
              <a:srgbClr val="926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rgbClr val="5F8FB4"/>
                </a:solidFill>
              </a:endParaRPr>
            </a:p>
          </p:txBody>
        </p:sp>
        <p:sp>
          <p:nvSpPr>
            <p:cNvPr id="19" name="Rectangle 18">
              <a:extLst>
                <a:ext uri="{FF2B5EF4-FFF2-40B4-BE49-F238E27FC236}">
                  <a16:creationId xmlns:a16="http://schemas.microsoft.com/office/drawing/2014/main" id="{630EBDDA-16E7-E738-C830-FAB043A02DDA}"/>
                </a:ext>
              </a:extLst>
            </p:cNvPr>
            <p:cNvSpPr/>
            <p:nvPr userDrawn="1"/>
          </p:nvSpPr>
          <p:spPr>
            <a:xfrm>
              <a:off x="4555970" y="6756285"/>
              <a:ext cx="2296444" cy="101715"/>
            </a:xfrm>
            <a:prstGeom prst="rect">
              <a:avLst/>
            </a:prstGeom>
            <a:solidFill>
              <a:srgbClr val="94BD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srgbClr val="5F8FB4"/>
                </a:solidFill>
              </a:endParaRPr>
            </a:p>
          </p:txBody>
        </p:sp>
      </p:grpSp>
      <p:sp>
        <p:nvSpPr>
          <p:cNvPr id="21" name="TextBox 20">
            <a:extLst>
              <a:ext uri="{FF2B5EF4-FFF2-40B4-BE49-F238E27FC236}">
                <a16:creationId xmlns:a16="http://schemas.microsoft.com/office/drawing/2014/main" id="{806B9D8C-0806-BDA5-38BD-992A880D7BEE}"/>
              </a:ext>
            </a:extLst>
          </p:cNvPr>
          <p:cNvSpPr txBox="1"/>
          <p:nvPr/>
        </p:nvSpPr>
        <p:spPr>
          <a:xfrm>
            <a:off x="460727" y="1981200"/>
            <a:ext cx="10359673" cy="707886"/>
          </a:xfrm>
          <a:prstGeom prst="rect">
            <a:avLst/>
          </a:prstGeom>
          <a:noFill/>
        </p:spPr>
        <p:txBody>
          <a:bodyPr wrap="square" rtlCol="0">
            <a:spAutoFit/>
          </a:bodyPr>
          <a:lstStyle/>
          <a:p>
            <a:r>
              <a:rPr lang="en-US" sz="4000" b="1" dirty="0">
                <a:solidFill>
                  <a:schemeClr val="bg1"/>
                </a:solidFill>
                <a:latin typeface="+mn-lt"/>
              </a:rPr>
              <a:t>Child Care Planning Committee</a:t>
            </a:r>
          </a:p>
        </p:txBody>
      </p:sp>
      <p:pic>
        <p:nvPicPr>
          <p:cNvPr id="4" name="Picture 3">
            <a:extLst>
              <a:ext uri="{FF2B5EF4-FFF2-40B4-BE49-F238E27FC236}">
                <a16:creationId xmlns:a16="http://schemas.microsoft.com/office/drawing/2014/main" id="{ADC98951-9E69-F806-8901-15C49E89414D}"/>
              </a:ext>
            </a:extLst>
          </p:cNvPr>
          <p:cNvPicPr>
            <a:picLocks noChangeAspect="1"/>
          </p:cNvPicPr>
          <p:nvPr/>
        </p:nvPicPr>
        <p:blipFill>
          <a:blip r:embed="rId4"/>
          <a:srcRect/>
          <a:stretch/>
        </p:blipFill>
        <p:spPr>
          <a:xfrm>
            <a:off x="5105400" y="137819"/>
            <a:ext cx="1752600" cy="592790"/>
          </a:xfrm>
          <a:prstGeom prst="rect">
            <a:avLst/>
          </a:prstGeom>
        </p:spPr>
      </p:pic>
      <p:pic>
        <p:nvPicPr>
          <p:cNvPr id="7" name="Picture 6">
            <a:extLst>
              <a:ext uri="{FF2B5EF4-FFF2-40B4-BE49-F238E27FC236}">
                <a16:creationId xmlns:a16="http://schemas.microsoft.com/office/drawing/2014/main" id="{D0FB6366-AEAC-F339-DB09-13D6817B2F72}"/>
              </a:ext>
            </a:extLst>
          </p:cNvPr>
          <p:cNvPicPr>
            <a:picLocks noChangeAspect="1"/>
          </p:cNvPicPr>
          <p:nvPr/>
        </p:nvPicPr>
        <p:blipFill>
          <a:blip r:embed="rId5"/>
          <a:srcRect/>
          <a:stretch/>
        </p:blipFill>
        <p:spPr>
          <a:xfrm>
            <a:off x="7239000" y="173934"/>
            <a:ext cx="2133599" cy="497840"/>
          </a:xfrm>
          <a:prstGeom prst="rect">
            <a:avLst/>
          </a:prstGeom>
        </p:spPr>
      </p:pic>
    </p:spTree>
    <p:extLst>
      <p:ext uri="{BB962C8B-B14F-4D97-AF65-F5344CB8AC3E}">
        <p14:creationId xmlns:p14="http://schemas.microsoft.com/office/powerpoint/2010/main" val="442829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10</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03240" y="288480"/>
            <a:ext cx="4397360" cy="461665"/>
          </a:xfrm>
          <a:prstGeom prst="rect">
            <a:avLst/>
          </a:prstGeom>
          <a:noFill/>
        </p:spPr>
        <p:txBody>
          <a:bodyPr wrap="square" rtlCol="0">
            <a:spAutoFit/>
          </a:bodyPr>
          <a:lstStyle/>
          <a:p>
            <a:r>
              <a:rPr lang="en-US" sz="2400" b="1" dirty="0">
                <a:solidFill>
                  <a:schemeClr val="bg1"/>
                </a:solidFill>
              </a:rPr>
              <a:t>HR 1</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3" name="Picture 2">
            <a:extLst>
              <a:ext uri="{FF2B5EF4-FFF2-40B4-BE49-F238E27FC236}">
                <a16:creationId xmlns:a16="http://schemas.microsoft.com/office/drawing/2014/main" id="{D1355F64-1397-707C-8E94-14F85D33E96E}"/>
              </a:ext>
            </a:extLst>
          </p:cNvPr>
          <p:cNvPicPr>
            <a:picLocks noChangeAspect="1"/>
          </p:cNvPicPr>
          <p:nvPr/>
        </p:nvPicPr>
        <p:blipFill>
          <a:blip r:embed="rId4"/>
          <a:stretch>
            <a:fillRect/>
          </a:stretch>
        </p:blipFill>
        <p:spPr>
          <a:xfrm>
            <a:off x="-304800" y="2124660"/>
            <a:ext cx="7206097" cy="3529890"/>
          </a:xfrm>
          <a:prstGeom prst="rect">
            <a:avLst/>
          </a:prstGeom>
        </p:spPr>
      </p:pic>
      <p:pic>
        <p:nvPicPr>
          <p:cNvPr id="11" name="Picture 10">
            <a:extLst>
              <a:ext uri="{FF2B5EF4-FFF2-40B4-BE49-F238E27FC236}">
                <a16:creationId xmlns:a16="http://schemas.microsoft.com/office/drawing/2014/main" id="{8E225E0C-83B7-2FCD-322B-1ECDEA4338DE}"/>
              </a:ext>
            </a:extLst>
          </p:cNvPr>
          <p:cNvPicPr>
            <a:picLocks noChangeAspect="1"/>
          </p:cNvPicPr>
          <p:nvPr/>
        </p:nvPicPr>
        <p:blipFill>
          <a:blip r:embed="rId5"/>
          <a:stretch>
            <a:fillRect/>
          </a:stretch>
        </p:blipFill>
        <p:spPr>
          <a:xfrm>
            <a:off x="9484281" y="2167230"/>
            <a:ext cx="2139881" cy="1822862"/>
          </a:xfrm>
          <a:prstGeom prst="rect">
            <a:avLst/>
          </a:prstGeom>
        </p:spPr>
      </p:pic>
      <p:pic>
        <p:nvPicPr>
          <p:cNvPr id="12" name="Picture 11">
            <a:extLst>
              <a:ext uri="{FF2B5EF4-FFF2-40B4-BE49-F238E27FC236}">
                <a16:creationId xmlns:a16="http://schemas.microsoft.com/office/drawing/2014/main" id="{7AEAA3D4-0FE1-F36F-6B8D-275CAAD66146}"/>
              </a:ext>
            </a:extLst>
          </p:cNvPr>
          <p:cNvPicPr>
            <a:picLocks noChangeAspect="1"/>
          </p:cNvPicPr>
          <p:nvPr/>
        </p:nvPicPr>
        <p:blipFill>
          <a:blip r:embed="rId6"/>
          <a:stretch>
            <a:fillRect/>
          </a:stretch>
        </p:blipFill>
        <p:spPr>
          <a:xfrm>
            <a:off x="6784955" y="2076981"/>
            <a:ext cx="2450804" cy="981541"/>
          </a:xfrm>
          <a:prstGeom prst="rect">
            <a:avLst/>
          </a:prstGeom>
        </p:spPr>
      </p:pic>
      <p:grpSp>
        <p:nvGrpSpPr>
          <p:cNvPr id="15" name="Group 14">
            <a:extLst>
              <a:ext uri="{FF2B5EF4-FFF2-40B4-BE49-F238E27FC236}">
                <a16:creationId xmlns:a16="http://schemas.microsoft.com/office/drawing/2014/main" id="{6B7C94A1-FCE9-3B07-4CAF-005D66A64D98}"/>
              </a:ext>
            </a:extLst>
          </p:cNvPr>
          <p:cNvGrpSpPr/>
          <p:nvPr/>
        </p:nvGrpSpPr>
        <p:grpSpPr>
          <a:xfrm>
            <a:off x="7596231" y="4161461"/>
            <a:ext cx="3601963" cy="2133600"/>
            <a:chOff x="8072532" y="4389422"/>
            <a:chExt cx="3601963" cy="2133600"/>
          </a:xfrm>
        </p:grpSpPr>
        <p:pic>
          <p:nvPicPr>
            <p:cNvPr id="16" name="Picture 10" descr="United States Department of Homeland Security - Wikipedia">
              <a:extLst>
                <a:ext uri="{FF2B5EF4-FFF2-40B4-BE49-F238E27FC236}">
                  <a16:creationId xmlns:a16="http://schemas.microsoft.com/office/drawing/2014/main" id="{18A6B154-8BFA-5BE9-E5B7-0B1C0A99D3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6714" y="4389422"/>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oney bills falling in the air&#10;&#10;AI-generated content may be incorrect.">
              <a:extLst>
                <a:ext uri="{FF2B5EF4-FFF2-40B4-BE49-F238E27FC236}">
                  <a16:creationId xmlns:a16="http://schemas.microsoft.com/office/drawing/2014/main" id="{96896B80-6005-0147-2E93-7633F0AAC366}"/>
                </a:ext>
              </a:extLst>
            </p:cNvPr>
            <p:cNvPicPr>
              <a:picLocks noChangeAspect="1"/>
            </p:cNvPicPr>
            <p:nvPr/>
          </p:nvPicPr>
          <p:blipFill>
            <a:blip r:embed="rId8"/>
            <a:stretch>
              <a:fillRect/>
            </a:stretch>
          </p:blipFill>
          <p:spPr>
            <a:xfrm>
              <a:off x="8072532" y="4389422"/>
              <a:ext cx="3601963" cy="2026104"/>
            </a:xfrm>
            <a:prstGeom prst="rect">
              <a:avLst/>
            </a:prstGeom>
          </p:spPr>
        </p:pic>
      </p:grpSp>
      <p:pic>
        <p:nvPicPr>
          <p:cNvPr id="18" name="Picture 18" descr="7+ Free Scissors &amp; Tool animated GIFs and Stickers - Pixabay">
            <a:extLst>
              <a:ext uri="{FF2B5EF4-FFF2-40B4-BE49-F238E27FC236}">
                <a16:creationId xmlns:a16="http://schemas.microsoft.com/office/drawing/2014/main" id="{E33320FF-AB6D-D84A-8548-64B0FA4E11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86551">
            <a:off x="8768931" y="2106277"/>
            <a:ext cx="2976577" cy="21336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389D02F-AC3A-07C8-4553-C22A1FB9C1B6}"/>
              </a:ext>
            </a:extLst>
          </p:cNvPr>
          <p:cNvSpPr txBox="1"/>
          <p:nvPr/>
        </p:nvSpPr>
        <p:spPr>
          <a:xfrm>
            <a:off x="275459" y="1129700"/>
            <a:ext cx="113990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5"/>
                </a:solidFill>
                <a:latin typeface="Inter"/>
                <a:ea typeface="Inter" panose="02000503000000020004" pitchFamily="2" charset="0"/>
                <a:cs typeface="Calibri"/>
              </a:rPr>
              <a:t>The passage of the HR 1 will have negative impacts for </a:t>
            </a:r>
            <a:r>
              <a:rPr lang="en-US" sz="2800" b="1" u="sng" dirty="0">
                <a:solidFill>
                  <a:schemeClr val="accent5"/>
                </a:solidFill>
                <a:latin typeface="Inter"/>
                <a:ea typeface="Inter" panose="02000503000000020004" pitchFamily="2" charset="0"/>
                <a:cs typeface="Calibri"/>
              </a:rPr>
              <a:t>whole child, whole family needs.</a:t>
            </a:r>
          </a:p>
        </p:txBody>
      </p:sp>
    </p:spTree>
    <p:extLst>
      <p:ext uri="{BB962C8B-B14F-4D97-AF65-F5344CB8AC3E}">
        <p14:creationId xmlns:p14="http://schemas.microsoft.com/office/powerpoint/2010/main" val="366194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11</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228600" y="200369"/>
            <a:ext cx="4397360" cy="461665"/>
          </a:xfrm>
          <a:prstGeom prst="rect">
            <a:avLst/>
          </a:prstGeom>
          <a:noFill/>
        </p:spPr>
        <p:txBody>
          <a:bodyPr wrap="square" rtlCol="0">
            <a:spAutoFit/>
          </a:bodyPr>
          <a:lstStyle/>
          <a:p>
            <a:r>
              <a:rPr lang="en-US" sz="2400" b="1" dirty="0">
                <a:solidFill>
                  <a:schemeClr val="bg1"/>
                </a:solidFill>
              </a:rPr>
              <a:t>Additional Federal Threats</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2" name="Picture 1">
            <a:extLst>
              <a:ext uri="{FF2B5EF4-FFF2-40B4-BE49-F238E27FC236}">
                <a16:creationId xmlns:a16="http://schemas.microsoft.com/office/drawing/2014/main" id="{41153B18-5DE5-786D-EE0C-3EF05058CBE4}"/>
              </a:ext>
            </a:extLst>
          </p:cNvPr>
          <p:cNvPicPr>
            <a:picLocks noChangeAspect="1"/>
          </p:cNvPicPr>
          <p:nvPr/>
        </p:nvPicPr>
        <p:blipFill>
          <a:blip r:embed="rId4"/>
          <a:stretch>
            <a:fillRect/>
          </a:stretch>
        </p:blipFill>
        <p:spPr>
          <a:xfrm>
            <a:off x="7061147" y="1659886"/>
            <a:ext cx="4724809" cy="4255377"/>
          </a:xfrm>
          <a:prstGeom prst="rect">
            <a:avLst/>
          </a:prstGeom>
        </p:spPr>
      </p:pic>
      <p:pic>
        <p:nvPicPr>
          <p:cNvPr id="3" name="Picture 2">
            <a:extLst>
              <a:ext uri="{FF2B5EF4-FFF2-40B4-BE49-F238E27FC236}">
                <a16:creationId xmlns:a16="http://schemas.microsoft.com/office/drawing/2014/main" id="{289621C7-D7C6-DE6D-CA55-1571F681B7B2}"/>
              </a:ext>
            </a:extLst>
          </p:cNvPr>
          <p:cNvPicPr>
            <a:picLocks noChangeAspect="1"/>
          </p:cNvPicPr>
          <p:nvPr/>
        </p:nvPicPr>
        <p:blipFill>
          <a:blip r:embed="rId5"/>
          <a:stretch>
            <a:fillRect/>
          </a:stretch>
        </p:blipFill>
        <p:spPr>
          <a:xfrm>
            <a:off x="0" y="830079"/>
            <a:ext cx="9986113" cy="749873"/>
          </a:xfrm>
          <a:prstGeom prst="rect">
            <a:avLst/>
          </a:prstGeom>
        </p:spPr>
      </p:pic>
      <p:pic>
        <p:nvPicPr>
          <p:cNvPr id="11" name="Picture 10">
            <a:extLst>
              <a:ext uri="{FF2B5EF4-FFF2-40B4-BE49-F238E27FC236}">
                <a16:creationId xmlns:a16="http://schemas.microsoft.com/office/drawing/2014/main" id="{8DB8AAF4-50FB-F151-7240-2DB382DB92A1}"/>
              </a:ext>
            </a:extLst>
          </p:cNvPr>
          <p:cNvPicPr>
            <a:picLocks noChangeAspect="1"/>
          </p:cNvPicPr>
          <p:nvPr/>
        </p:nvPicPr>
        <p:blipFill>
          <a:blip r:embed="rId6"/>
          <a:stretch>
            <a:fillRect/>
          </a:stretch>
        </p:blipFill>
        <p:spPr>
          <a:xfrm>
            <a:off x="0" y="1365387"/>
            <a:ext cx="6364776" cy="4413887"/>
          </a:xfrm>
          <a:prstGeom prst="rect">
            <a:avLst/>
          </a:prstGeom>
        </p:spPr>
      </p:pic>
    </p:spTree>
    <p:extLst>
      <p:ext uri="{BB962C8B-B14F-4D97-AF65-F5344CB8AC3E}">
        <p14:creationId xmlns:p14="http://schemas.microsoft.com/office/powerpoint/2010/main" val="269434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12</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343973" y="204701"/>
            <a:ext cx="4397360" cy="461665"/>
          </a:xfrm>
          <a:prstGeom prst="rect">
            <a:avLst/>
          </a:prstGeom>
          <a:noFill/>
        </p:spPr>
        <p:txBody>
          <a:bodyPr wrap="square" rtlCol="0">
            <a:spAutoFit/>
          </a:bodyPr>
          <a:lstStyle/>
          <a:p>
            <a:r>
              <a:rPr lang="en-US" sz="2400" b="1" dirty="0">
                <a:solidFill>
                  <a:schemeClr val="bg1"/>
                </a:solidFill>
              </a:rPr>
              <a:t>Immigrant Children and Families</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2" name="Picture 1">
            <a:extLst>
              <a:ext uri="{FF2B5EF4-FFF2-40B4-BE49-F238E27FC236}">
                <a16:creationId xmlns:a16="http://schemas.microsoft.com/office/drawing/2014/main" id="{DC7B53A0-14C6-A6AB-201B-ABFC9237DC8D}"/>
              </a:ext>
            </a:extLst>
          </p:cNvPr>
          <p:cNvPicPr>
            <a:picLocks noChangeAspect="1"/>
          </p:cNvPicPr>
          <p:nvPr/>
        </p:nvPicPr>
        <p:blipFill>
          <a:blip r:embed="rId4"/>
          <a:stretch>
            <a:fillRect/>
          </a:stretch>
        </p:blipFill>
        <p:spPr>
          <a:xfrm>
            <a:off x="31849" y="1066800"/>
            <a:ext cx="11754107" cy="1097375"/>
          </a:xfrm>
          <a:prstGeom prst="rect">
            <a:avLst/>
          </a:prstGeom>
        </p:spPr>
      </p:pic>
      <p:pic>
        <p:nvPicPr>
          <p:cNvPr id="3" name="Picture 2">
            <a:extLst>
              <a:ext uri="{FF2B5EF4-FFF2-40B4-BE49-F238E27FC236}">
                <a16:creationId xmlns:a16="http://schemas.microsoft.com/office/drawing/2014/main" id="{521F1E35-0D9E-2D85-D96C-BCC7D3B969E4}"/>
              </a:ext>
            </a:extLst>
          </p:cNvPr>
          <p:cNvPicPr>
            <a:picLocks noChangeAspect="1"/>
          </p:cNvPicPr>
          <p:nvPr/>
        </p:nvPicPr>
        <p:blipFill>
          <a:blip r:embed="rId5"/>
          <a:stretch>
            <a:fillRect/>
          </a:stretch>
        </p:blipFill>
        <p:spPr>
          <a:xfrm>
            <a:off x="31849" y="2108898"/>
            <a:ext cx="7962066" cy="2584928"/>
          </a:xfrm>
          <a:prstGeom prst="rect">
            <a:avLst/>
          </a:prstGeom>
        </p:spPr>
      </p:pic>
      <p:pic>
        <p:nvPicPr>
          <p:cNvPr id="11" name="Picture 10">
            <a:extLst>
              <a:ext uri="{FF2B5EF4-FFF2-40B4-BE49-F238E27FC236}">
                <a16:creationId xmlns:a16="http://schemas.microsoft.com/office/drawing/2014/main" id="{B0396ED6-39D6-5A07-724D-CB46BD8AE3F6}"/>
              </a:ext>
            </a:extLst>
          </p:cNvPr>
          <p:cNvPicPr>
            <a:picLocks noChangeAspect="1"/>
          </p:cNvPicPr>
          <p:nvPr/>
        </p:nvPicPr>
        <p:blipFill>
          <a:blip r:embed="rId6"/>
          <a:stretch>
            <a:fillRect/>
          </a:stretch>
        </p:blipFill>
        <p:spPr>
          <a:xfrm>
            <a:off x="8359351" y="3550830"/>
            <a:ext cx="3676207" cy="2444708"/>
          </a:xfrm>
          <a:prstGeom prst="rect">
            <a:avLst/>
          </a:prstGeom>
        </p:spPr>
      </p:pic>
    </p:spTree>
    <p:extLst>
      <p:ext uri="{BB962C8B-B14F-4D97-AF65-F5344CB8AC3E}">
        <p14:creationId xmlns:p14="http://schemas.microsoft.com/office/powerpoint/2010/main" val="67576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13</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03240" y="288480"/>
            <a:ext cx="6073760" cy="461665"/>
          </a:xfrm>
          <a:prstGeom prst="rect">
            <a:avLst/>
          </a:prstGeom>
          <a:noFill/>
        </p:spPr>
        <p:txBody>
          <a:bodyPr wrap="square" rtlCol="0">
            <a:spAutoFit/>
          </a:bodyPr>
          <a:lstStyle/>
          <a:p>
            <a:r>
              <a:rPr lang="en-US" sz="2400" b="1" dirty="0">
                <a:solidFill>
                  <a:schemeClr val="bg1"/>
                </a:solidFill>
              </a:rPr>
              <a:t>Early Learning Funding Fiscal Year 2026 </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2" name="Picture 1">
            <a:extLst>
              <a:ext uri="{FF2B5EF4-FFF2-40B4-BE49-F238E27FC236}">
                <a16:creationId xmlns:a16="http://schemas.microsoft.com/office/drawing/2014/main" id="{E6E7ABFF-FB12-0806-6A42-4E518FF6A937}"/>
              </a:ext>
            </a:extLst>
          </p:cNvPr>
          <p:cNvPicPr>
            <a:picLocks noChangeAspect="1"/>
          </p:cNvPicPr>
          <p:nvPr/>
        </p:nvPicPr>
        <p:blipFill>
          <a:blip r:embed="rId4"/>
          <a:stretch>
            <a:fillRect/>
          </a:stretch>
        </p:blipFill>
        <p:spPr>
          <a:xfrm>
            <a:off x="2895600" y="3705411"/>
            <a:ext cx="5364945" cy="3017782"/>
          </a:xfrm>
          <a:prstGeom prst="rect">
            <a:avLst/>
          </a:prstGeom>
        </p:spPr>
      </p:pic>
      <p:pic>
        <p:nvPicPr>
          <p:cNvPr id="3" name="Picture 2">
            <a:extLst>
              <a:ext uri="{FF2B5EF4-FFF2-40B4-BE49-F238E27FC236}">
                <a16:creationId xmlns:a16="http://schemas.microsoft.com/office/drawing/2014/main" id="{6635DB87-3AE1-F520-B32F-DCC798FF44D3}"/>
              </a:ext>
            </a:extLst>
          </p:cNvPr>
          <p:cNvPicPr>
            <a:picLocks noChangeAspect="1"/>
          </p:cNvPicPr>
          <p:nvPr/>
        </p:nvPicPr>
        <p:blipFill>
          <a:blip r:embed="rId5"/>
          <a:stretch>
            <a:fillRect/>
          </a:stretch>
        </p:blipFill>
        <p:spPr>
          <a:xfrm>
            <a:off x="615498" y="1143000"/>
            <a:ext cx="9925148" cy="2840982"/>
          </a:xfrm>
          <a:prstGeom prst="rect">
            <a:avLst/>
          </a:prstGeom>
        </p:spPr>
      </p:pic>
    </p:spTree>
    <p:extLst>
      <p:ext uri="{BB962C8B-B14F-4D97-AF65-F5344CB8AC3E}">
        <p14:creationId xmlns:p14="http://schemas.microsoft.com/office/powerpoint/2010/main" val="47179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E487251-F460-50DF-6DEF-436D01024392}"/>
              </a:ext>
            </a:extLst>
          </p:cNvPr>
          <p:cNvGrpSpPr/>
          <p:nvPr/>
        </p:nvGrpSpPr>
        <p:grpSpPr>
          <a:xfrm>
            <a:off x="1273649" y="1524000"/>
            <a:ext cx="9851551" cy="4552718"/>
            <a:chOff x="1390470" y="1233965"/>
            <a:chExt cx="9851551" cy="4552718"/>
          </a:xfrm>
        </p:grpSpPr>
        <p:sp>
          <p:nvSpPr>
            <p:cNvPr id="2" name="Oval 1">
              <a:extLst>
                <a:ext uri="{FF2B5EF4-FFF2-40B4-BE49-F238E27FC236}">
                  <a16:creationId xmlns:a16="http://schemas.microsoft.com/office/drawing/2014/main" id="{8A8EA4FD-8832-3F12-7DE4-9DA3B36244AF}"/>
                </a:ext>
              </a:extLst>
            </p:cNvPr>
            <p:cNvSpPr/>
            <p:nvPr/>
          </p:nvSpPr>
          <p:spPr>
            <a:xfrm>
              <a:off x="1390470" y="1233965"/>
              <a:ext cx="1117928" cy="111792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Oval 13">
              <a:extLst>
                <a:ext uri="{FF2B5EF4-FFF2-40B4-BE49-F238E27FC236}">
                  <a16:creationId xmlns:a16="http://schemas.microsoft.com/office/drawing/2014/main" id="{A5D0C6E2-A6B1-D812-72E1-D83C6F7352EE}"/>
                </a:ext>
              </a:extLst>
            </p:cNvPr>
            <p:cNvSpPr/>
            <p:nvPr/>
          </p:nvSpPr>
          <p:spPr>
            <a:xfrm>
              <a:off x="1390470" y="4533176"/>
              <a:ext cx="1117928" cy="1117928"/>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3" name="Group 2">
              <a:extLst>
                <a:ext uri="{FF2B5EF4-FFF2-40B4-BE49-F238E27FC236}">
                  <a16:creationId xmlns:a16="http://schemas.microsoft.com/office/drawing/2014/main" id="{B6D80235-2296-02E4-D30B-AD895E3AB52F}"/>
                </a:ext>
              </a:extLst>
            </p:cNvPr>
            <p:cNvGrpSpPr/>
            <p:nvPr/>
          </p:nvGrpSpPr>
          <p:grpSpPr>
            <a:xfrm>
              <a:off x="2747953" y="1233965"/>
              <a:ext cx="3330563" cy="1117928"/>
              <a:chOff x="1419305" y="214296"/>
              <a:chExt cx="2635116" cy="1117928"/>
            </a:xfrm>
          </p:grpSpPr>
          <p:sp>
            <p:nvSpPr>
              <p:cNvPr id="28" name="Rectangle 27">
                <a:extLst>
                  <a:ext uri="{FF2B5EF4-FFF2-40B4-BE49-F238E27FC236}">
                    <a16:creationId xmlns:a16="http://schemas.microsoft.com/office/drawing/2014/main" id="{26AFB653-C82B-39E6-EBC1-A7CB47336320}"/>
                  </a:ext>
                </a:extLst>
              </p:cNvPr>
              <p:cNvSpPr/>
              <p:nvPr/>
            </p:nvSpPr>
            <p:spPr>
              <a:xfrm>
                <a:off x="1419305" y="214296"/>
                <a:ext cx="2635116"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29" name="TextBox 28">
                <a:extLst>
                  <a:ext uri="{FF2B5EF4-FFF2-40B4-BE49-F238E27FC236}">
                    <a16:creationId xmlns:a16="http://schemas.microsoft.com/office/drawing/2014/main" id="{CB3B4293-6650-00EC-75C5-B255A6341DD6}"/>
                  </a:ext>
                </a:extLst>
              </p:cNvPr>
              <p:cNvSpPr txBox="1"/>
              <p:nvPr/>
            </p:nvSpPr>
            <p:spPr>
              <a:xfrm>
                <a:off x="1419305" y="214296"/>
                <a:ext cx="2635116"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000" kern="1200" dirty="0"/>
                  <a:t>Complete the LPC Local Funding Priorities and certify membership annually</a:t>
                </a:r>
              </a:p>
            </p:txBody>
          </p:sp>
        </p:grpSp>
        <p:sp>
          <p:nvSpPr>
            <p:cNvPr id="8" name="Oval 7">
              <a:extLst>
                <a:ext uri="{FF2B5EF4-FFF2-40B4-BE49-F238E27FC236}">
                  <a16:creationId xmlns:a16="http://schemas.microsoft.com/office/drawing/2014/main" id="{052F2FA9-07DC-CB26-7E6D-0F671F3EA889}"/>
                </a:ext>
              </a:extLst>
            </p:cNvPr>
            <p:cNvSpPr/>
            <p:nvPr/>
          </p:nvSpPr>
          <p:spPr>
            <a:xfrm>
              <a:off x="6290094" y="1233965"/>
              <a:ext cx="1117928" cy="111792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9" name="Group 8">
              <a:extLst>
                <a:ext uri="{FF2B5EF4-FFF2-40B4-BE49-F238E27FC236}">
                  <a16:creationId xmlns:a16="http://schemas.microsoft.com/office/drawing/2014/main" id="{FA3A188F-FBDA-321A-47EC-925F8638B993}"/>
                </a:ext>
              </a:extLst>
            </p:cNvPr>
            <p:cNvGrpSpPr/>
            <p:nvPr/>
          </p:nvGrpSpPr>
          <p:grpSpPr>
            <a:xfrm>
              <a:off x="7638651" y="1237722"/>
              <a:ext cx="3331396" cy="1117928"/>
              <a:chOff x="5834151" y="231177"/>
              <a:chExt cx="2635775" cy="1117928"/>
            </a:xfrm>
          </p:grpSpPr>
          <p:sp>
            <p:nvSpPr>
              <p:cNvPr id="26" name="Rectangle 25">
                <a:extLst>
                  <a:ext uri="{FF2B5EF4-FFF2-40B4-BE49-F238E27FC236}">
                    <a16:creationId xmlns:a16="http://schemas.microsoft.com/office/drawing/2014/main" id="{182AA056-E030-A5B3-3135-429A87275FD0}"/>
                  </a:ext>
                </a:extLst>
              </p:cNvPr>
              <p:cNvSpPr/>
              <p:nvPr/>
            </p:nvSpPr>
            <p:spPr>
              <a:xfrm>
                <a:off x="5834151" y="231177"/>
                <a:ext cx="2635775"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27" name="TextBox 26">
                <a:extLst>
                  <a:ext uri="{FF2B5EF4-FFF2-40B4-BE49-F238E27FC236}">
                    <a16:creationId xmlns:a16="http://schemas.microsoft.com/office/drawing/2014/main" id="{75A9935C-FE4C-13EC-2844-9A02C2A17E4B}"/>
                  </a:ext>
                </a:extLst>
              </p:cNvPr>
              <p:cNvSpPr txBox="1"/>
              <p:nvPr/>
            </p:nvSpPr>
            <p:spPr>
              <a:xfrm>
                <a:off x="5834151" y="231177"/>
                <a:ext cx="2635775"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000" kern="1200" dirty="0"/>
                  <a:t>Coordinate the Voluntary Temporary Transfer of Funds process</a:t>
                </a:r>
              </a:p>
            </p:txBody>
          </p:sp>
        </p:grpSp>
        <p:sp>
          <p:nvSpPr>
            <p:cNvPr id="10" name="Oval 9">
              <a:extLst>
                <a:ext uri="{FF2B5EF4-FFF2-40B4-BE49-F238E27FC236}">
                  <a16:creationId xmlns:a16="http://schemas.microsoft.com/office/drawing/2014/main" id="{919D605B-5F2B-C0EB-2750-B77D39E1ADF4}"/>
                </a:ext>
              </a:extLst>
            </p:cNvPr>
            <p:cNvSpPr/>
            <p:nvPr/>
          </p:nvSpPr>
          <p:spPr>
            <a:xfrm>
              <a:off x="1390470" y="2870036"/>
              <a:ext cx="1117928" cy="111792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1" name="Group 10">
              <a:extLst>
                <a:ext uri="{FF2B5EF4-FFF2-40B4-BE49-F238E27FC236}">
                  <a16:creationId xmlns:a16="http://schemas.microsoft.com/office/drawing/2014/main" id="{0F446DD1-59E1-9E4A-EBE7-36CF64B958A1}"/>
                </a:ext>
              </a:extLst>
            </p:cNvPr>
            <p:cNvGrpSpPr/>
            <p:nvPr/>
          </p:nvGrpSpPr>
          <p:grpSpPr>
            <a:xfrm>
              <a:off x="2747953" y="2870036"/>
              <a:ext cx="3330563" cy="1117928"/>
              <a:chOff x="1419305" y="2306473"/>
              <a:chExt cx="2635116" cy="1117928"/>
            </a:xfrm>
          </p:grpSpPr>
          <p:sp>
            <p:nvSpPr>
              <p:cNvPr id="24" name="Rectangle 23">
                <a:extLst>
                  <a:ext uri="{FF2B5EF4-FFF2-40B4-BE49-F238E27FC236}">
                    <a16:creationId xmlns:a16="http://schemas.microsoft.com/office/drawing/2014/main" id="{6102EFC5-6A7B-6E8B-F6DA-FD121B009854}"/>
                  </a:ext>
                </a:extLst>
              </p:cNvPr>
              <p:cNvSpPr/>
              <p:nvPr/>
            </p:nvSpPr>
            <p:spPr>
              <a:xfrm>
                <a:off x="1419305" y="2306473"/>
                <a:ext cx="2635116"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25" name="TextBox 24">
                <a:extLst>
                  <a:ext uri="{FF2B5EF4-FFF2-40B4-BE49-F238E27FC236}">
                    <a16:creationId xmlns:a16="http://schemas.microsoft.com/office/drawing/2014/main" id="{DA46472D-F397-2CFA-A7F5-F3A181BA2041}"/>
                  </a:ext>
                </a:extLst>
              </p:cNvPr>
              <p:cNvSpPr txBox="1"/>
              <p:nvPr/>
            </p:nvSpPr>
            <p:spPr>
              <a:xfrm>
                <a:off x="1419305" y="2306473"/>
                <a:ext cx="2635116"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000" kern="1200" dirty="0"/>
                  <a:t>Provides input on policy issues through the Joint Committee on Legislation</a:t>
                </a:r>
              </a:p>
            </p:txBody>
          </p:sp>
        </p:grpSp>
        <p:sp>
          <p:nvSpPr>
            <p:cNvPr id="12" name="Oval 11">
              <a:extLst>
                <a:ext uri="{FF2B5EF4-FFF2-40B4-BE49-F238E27FC236}">
                  <a16:creationId xmlns:a16="http://schemas.microsoft.com/office/drawing/2014/main" id="{83A96163-B955-8E70-A3E4-09C252C9703B}"/>
                </a:ext>
              </a:extLst>
            </p:cNvPr>
            <p:cNvSpPr/>
            <p:nvPr/>
          </p:nvSpPr>
          <p:spPr>
            <a:xfrm>
              <a:off x="6290094" y="2743200"/>
              <a:ext cx="1117928" cy="111792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3" name="Group 12">
              <a:extLst>
                <a:ext uri="{FF2B5EF4-FFF2-40B4-BE49-F238E27FC236}">
                  <a16:creationId xmlns:a16="http://schemas.microsoft.com/office/drawing/2014/main" id="{BCA305A2-27EC-DECD-7B48-38C8A8A86D98}"/>
                </a:ext>
              </a:extLst>
            </p:cNvPr>
            <p:cNvGrpSpPr/>
            <p:nvPr/>
          </p:nvGrpSpPr>
          <p:grpSpPr>
            <a:xfrm>
              <a:off x="7629125" y="2839637"/>
              <a:ext cx="3612896" cy="1302959"/>
              <a:chOff x="5817418" y="2268282"/>
              <a:chExt cx="2858496" cy="1302959"/>
            </a:xfrm>
          </p:grpSpPr>
          <p:sp>
            <p:nvSpPr>
              <p:cNvPr id="22" name="Rectangle 21">
                <a:extLst>
                  <a:ext uri="{FF2B5EF4-FFF2-40B4-BE49-F238E27FC236}">
                    <a16:creationId xmlns:a16="http://schemas.microsoft.com/office/drawing/2014/main" id="{A5DDFE32-6B11-E988-047C-B96728B1E307}"/>
                  </a:ext>
                </a:extLst>
              </p:cNvPr>
              <p:cNvSpPr/>
              <p:nvPr/>
            </p:nvSpPr>
            <p:spPr>
              <a:xfrm>
                <a:off x="5824955" y="2453313"/>
                <a:ext cx="2850959"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23" name="TextBox 22">
                <a:extLst>
                  <a:ext uri="{FF2B5EF4-FFF2-40B4-BE49-F238E27FC236}">
                    <a16:creationId xmlns:a16="http://schemas.microsoft.com/office/drawing/2014/main" id="{B24739F6-8EB0-191D-FFD1-966F8DE359DB}"/>
                  </a:ext>
                </a:extLst>
              </p:cNvPr>
              <p:cNvSpPr txBox="1"/>
              <p:nvPr/>
            </p:nvSpPr>
            <p:spPr>
              <a:xfrm>
                <a:off x="5817418" y="2268282"/>
                <a:ext cx="2850959"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000" kern="1200" dirty="0"/>
                  <a:t>Develop a Child Care Needs Assessment every five years</a:t>
                </a:r>
              </a:p>
            </p:txBody>
          </p:sp>
        </p:grpSp>
        <p:grpSp>
          <p:nvGrpSpPr>
            <p:cNvPr id="15" name="Group 14">
              <a:extLst>
                <a:ext uri="{FF2B5EF4-FFF2-40B4-BE49-F238E27FC236}">
                  <a16:creationId xmlns:a16="http://schemas.microsoft.com/office/drawing/2014/main" id="{335891C6-5882-AFA7-AF6B-46AF1020EDA4}"/>
                </a:ext>
              </a:extLst>
            </p:cNvPr>
            <p:cNvGrpSpPr/>
            <p:nvPr/>
          </p:nvGrpSpPr>
          <p:grpSpPr>
            <a:xfrm>
              <a:off x="2804788" y="4668755"/>
              <a:ext cx="3330563" cy="1117928"/>
              <a:chOff x="1419305" y="4398650"/>
              <a:chExt cx="2635116" cy="1117928"/>
            </a:xfrm>
          </p:grpSpPr>
          <p:sp>
            <p:nvSpPr>
              <p:cNvPr id="20" name="Rectangle 19">
                <a:extLst>
                  <a:ext uri="{FF2B5EF4-FFF2-40B4-BE49-F238E27FC236}">
                    <a16:creationId xmlns:a16="http://schemas.microsoft.com/office/drawing/2014/main" id="{024A8926-B607-83A7-B045-316D9EA0FF0B}"/>
                  </a:ext>
                </a:extLst>
              </p:cNvPr>
              <p:cNvSpPr/>
              <p:nvPr/>
            </p:nvSpPr>
            <p:spPr>
              <a:xfrm>
                <a:off x="1419305" y="4398650"/>
                <a:ext cx="2635116"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21" name="TextBox 20">
                <a:extLst>
                  <a:ext uri="{FF2B5EF4-FFF2-40B4-BE49-F238E27FC236}">
                    <a16:creationId xmlns:a16="http://schemas.microsoft.com/office/drawing/2014/main" id="{0099A009-23DA-DE01-EEE6-148CB05159FA}"/>
                  </a:ext>
                </a:extLst>
              </p:cNvPr>
              <p:cNvSpPr txBox="1"/>
              <p:nvPr/>
            </p:nvSpPr>
            <p:spPr>
              <a:xfrm>
                <a:off x="1419305" y="4398650"/>
                <a:ext cx="2635116"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000" kern="1200" dirty="0"/>
                  <a:t>Plan for Universal Prekindergarten Mixed Delivery System</a:t>
                </a:r>
              </a:p>
            </p:txBody>
          </p:sp>
        </p:grpSp>
        <p:sp>
          <p:nvSpPr>
            <p:cNvPr id="16" name="Oval 15">
              <a:extLst>
                <a:ext uri="{FF2B5EF4-FFF2-40B4-BE49-F238E27FC236}">
                  <a16:creationId xmlns:a16="http://schemas.microsoft.com/office/drawing/2014/main" id="{C8A50CD1-2D82-AEE5-C1C3-F79A5514399C}"/>
                </a:ext>
              </a:extLst>
            </p:cNvPr>
            <p:cNvSpPr/>
            <p:nvPr/>
          </p:nvSpPr>
          <p:spPr>
            <a:xfrm>
              <a:off x="6290094" y="4533176"/>
              <a:ext cx="1117928" cy="111792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42292D5F-DF89-2D20-1F1B-048A44C7D6AA}"/>
                </a:ext>
              </a:extLst>
            </p:cNvPr>
            <p:cNvGrpSpPr/>
            <p:nvPr/>
          </p:nvGrpSpPr>
          <p:grpSpPr>
            <a:xfrm>
              <a:off x="7555195" y="4470121"/>
              <a:ext cx="3414854" cy="1117928"/>
              <a:chOff x="5834480" y="4279591"/>
              <a:chExt cx="2701806" cy="1117928"/>
            </a:xfrm>
          </p:grpSpPr>
          <p:sp>
            <p:nvSpPr>
              <p:cNvPr id="18" name="Rectangle 17">
                <a:extLst>
                  <a:ext uri="{FF2B5EF4-FFF2-40B4-BE49-F238E27FC236}">
                    <a16:creationId xmlns:a16="http://schemas.microsoft.com/office/drawing/2014/main" id="{AE8399D0-59DA-03FC-F401-48CDB1BC4E50}"/>
                  </a:ext>
                </a:extLst>
              </p:cNvPr>
              <p:cNvSpPr/>
              <p:nvPr/>
            </p:nvSpPr>
            <p:spPr>
              <a:xfrm>
                <a:off x="5834480" y="4279591"/>
                <a:ext cx="2635116" cy="1117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00"/>
              </a:p>
            </p:txBody>
          </p:sp>
          <p:sp>
            <p:nvSpPr>
              <p:cNvPr id="19" name="TextBox 18">
                <a:extLst>
                  <a:ext uri="{FF2B5EF4-FFF2-40B4-BE49-F238E27FC236}">
                    <a16:creationId xmlns:a16="http://schemas.microsoft.com/office/drawing/2014/main" id="{AA2BF821-D6B7-1557-7A5C-F4981F5C1891}"/>
                  </a:ext>
                </a:extLst>
              </p:cNvPr>
              <p:cNvSpPr txBox="1"/>
              <p:nvPr/>
            </p:nvSpPr>
            <p:spPr>
              <a:xfrm>
                <a:off x="5901170" y="4279591"/>
                <a:ext cx="2635116" cy="1117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Font typeface="Arial" panose="020B0604020202020204" pitchFamily="34" charset="0"/>
                  <a:buNone/>
                </a:pPr>
                <a:r>
                  <a:rPr lang="en-US" sz="2000" kern="1200" dirty="0"/>
                  <a:t>Develop countywide ECE strategic plan every five years</a:t>
                </a:r>
              </a:p>
            </p:txBody>
          </p:sp>
        </p:grpSp>
      </p:grpSp>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3"/>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14</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60218" y="184859"/>
            <a:ext cx="7543800" cy="461665"/>
          </a:xfrm>
          <a:prstGeom prst="rect">
            <a:avLst/>
          </a:prstGeom>
          <a:noFill/>
        </p:spPr>
        <p:txBody>
          <a:bodyPr wrap="square" rtlCol="0">
            <a:spAutoFit/>
          </a:bodyPr>
          <a:lstStyle/>
          <a:p>
            <a:r>
              <a:rPr lang="en-US" sz="2400" b="1" dirty="0">
                <a:solidFill>
                  <a:schemeClr val="bg1"/>
                </a:solidFill>
              </a:rPr>
              <a:t>Key Responsibilities of the Planning Committee</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4"/>
          <a:srcRect/>
          <a:stretch/>
        </p:blipFill>
        <p:spPr>
          <a:xfrm>
            <a:off x="7568094" y="137819"/>
            <a:ext cx="1752600" cy="592790"/>
          </a:xfrm>
          <a:prstGeom prst="rect">
            <a:avLst/>
          </a:prstGeom>
        </p:spPr>
      </p:pic>
      <p:pic>
        <p:nvPicPr>
          <p:cNvPr id="38" name="Graphic 37" descr="Blueprint outline">
            <a:extLst>
              <a:ext uri="{FF2B5EF4-FFF2-40B4-BE49-F238E27FC236}">
                <a16:creationId xmlns:a16="http://schemas.microsoft.com/office/drawing/2014/main" id="{6B323500-2090-38E2-68AD-407E7F8EB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5870" y="4920392"/>
            <a:ext cx="914400" cy="914400"/>
          </a:xfrm>
          <a:prstGeom prst="rect">
            <a:avLst/>
          </a:prstGeom>
        </p:spPr>
      </p:pic>
      <p:pic>
        <p:nvPicPr>
          <p:cNvPr id="40" name="Graphic 39" descr="Schoolhouse outline">
            <a:extLst>
              <a:ext uri="{FF2B5EF4-FFF2-40B4-BE49-F238E27FC236}">
                <a16:creationId xmlns:a16="http://schemas.microsoft.com/office/drawing/2014/main" id="{2E5EF78D-BF36-933D-6E9C-5AA1F777D1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8420" y="4871637"/>
            <a:ext cx="914400" cy="914400"/>
          </a:xfrm>
          <a:prstGeom prst="rect">
            <a:avLst/>
          </a:prstGeom>
        </p:spPr>
      </p:pic>
      <p:pic>
        <p:nvPicPr>
          <p:cNvPr id="44" name="Graphic 43" descr="Children outline">
            <a:extLst>
              <a:ext uri="{FF2B5EF4-FFF2-40B4-BE49-F238E27FC236}">
                <a16:creationId xmlns:a16="http://schemas.microsoft.com/office/drawing/2014/main" id="{F38D6379-EA75-DF0B-6AA7-F617D1FBBE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4082" y="3135381"/>
            <a:ext cx="914400" cy="914400"/>
          </a:xfrm>
          <a:prstGeom prst="rect">
            <a:avLst/>
          </a:prstGeom>
        </p:spPr>
      </p:pic>
      <p:pic>
        <p:nvPicPr>
          <p:cNvPr id="48" name="Graphic 47" descr="Piggy Bank outline">
            <a:extLst>
              <a:ext uri="{FF2B5EF4-FFF2-40B4-BE49-F238E27FC236}">
                <a16:creationId xmlns:a16="http://schemas.microsoft.com/office/drawing/2014/main" id="{496583A1-1A38-FBDF-5575-6906552083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20420" y="1606352"/>
            <a:ext cx="914400" cy="914400"/>
          </a:xfrm>
          <a:prstGeom prst="rect">
            <a:avLst/>
          </a:prstGeom>
        </p:spPr>
      </p:pic>
      <p:pic>
        <p:nvPicPr>
          <p:cNvPr id="50" name="Graphic 49" descr="Clipboard Checked outline">
            <a:extLst>
              <a:ext uri="{FF2B5EF4-FFF2-40B4-BE49-F238E27FC236}">
                <a16:creationId xmlns:a16="http://schemas.microsoft.com/office/drawing/2014/main" id="{88C2571F-8E10-0246-CA97-765C6E70A6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68420" y="1614525"/>
            <a:ext cx="914400" cy="914400"/>
          </a:xfrm>
          <a:prstGeom prst="rect">
            <a:avLst/>
          </a:prstGeom>
        </p:spPr>
      </p:pic>
      <p:pic>
        <p:nvPicPr>
          <p:cNvPr id="52" name="Graphic 51" descr="Group brainstorm outline">
            <a:extLst>
              <a:ext uri="{FF2B5EF4-FFF2-40B4-BE49-F238E27FC236}">
                <a16:creationId xmlns:a16="http://schemas.microsoft.com/office/drawing/2014/main" id="{79C7E1A4-7AD1-0369-5F8D-8E4278E53B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5413" y="3225749"/>
            <a:ext cx="914400" cy="914400"/>
          </a:xfrm>
          <a:prstGeom prst="rect">
            <a:avLst/>
          </a:prstGeom>
        </p:spPr>
      </p:pic>
    </p:spTree>
    <p:extLst>
      <p:ext uri="{BB962C8B-B14F-4D97-AF65-F5344CB8AC3E}">
        <p14:creationId xmlns:p14="http://schemas.microsoft.com/office/powerpoint/2010/main" val="75824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touching a screen with a finger&#10;&#10;Description automatically generated">
            <a:extLst>
              <a:ext uri="{FF2B5EF4-FFF2-40B4-BE49-F238E27FC236}">
                <a16:creationId xmlns:a16="http://schemas.microsoft.com/office/drawing/2014/main" id="{F1A2DA7A-7521-DC63-24C7-A9E6C56113CE}"/>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rcRect l="7108"/>
          <a:stretch/>
        </p:blipFill>
        <p:spPr>
          <a:xfrm>
            <a:off x="7391400" y="4267200"/>
            <a:ext cx="4978642" cy="2660472"/>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4"/>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15</a:t>
            </a:fld>
            <a:endParaRPr lang="en-US" sz="1400" dirty="0"/>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5"/>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210EDDDB-8F6F-5BD1-EF42-D4370C6C518D}"/>
              </a:ext>
            </a:extLst>
          </p:cNvPr>
          <p:cNvSpPr txBox="1"/>
          <p:nvPr/>
        </p:nvSpPr>
        <p:spPr>
          <a:xfrm>
            <a:off x="210693" y="264145"/>
            <a:ext cx="7924800" cy="461665"/>
          </a:xfrm>
          <a:prstGeom prst="rect">
            <a:avLst/>
          </a:prstGeom>
          <a:noFill/>
        </p:spPr>
        <p:txBody>
          <a:bodyPr wrap="square" rtlCol="0">
            <a:spAutoFit/>
          </a:bodyPr>
          <a:lstStyle/>
          <a:p>
            <a:r>
              <a:rPr lang="en-US" sz="2400" b="1" dirty="0">
                <a:solidFill>
                  <a:schemeClr val="bg1"/>
                </a:solidFill>
              </a:rPr>
              <a:t>Responsibility #1: </a:t>
            </a:r>
            <a:r>
              <a:rPr lang="en-US" sz="2400" dirty="0">
                <a:solidFill>
                  <a:schemeClr val="bg1"/>
                </a:solidFill>
              </a:rPr>
              <a:t>Voluntary Temporary Transfer of Funds</a:t>
            </a:r>
          </a:p>
        </p:txBody>
      </p:sp>
      <p:sp>
        <p:nvSpPr>
          <p:cNvPr id="3" name="Content Placeholder 2">
            <a:extLst>
              <a:ext uri="{FF2B5EF4-FFF2-40B4-BE49-F238E27FC236}">
                <a16:creationId xmlns:a16="http://schemas.microsoft.com/office/drawing/2014/main" id="{7A7D3E94-6502-9212-B5A4-B00EE5766D26}"/>
              </a:ext>
            </a:extLst>
          </p:cNvPr>
          <p:cNvSpPr txBox="1">
            <a:spLocks/>
          </p:cNvSpPr>
          <p:nvPr/>
        </p:nvSpPr>
        <p:spPr>
          <a:xfrm>
            <a:off x="4648200" y="3667052"/>
            <a:ext cx="6715125" cy="25462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a:spcBef>
                <a:spcPts val="0"/>
              </a:spcBef>
            </a:pPr>
            <a:endParaRPr lang="en-US" dirty="0"/>
          </a:p>
          <a:p>
            <a:pPr marL="457200" lvl="1" indent="0" defTabSz="457200">
              <a:spcBef>
                <a:spcPts val="0"/>
              </a:spcBef>
              <a:buFont typeface="Arial" panose="020B0604020202020204" pitchFamily="34" charset="0"/>
              <a:buNone/>
            </a:pPr>
            <a:endParaRPr lang="en-US" sz="3200" dirty="0"/>
          </a:p>
          <a:p>
            <a:pPr lvl="1" defTabSz="457200">
              <a:spcBef>
                <a:spcPts val="0"/>
              </a:spcBef>
              <a:buFont typeface="Wingdings" panose="05000000000000000000" pitchFamily="2" charset="2"/>
              <a:buChar char="§"/>
            </a:pPr>
            <a:endParaRPr lang="en-US" sz="2800" dirty="0">
              <a:solidFill>
                <a:prstClr val="white">
                  <a:lumMod val="50000"/>
                </a:prstClr>
              </a:solidFill>
            </a:endParaRPr>
          </a:p>
          <a:p>
            <a:pPr lvl="2" defTabSz="457200">
              <a:spcBef>
                <a:spcPts val="0"/>
              </a:spcBef>
              <a:buFontTx/>
              <a:buChar char="-"/>
            </a:pPr>
            <a:endParaRPr lang="en-US" sz="2800" dirty="0">
              <a:solidFill>
                <a:prstClr val="white">
                  <a:lumMod val="50000"/>
                </a:prstClr>
              </a:solidFill>
            </a:endParaRPr>
          </a:p>
        </p:txBody>
      </p:sp>
      <p:sp>
        <p:nvSpPr>
          <p:cNvPr id="8" name="Title 9">
            <a:extLst>
              <a:ext uri="{FF2B5EF4-FFF2-40B4-BE49-F238E27FC236}">
                <a16:creationId xmlns:a16="http://schemas.microsoft.com/office/drawing/2014/main" id="{DB83B932-FAC9-963A-98E4-56F1167BEE13}"/>
              </a:ext>
            </a:extLst>
          </p:cNvPr>
          <p:cNvSpPr txBox="1">
            <a:spLocks/>
          </p:cNvSpPr>
          <p:nvPr/>
        </p:nvSpPr>
        <p:spPr>
          <a:xfrm>
            <a:off x="210693" y="1103686"/>
            <a:ext cx="11953875" cy="5446110"/>
          </a:xfrm>
          <a:prstGeom prst="rect">
            <a:avLst/>
          </a:prstGeom>
        </p:spPr>
        <p:txBody>
          <a:bodyPr/>
          <a:lstStyle>
            <a:lvl1pPr algn="l" defTabSz="914400" rtl="0" eaLnBrk="1" latinLnBrk="0" hangingPunct="1">
              <a:lnSpc>
                <a:spcPct val="90000"/>
              </a:lnSpc>
              <a:spcBef>
                <a:spcPct val="0"/>
              </a:spcBef>
              <a:buNone/>
              <a:defRPr sz="2800" b="1" i="0" kern="1200">
                <a:solidFill>
                  <a:schemeClr val="bg1"/>
                </a:solidFill>
                <a:latin typeface="Calibri" panose="020F0502020204030204" pitchFamily="34" charset="0"/>
                <a:ea typeface="+mj-ea"/>
                <a:cs typeface="Calibri" panose="020F0502020204030204" pitchFamily="34" charset="0"/>
              </a:defRPr>
            </a:lvl1pPr>
          </a:lstStyle>
          <a:p>
            <a:pPr marL="342900" indent="-342900">
              <a:buFont typeface="Arial" panose="020B0604020202020204" pitchFamily="34" charset="0"/>
              <a:buChar char="•"/>
            </a:pPr>
            <a:r>
              <a:rPr lang="en-US" sz="2400" dirty="0">
                <a:solidFill>
                  <a:schemeClr val="tx1"/>
                </a:solidFill>
              </a:rPr>
              <a:t>Temporary transfer of funds between ECE contracts from the California Department of Education or the California Department Social Services</a:t>
            </a:r>
          </a:p>
          <a:p>
            <a:pPr marL="800100" lvl="1" indent="-342900">
              <a:buFontTx/>
              <a:buChar char="-"/>
            </a:pPr>
            <a:r>
              <a:rPr lang="en-US" sz="2000" b="0" dirty="0">
                <a:solidFill>
                  <a:schemeClr val="tx1"/>
                </a:solidFill>
              </a:rPr>
              <a:t>Available for programs that may be under- or over-earning their contracts.</a:t>
            </a:r>
          </a:p>
          <a:p>
            <a:pPr marL="800100" lvl="1" indent="-342900">
              <a:buFontTx/>
              <a:buChar char="-"/>
            </a:pPr>
            <a:r>
              <a:rPr lang="en-US" sz="2000" b="0" dirty="0">
                <a:solidFill>
                  <a:schemeClr val="tx1"/>
                </a:solidFill>
              </a:rPr>
              <a:t>Ensures that funds are retained within LA County</a:t>
            </a:r>
          </a:p>
          <a:p>
            <a:pPr lvl="1"/>
            <a:endParaRPr lang="en-US" sz="2000" b="0" dirty="0">
              <a:solidFill>
                <a:schemeClr val="tx1"/>
              </a:solidFill>
            </a:endParaRPr>
          </a:p>
          <a:p>
            <a:pPr marL="342900" indent="-342900">
              <a:buFont typeface="Arial" panose="020B0604020202020204" pitchFamily="34" charset="0"/>
              <a:buChar char="•"/>
            </a:pPr>
            <a:r>
              <a:rPr lang="en-US" sz="2400" dirty="0">
                <a:solidFill>
                  <a:schemeClr val="tx1"/>
                </a:solidFill>
              </a:rPr>
              <a:t>Eligible Programs</a:t>
            </a:r>
          </a:p>
          <a:p>
            <a:pPr marL="800100" lvl="1" indent="-342900">
              <a:buFontTx/>
              <a:buChar char="-"/>
            </a:pPr>
            <a:r>
              <a:rPr lang="en-US" sz="2000" b="0" dirty="0">
                <a:solidFill>
                  <a:schemeClr val="tx1"/>
                </a:solidFill>
              </a:rPr>
              <a:t>General Child Care and Development (CCTR)</a:t>
            </a:r>
          </a:p>
          <a:p>
            <a:pPr marL="1257300" lvl="2" indent="-342900">
              <a:buFont typeface="Courier New" panose="02070309020205020404" pitchFamily="49" charset="0"/>
              <a:buChar char="o"/>
            </a:pPr>
            <a:r>
              <a:rPr lang="en-US" sz="2000" b="0" dirty="0">
                <a:solidFill>
                  <a:schemeClr val="tx1"/>
                </a:solidFill>
              </a:rPr>
              <a:t>Includes CCTR administered Family Child Care Home Education Networks (FCCHEN)</a:t>
            </a:r>
          </a:p>
          <a:p>
            <a:pPr marL="800100" lvl="1" indent="-342900">
              <a:buFontTx/>
              <a:buChar char="-"/>
            </a:pPr>
            <a:r>
              <a:rPr lang="en-US" sz="2000" b="0" dirty="0">
                <a:solidFill>
                  <a:schemeClr val="tx1"/>
                </a:solidFill>
              </a:rPr>
              <a:t>Family Child Care Home Education Network (CFCC)</a:t>
            </a:r>
          </a:p>
          <a:p>
            <a:pPr marL="800100" lvl="1" indent="-342900">
              <a:buFontTx/>
              <a:buChar char="-"/>
            </a:pPr>
            <a:r>
              <a:rPr lang="en-US" sz="2000" b="0" dirty="0">
                <a:solidFill>
                  <a:schemeClr val="tx1"/>
                </a:solidFill>
              </a:rPr>
              <a:t>Alternate Payment Program (CAPP)</a:t>
            </a:r>
          </a:p>
          <a:p>
            <a:pPr marL="800100" lvl="1" indent="-342900">
              <a:buFontTx/>
              <a:buChar char="-"/>
            </a:pPr>
            <a:r>
              <a:rPr lang="en-US" sz="2000" b="0" dirty="0">
                <a:solidFill>
                  <a:schemeClr val="tx1"/>
                </a:solidFill>
              </a:rPr>
              <a:t>California State Preschool Program (CSPP)</a:t>
            </a:r>
          </a:p>
          <a:p>
            <a:pPr lvl="1"/>
            <a:endParaRPr lang="en-US" sz="2000" b="0" dirty="0">
              <a:solidFill>
                <a:schemeClr val="tx1"/>
              </a:solidFill>
            </a:endParaRPr>
          </a:p>
          <a:p>
            <a:pPr marL="342900" indent="-342900">
              <a:buFont typeface="Arial" panose="020B0604020202020204" pitchFamily="34" charset="0"/>
              <a:buChar char="•"/>
            </a:pPr>
            <a:r>
              <a:rPr lang="en-US" sz="2400" dirty="0">
                <a:solidFill>
                  <a:schemeClr val="tx1"/>
                </a:solidFill>
              </a:rPr>
              <a:t>Timeline</a:t>
            </a:r>
          </a:p>
          <a:p>
            <a:pPr marL="914400" lvl="1" indent="-457200">
              <a:buFont typeface="Arial" panose="020B0604020202020204" pitchFamily="34" charset="0"/>
              <a:buChar char="•"/>
            </a:pPr>
            <a:r>
              <a:rPr lang="en-US" sz="2000" b="0" dirty="0">
                <a:solidFill>
                  <a:schemeClr val="tx1"/>
                </a:solidFill>
              </a:rPr>
              <a:t>Fall – October/November 2025</a:t>
            </a:r>
          </a:p>
          <a:p>
            <a:pPr marL="914400" lvl="1" indent="-457200">
              <a:buFont typeface="Arial" panose="020B0604020202020204" pitchFamily="34" charset="0"/>
              <a:buChar char="•"/>
            </a:pPr>
            <a:r>
              <a:rPr lang="en-US" sz="2000" b="0" dirty="0">
                <a:solidFill>
                  <a:schemeClr val="tx1"/>
                </a:solidFill>
              </a:rPr>
              <a:t>Spring – April/May 2026 </a:t>
            </a:r>
          </a:p>
          <a:p>
            <a:pPr marL="457200" indent="-457200">
              <a:buFont typeface="Arial" panose="020B0604020202020204" pitchFamily="34" charset="0"/>
              <a:buChar char="•"/>
            </a:pPr>
            <a:endParaRPr lang="en-US" b="0" dirty="0">
              <a:solidFill>
                <a:schemeClr val="tx1"/>
              </a:solidFill>
            </a:endParaRPr>
          </a:p>
          <a:p>
            <a:endParaRPr lang="en-US" b="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79272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16</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04800" y="210813"/>
            <a:ext cx="7187094" cy="461665"/>
          </a:xfrm>
          <a:prstGeom prst="rect">
            <a:avLst/>
          </a:prstGeom>
          <a:noFill/>
        </p:spPr>
        <p:txBody>
          <a:bodyPr wrap="square" rtlCol="0">
            <a:spAutoFit/>
          </a:bodyPr>
          <a:lstStyle/>
          <a:p>
            <a:r>
              <a:rPr lang="en-US" sz="2400" b="1" dirty="0">
                <a:solidFill>
                  <a:schemeClr val="bg1"/>
                </a:solidFill>
              </a:rPr>
              <a:t>Responsibility #2: </a:t>
            </a:r>
            <a:r>
              <a:rPr lang="en-US" sz="2400" dirty="0">
                <a:solidFill>
                  <a:schemeClr val="bg1"/>
                </a:solidFill>
              </a:rPr>
              <a:t>Local Funding Priorities</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8" name="Content Placeholder 2">
            <a:extLst>
              <a:ext uri="{FF2B5EF4-FFF2-40B4-BE49-F238E27FC236}">
                <a16:creationId xmlns:a16="http://schemas.microsoft.com/office/drawing/2014/main" id="{6496D5FD-45DE-0D0F-BEBE-F1FB025106F1}"/>
              </a:ext>
            </a:extLst>
          </p:cNvPr>
          <p:cNvSpPr txBox="1">
            <a:spLocks/>
          </p:cNvSpPr>
          <p:nvPr/>
        </p:nvSpPr>
        <p:spPr>
          <a:xfrm>
            <a:off x="164909" y="1022046"/>
            <a:ext cx="7607491" cy="55311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What is it?</a:t>
            </a:r>
          </a:p>
          <a:p>
            <a:r>
              <a:rPr lang="en-US" sz="2000" dirty="0"/>
              <a:t>Compares the number of LA County children income eligible* for subsidized early care and education services, to the number of children enrolled in subsidized early care and education</a:t>
            </a:r>
          </a:p>
          <a:p>
            <a:pPr marL="457200" lvl="1" indent="0">
              <a:buNone/>
            </a:pPr>
            <a:r>
              <a:rPr lang="en-US" sz="1800" dirty="0"/>
              <a:t>	*ELNAT defines “income eligible” in alignment with the state 	eligibility guidelines according to the year of the data set.</a:t>
            </a:r>
          </a:p>
          <a:p>
            <a:r>
              <a:rPr lang="en-US" sz="2000" dirty="0"/>
              <a:t>Separated by zip code &amp; age group</a:t>
            </a:r>
          </a:p>
          <a:p>
            <a:pPr marL="0" indent="0">
              <a:buNone/>
            </a:pPr>
            <a:r>
              <a:rPr lang="en-US" b="1" dirty="0"/>
              <a:t>How is it used?</a:t>
            </a:r>
          </a:p>
          <a:p>
            <a:r>
              <a:rPr lang="en-US" sz="2000" dirty="0"/>
              <a:t>State departments consider the report when distributing funding to promote equal access to child development services</a:t>
            </a:r>
          </a:p>
          <a:p>
            <a:r>
              <a:rPr lang="en-US" sz="2000" dirty="0">
                <a:latin typeface="+mn-lt"/>
                <a:ea typeface="Lato"/>
                <a:cs typeface="Lato"/>
              </a:rPr>
              <a:t>Excel and PDF reports are available at  </a:t>
            </a:r>
            <a:r>
              <a:rPr lang="en-US" sz="2000" dirty="0">
                <a:solidFill>
                  <a:srgbClr val="008080"/>
                </a:solidFill>
                <a:latin typeface="+mn-lt"/>
                <a:hlinkClick r:id="rId4"/>
              </a:rPr>
              <a:t>childcare.lacounty.gov/</a:t>
            </a:r>
            <a:r>
              <a:rPr lang="en-US" sz="2000" dirty="0" err="1">
                <a:solidFill>
                  <a:srgbClr val="008080"/>
                </a:solidFill>
                <a:latin typeface="+mn-lt"/>
                <a:hlinkClick r:id="rId4"/>
              </a:rPr>
              <a:t>lpc</a:t>
            </a:r>
            <a:r>
              <a:rPr lang="en-US" sz="2000" dirty="0">
                <a:solidFill>
                  <a:srgbClr val="008080"/>
                </a:solidFill>
                <a:latin typeface="+mn-lt"/>
                <a:hlinkClick r:id="rId4"/>
              </a:rPr>
              <a:t>/#activities</a:t>
            </a:r>
            <a:endParaRPr lang="en-US" sz="2000" dirty="0">
              <a:solidFill>
                <a:srgbClr val="008080"/>
              </a:solidFill>
              <a:latin typeface="+mn-lt"/>
            </a:endParaRPr>
          </a:p>
          <a:p>
            <a:pPr marL="0" indent="0">
              <a:buNone/>
            </a:pPr>
            <a:endParaRPr lang="en-US" sz="2000" dirty="0"/>
          </a:p>
          <a:p>
            <a:pPr marL="0" indent="0">
              <a:buFont typeface="Arial" panose="020B0604020202020204" pitchFamily="34" charset="0"/>
              <a:buNone/>
            </a:pPr>
            <a:r>
              <a:rPr lang="en-US" sz="1000" dirty="0"/>
              <a:t>*Management Bulletin 15-04.  Local Child Care and Development Planning Council Funding Priority Setting Process.  June 2015.  Available at </a:t>
            </a:r>
            <a:r>
              <a:rPr lang="en-US" sz="1000" dirty="0">
                <a:solidFill>
                  <a:prstClr val="white">
                    <a:lumMod val="50000"/>
                  </a:prstClr>
                </a:solidFill>
                <a:hlinkClick r:id="rId5"/>
              </a:rPr>
              <a:t>https://cdss.ca.gov/inforesources/child-care-and-development/quality-improvement-initiatives/local-child-care-and-development-planning-councils/management-bulletin-15-04</a:t>
            </a:r>
            <a:r>
              <a:rPr lang="en-US" sz="1000" dirty="0">
                <a:solidFill>
                  <a:prstClr val="white">
                    <a:lumMod val="50000"/>
                  </a:prstClr>
                </a:solidFill>
              </a:rPr>
              <a:t> </a:t>
            </a:r>
          </a:p>
          <a:p>
            <a:endParaRPr lang="en-US" b="1" dirty="0"/>
          </a:p>
        </p:txBody>
      </p:sp>
      <p:pic>
        <p:nvPicPr>
          <p:cNvPr id="9" name="Picture 8">
            <a:extLst>
              <a:ext uri="{FF2B5EF4-FFF2-40B4-BE49-F238E27FC236}">
                <a16:creationId xmlns:a16="http://schemas.microsoft.com/office/drawing/2014/main" id="{CBD0AED0-17D2-A489-4284-E7B99829846F}"/>
              </a:ext>
            </a:extLst>
          </p:cNvPr>
          <p:cNvPicPr>
            <a:picLocks noChangeAspect="1"/>
          </p:cNvPicPr>
          <p:nvPr/>
        </p:nvPicPr>
        <p:blipFill>
          <a:blip r:embed="rId6"/>
          <a:stretch>
            <a:fillRect/>
          </a:stretch>
        </p:blipFill>
        <p:spPr>
          <a:xfrm>
            <a:off x="8087707" y="1066800"/>
            <a:ext cx="3698249" cy="531267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17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17</a:t>
            </a:fld>
            <a:endParaRPr lang="en-US" sz="1400" dirty="0"/>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8" name="Content Placeholder 2">
            <a:extLst>
              <a:ext uri="{FF2B5EF4-FFF2-40B4-BE49-F238E27FC236}">
                <a16:creationId xmlns:a16="http://schemas.microsoft.com/office/drawing/2014/main" id="{97FB9234-18E1-ED93-7B7F-BBAFADFCFF66}"/>
              </a:ext>
            </a:extLst>
          </p:cNvPr>
          <p:cNvSpPr txBox="1">
            <a:spLocks/>
          </p:cNvSpPr>
          <p:nvPr/>
        </p:nvSpPr>
        <p:spPr>
          <a:xfrm>
            <a:off x="5720128" y="1296605"/>
            <a:ext cx="5235684" cy="914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800" b="1" dirty="0"/>
          </a:p>
        </p:txBody>
      </p:sp>
      <p:pic>
        <p:nvPicPr>
          <p:cNvPr id="9" name="Picture 8" descr="A person and a group of children&#10;&#10;Description automatically generated with low confidence">
            <a:extLst>
              <a:ext uri="{FF2B5EF4-FFF2-40B4-BE49-F238E27FC236}">
                <a16:creationId xmlns:a16="http://schemas.microsoft.com/office/drawing/2014/main" id="{052A8959-A1E7-34B6-2204-21115A8C08C7}"/>
              </a:ext>
            </a:extLst>
          </p:cNvPr>
          <p:cNvPicPr>
            <a:picLocks noChangeAspect="1"/>
          </p:cNvPicPr>
          <p:nvPr/>
        </p:nvPicPr>
        <p:blipFill>
          <a:blip r:embed="rId4"/>
          <a:stretch>
            <a:fillRect/>
          </a:stretch>
        </p:blipFill>
        <p:spPr>
          <a:xfrm>
            <a:off x="158506" y="1143000"/>
            <a:ext cx="3695526" cy="5117693"/>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A9CDC47-A8F4-FAE0-7920-F29A8D03C881}"/>
              </a:ext>
            </a:extLst>
          </p:cNvPr>
          <p:cNvSpPr txBox="1"/>
          <p:nvPr/>
        </p:nvSpPr>
        <p:spPr>
          <a:xfrm>
            <a:off x="30480" y="244307"/>
            <a:ext cx="7187094" cy="461665"/>
          </a:xfrm>
          <a:prstGeom prst="rect">
            <a:avLst/>
          </a:prstGeom>
          <a:noFill/>
        </p:spPr>
        <p:txBody>
          <a:bodyPr wrap="square" rtlCol="0">
            <a:spAutoFit/>
          </a:bodyPr>
          <a:lstStyle/>
          <a:p>
            <a:r>
              <a:rPr lang="en-US" sz="2400" b="1" dirty="0">
                <a:solidFill>
                  <a:schemeClr val="bg1"/>
                </a:solidFill>
              </a:rPr>
              <a:t>Responsibility #3: </a:t>
            </a:r>
            <a:r>
              <a:rPr lang="en-US" sz="2400" dirty="0">
                <a:solidFill>
                  <a:schemeClr val="bg1"/>
                </a:solidFill>
              </a:rPr>
              <a:t>ECE Strategic Plan</a:t>
            </a:r>
          </a:p>
        </p:txBody>
      </p:sp>
      <p:sp>
        <p:nvSpPr>
          <p:cNvPr id="14" name="TextBox 13">
            <a:extLst>
              <a:ext uri="{FF2B5EF4-FFF2-40B4-BE49-F238E27FC236}">
                <a16:creationId xmlns:a16="http://schemas.microsoft.com/office/drawing/2014/main" id="{AB559ED2-44A4-C8E0-11E1-96C520BFC565}"/>
              </a:ext>
            </a:extLst>
          </p:cNvPr>
          <p:cNvSpPr txBox="1"/>
          <p:nvPr/>
        </p:nvSpPr>
        <p:spPr>
          <a:xfrm>
            <a:off x="4876800" y="1143000"/>
            <a:ext cx="6359895" cy="4555093"/>
          </a:xfrm>
          <a:prstGeom prst="rect">
            <a:avLst/>
          </a:prstGeom>
          <a:noFill/>
        </p:spPr>
        <p:txBody>
          <a:bodyPr wrap="square">
            <a:spAutoFit/>
          </a:bodyPr>
          <a:lstStyle/>
          <a:p>
            <a:r>
              <a:rPr lang="en-US" sz="2400" b="1" dirty="0">
                <a:solidFill>
                  <a:srgbClr val="000000"/>
                </a:solidFill>
              </a:rPr>
              <a:t>Early Care and Education(ECE) Strategic Plan</a:t>
            </a:r>
          </a:p>
          <a:p>
            <a:endParaRPr lang="en-US" sz="2400" b="1" dirty="0">
              <a:solidFill>
                <a:srgbClr val="000000"/>
              </a:solidFill>
            </a:endParaRPr>
          </a:p>
          <a:p>
            <a:pPr marL="285750" indent="-285750">
              <a:buFont typeface="Arial" panose="020B0604020202020204" pitchFamily="34" charset="0"/>
              <a:buChar char="•"/>
            </a:pPr>
            <a:r>
              <a:rPr lang="en-US" sz="2200" dirty="0">
                <a:solidFill>
                  <a:srgbClr val="000000"/>
                </a:solidFill>
              </a:rPr>
              <a:t>Comprehensive countywide plan</a:t>
            </a:r>
          </a:p>
          <a:p>
            <a:endParaRPr lang="en-US" sz="2200" dirty="0">
              <a:solidFill>
                <a:srgbClr val="000000"/>
              </a:solidFill>
            </a:endParaRPr>
          </a:p>
          <a:p>
            <a:pPr marL="285750" indent="-285750">
              <a:buFont typeface="Arial" panose="020B0604020202020204" pitchFamily="34" charset="0"/>
              <a:buChar char="•"/>
            </a:pPr>
            <a:r>
              <a:rPr lang="en-US" sz="2200" dirty="0">
                <a:solidFill>
                  <a:srgbClr val="000000"/>
                </a:solidFill>
              </a:rPr>
              <a:t>Developed every five years</a:t>
            </a:r>
          </a:p>
          <a:p>
            <a:endParaRPr lang="en-US" sz="2200" b="1" dirty="0">
              <a:solidFill>
                <a:srgbClr val="000000"/>
              </a:solidFill>
            </a:endParaRPr>
          </a:p>
          <a:p>
            <a:pPr marL="285750" indent="-285750">
              <a:buFont typeface="Arial" panose="020B0604020202020204" pitchFamily="34" charset="0"/>
              <a:buChar char="•"/>
            </a:pPr>
            <a:r>
              <a:rPr lang="en-US" sz="2200" dirty="0">
                <a:solidFill>
                  <a:srgbClr val="000000"/>
                </a:solidFill>
              </a:rPr>
              <a:t>Current Strategic Plan </a:t>
            </a:r>
          </a:p>
          <a:p>
            <a:r>
              <a:rPr lang="en-US" sz="2200" dirty="0">
                <a:solidFill>
                  <a:srgbClr val="000000"/>
                </a:solidFill>
              </a:rPr>
              <a:t>      -  Access</a:t>
            </a:r>
          </a:p>
          <a:p>
            <a:r>
              <a:rPr lang="en-US" sz="2200" dirty="0">
                <a:solidFill>
                  <a:srgbClr val="000000"/>
                </a:solidFill>
              </a:rPr>
              <a:t>      -  Quality</a:t>
            </a:r>
          </a:p>
          <a:p>
            <a:r>
              <a:rPr lang="en-US" sz="2200" dirty="0">
                <a:solidFill>
                  <a:srgbClr val="000000"/>
                </a:solidFill>
              </a:rPr>
              <a:t>      -  Workforce</a:t>
            </a:r>
          </a:p>
          <a:p>
            <a:r>
              <a:rPr lang="en-US" sz="2200" dirty="0">
                <a:solidFill>
                  <a:srgbClr val="000000"/>
                </a:solidFill>
              </a:rPr>
              <a:t>      -  Families and Communities</a:t>
            </a:r>
          </a:p>
          <a:p>
            <a:pPr lvl="1"/>
            <a:endParaRPr lang="en-US" sz="2200" dirty="0">
              <a:solidFill>
                <a:srgbClr val="000000"/>
              </a:solidFill>
            </a:endParaRPr>
          </a:p>
          <a:p>
            <a:pPr marL="285750" lvl="1" indent="-285750">
              <a:buFont typeface="Arial" panose="020B0604020202020204" pitchFamily="34" charset="0"/>
              <a:buChar char="•"/>
            </a:pPr>
            <a:r>
              <a:rPr lang="en-US" sz="2200" dirty="0">
                <a:solidFill>
                  <a:srgbClr val="000000"/>
                </a:solidFill>
              </a:rPr>
              <a:t>New strategic planning is taking place in FY 25-26</a:t>
            </a:r>
          </a:p>
        </p:txBody>
      </p:sp>
    </p:spTree>
    <p:extLst>
      <p:ext uri="{BB962C8B-B14F-4D97-AF65-F5344CB8AC3E}">
        <p14:creationId xmlns:p14="http://schemas.microsoft.com/office/powerpoint/2010/main" val="3447533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18</a:t>
            </a:fld>
            <a:endParaRPr lang="en-US" sz="1400" dirty="0"/>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2" name="Content Placeholder 2">
            <a:extLst>
              <a:ext uri="{FF2B5EF4-FFF2-40B4-BE49-F238E27FC236}">
                <a16:creationId xmlns:a16="http://schemas.microsoft.com/office/drawing/2014/main" id="{7AC89B02-12D4-7FE8-1551-60DB76F22435}"/>
              </a:ext>
            </a:extLst>
          </p:cNvPr>
          <p:cNvSpPr txBox="1">
            <a:spLocks/>
          </p:cNvSpPr>
          <p:nvPr/>
        </p:nvSpPr>
        <p:spPr>
          <a:xfrm>
            <a:off x="1654895" y="1143000"/>
            <a:ext cx="10134216" cy="61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Universal PreKindergarten (UPK) Mixed Delivery Planning Grant</a:t>
            </a:r>
          </a:p>
        </p:txBody>
      </p:sp>
      <p:sp>
        <p:nvSpPr>
          <p:cNvPr id="3" name="TextBox 2">
            <a:extLst>
              <a:ext uri="{FF2B5EF4-FFF2-40B4-BE49-F238E27FC236}">
                <a16:creationId xmlns:a16="http://schemas.microsoft.com/office/drawing/2014/main" id="{31C0305A-1E3F-603B-A5A4-E9004C391A4A}"/>
              </a:ext>
            </a:extLst>
          </p:cNvPr>
          <p:cNvSpPr txBox="1"/>
          <p:nvPr/>
        </p:nvSpPr>
        <p:spPr>
          <a:xfrm>
            <a:off x="6645474" y="1924937"/>
            <a:ext cx="4988816" cy="707886"/>
          </a:xfrm>
          <a:prstGeom prst="rect">
            <a:avLst/>
          </a:prstGeom>
          <a:noFill/>
        </p:spPr>
        <p:txBody>
          <a:bodyPr wrap="square">
            <a:spAutoFit/>
          </a:bodyPr>
          <a:lstStyle/>
          <a:p>
            <a:pPr marL="58738" indent="-58738"/>
            <a:r>
              <a:rPr lang="en-US" sz="2000" dirty="0"/>
              <a:t>Goal 1: Increase parents’ knowledge about  their early education choices</a:t>
            </a:r>
          </a:p>
        </p:txBody>
      </p:sp>
      <p:sp>
        <p:nvSpPr>
          <p:cNvPr id="8" name="TextBox 7">
            <a:extLst>
              <a:ext uri="{FF2B5EF4-FFF2-40B4-BE49-F238E27FC236}">
                <a16:creationId xmlns:a16="http://schemas.microsoft.com/office/drawing/2014/main" id="{A3F49FEB-B780-6CC3-BF31-1A25AC8EC8FE}"/>
              </a:ext>
            </a:extLst>
          </p:cNvPr>
          <p:cNvSpPr txBox="1"/>
          <p:nvPr/>
        </p:nvSpPr>
        <p:spPr>
          <a:xfrm>
            <a:off x="6692276" y="3053403"/>
            <a:ext cx="5271124" cy="1015663"/>
          </a:xfrm>
          <a:prstGeom prst="rect">
            <a:avLst/>
          </a:prstGeom>
          <a:noFill/>
        </p:spPr>
        <p:txBody>
          <a:bodyPr wrap="square">
            <a:spAutoFit/>
          </a:bodyPr>
          <a:lstStyle/>
          <a:p>
            <a:r>
              <a:rPr lang="en-US" sz="2000" dirty="0"/>
              <a:t>Goal 2: Strengthen partnerships between school districts and ECE mixed delivery systems</a:t>
            </a:r>
          </a:p>
        </p:txBody>
      </p:sp>
      <p:sp>
        <p:nvSpPr>
          <p:cNvPr id="9" name="TextBox 8">
            <a:extLst>
              <a:ext uri="{FF2B5EF4-FFF2-40B4-BE49-F238E27FC236}">
                <a16:creationId xmlns:a16="http://schemas.microsoft.com/office/drawing/2014/main" id="{D590F703-F245-E372-338E-812951F06494}"/>
              </a:ext>
            </a:extLst>
          </p:cNvPr>
          <p:cNvSpPr txBox="1"/>
          <p:nvPr/>
        </p:nvSpPr>
        <p:spPr>
          <a:xfrm>
            <a:off x="6714257" y="4280084"/>
            <a:ext cx="5477743" cy="707886"/>
          </a:xfrm>
          <a:prstGeom prst="rect">
            <a:avLst/>
          </a:prstGeom>
          <a:noFill/>
        </p:spPr>
        <p:txBody>
          <a:bodyPr wrap="square">
            <a:spAutoFit/>
          </a:bodyPr>
          <a:lstStyle/>
          <a:p>
            <a:r>
              <a:rPr lang="en-US" sz="2000" dirty="0"/>
              <a:t>Goal 3: Enhance partnerships to support children with special needs</a:t>
            </a:r>
          </a:p>
        </p:txBody>
      </p:sp>
      <p:sp>
        <p:nvSpPr>
          <p:cNvPr id="10" name="TextBox 9">
            <a:extLst>
              <a:ext uri="{FF2B5EF4-FFF2-40B4-BE49-F238E27FC236}">
                <a16:creationId xmlns:a16="http://schemas.microsoft.com/office/drawing/2014/main" id="{1A96046D-DB04-5F2B-90E5-F21E6F30EB89}"/>
              </a:ext>
            </a:extLst>
          </p:cNvPr>
          <p:cNvSpPr txBox="1"/>
          <p:nvPr/>
        </p:nvSpPr>
        <p:spPr>
          <a:xfrm>
            <a:off x="6692275" y="5407728"/>
            <a:ext cx="4942014" cy="707886"/>
          </a:xfrm>
          <a:prstGeom prst="rect">
            <a:avLst/>
          </a:prstGeom>
          <a:noFill/>
        </p:spPr>
        <p:txBody>
          <a:bodyPr wrap="square">
            <a:spAutoFit/>
          </a:bodyPr>
          <a:lstStyle/>
          <a:p>
            <a:r>
              <a:rPr lang="en-US" sz="2000" dirty="0"/>
              <a:t>Goal 4: Increase supports for UPK workforce</a:t>
            </a:r>
          </a:p>
        </p:txBody>
      </p:sp>
      <p:sp>
        <p:nvSpPr>
          <p:cNvPr id="12" name="Round Same Side Corner Rectangle 20">
            <a:extLst>
              <a:ext uri="{FF2B5EF4-FFF2-40B4-BE49-F238E27FC236}">
                <a16:creationId xmlns:a16="http://schemas.microsoft.com/office/drawing/2014/main" id="{6034DCA5-17C0-09F5-8A34-920E139DDE41}"/>
              </a:ext>
            </a:extLst>
          </p:cNvPr>
          <p:cNvSpPr/>
          <p:nvPr/>
        </p:nvSpPr>
        <p:spPr>
          <a:xfrm rot="5400000">
            <a:off x="5443315" y="2618786"/>
            <a:ext cx="718067" cy="1726772"/>
          </a:xfrm>
          <a:prstGeom prst="round2SameRect">
            <a:avLst/>
          </a:prstGeom>
          <a:solidFill>
            <a:schemeClr val="accent2">
              <a:alpha val="761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13" name="Round Same Side Corner Rectangle 21">
            <a:extLst>
              <a:ext uri="{FF2B5EF4-FFF2-40B4-BE49-F238E27FC236}">
                <a16:creationId xmlns:a16="http://schemas.microsoft.com/office/drawing/2014/main" id="{F4ED2974-A6F0-32E3-C128-2CC93FFB21D3}"/>
              </a:ext>
            </a:extLst>
          </p:cNvPr>
          <p:cNvSpPr/>
          <p:nvPr/>
        </p:nvSpPr>
        <p:spPr>
          <a:xfrm rot="5400000">
            <a:off x="5443315" y="1409803"/>
            <a:ext cx="718067" cy="1726772"/>
          </a:xfrm>
          <a:prstGeom prst="round2SameRect">
            <a:avLst/>
          </a:prstGeom>
          <a:solidFill>
            <a:schemeClr val="accent5">
              <a:alpha val="761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1D1F79B7-8D67-CB0F-E98F-5EC9D08DAF44}"/>
              </a:ext>
            </a:extLst>
          </p:cNvPr>
          <p:cNvPicPr>
            <a:picLocks noChangeAspect="1"/>
          </p:cNvPicPr>
          <p:nvPr/>
        </p:nvPicPr>
        <p:blipFill>
          <a:blip r:embed="rId4">
            <a:alphaModFix/>
          </a:blip>
          <a:stretch>
            <a:fillRect/>
          </a:stretch>
        </p:blipFill>
        <p:spPr>
          <a:xfrm>
            <a:off x="5720820" y="3197899"/>
            <a:ext cx="590601" cy="590601"/>
          </a:xfrm>
          <a:prstGeom prst="rect">
            <a:avLst/>
          </a:prstGeom>
          <a:ln>
            <a:noFill/>
          </a:ln>
        </p:spPr>
      </p:pic>
      <p:sp>
        <p:nvSpPr>
          <p:cNvPr id="15" name="Round Same Side Corner Rectangle 25">
            <a:extLst>
              <a:ext uri="{FF2B5EF4-FFF2-40B4-BE49-F238E27FC236}">
                <a16:creationId xmlns:a16="http://schemas.microsoft.com/office/drawing/2014/main" id="{15B69AAC-28AA-A8A9-926D-AF791BBCC2E2}"/>
              </a:ext>
            </a:extLst>
          </p:cNvPr>
          <p:cNvSpPr/>
          <p:nvPr/>
        </p:nvSpPr>
        <p:spPr>
          <a:xfrm rot="5400000">
            <a:off x="5374134" y="4917037"/>
            <a:ext cx="718067" cy="1865135"/>
          </a:xfrm>
          <a:prstGeom prst="round2SameRect">
            <a:avLst/>
          </a:prstGeom>
          <a:solidFill>
            <a:schemeClr val="accent3">
              <a:alpha val="761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2C6169D-19A7-A54D-7311-690DFCE3668C}"/>
              </a:ext>
            </a:extLst>
          </p:cNvPr>
          <p:cNvPicPr>
            <a:picLocks noChangeAspect="1"/>
          </p:cNvPicPr>
          <p:nvPr/>
        </p:nvPicPr>
        <p:blipFill>
          <a:blip r:embed="rId5"/>
          <a:stretch>
            <a:fillRect/>
          </a:stretch>
        </p:blipFill>
        <p:spPr>
          <a:xfrm>
            <a:off x="5630745" y="5533163"/>
            <a:ext cx="632542" cy="636086"/>
          </a:xfrm>
          <a:prstGeom prst="rect">
            <a:avLst/>
          </a:prstGeom>
        </p:spPr>
      </p:pic>
      <p:sp>
        <p:nvSpPr>
          <p:cNvPr id="18" name="Round Same Side Corner Rectangle 19">
            <a:extLst>
              <a:ext uri="{FF2B5EF4-FFF2-40B4-BE49-F238E27FC236}">
                <a16:creationId xmlns:a16="http://schemas.microsoft.com/office/drawing/2014/main" id="{42E13050-863E-D168-8AA3-FB90808B70A6}"/>
              </a:ext>
            </a:extLst>
          </p:cNvPr>
          <p:cNvSpPr/>
          <p:nvPr/>
        </p:nvSpPr>
        <p:spPr>
          <a:xfrm rot="5400000">
            <a:off x="5433041" y="3792229"/>
            <a:ext cx="718067" cy="1726772"/>
          </a:xfrm>
          <a:prstGeom prst="round2SameRect">
            <a:avLst/>
          </a:prstGeom>
          <a:solidFill>
            <a:schemeClr val="accent4">
              <a:alpha val="761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9" name="Picture 18" descr="A blue line drawing of a child&#10;&#10;Description automatically generated">
            <a:extLst>
              <a:ext uri="{FF2B5EF4-FFF2-40B4-BE49-F238E27FC236}">
                <a16:creationId xmlns:a16="http://schemas.microsoft.com/office/drawing/2014/main" id="{5F4FEE71-4311-9ED2-E5DE-812C01C76CCA}"/>
              </a:ext>
            </a:extLst>
          </p:cNvPr>
          <p:cNvPicPr>
            <a:picLocks noChangeAspect="1"/>
          </p:cNvPicPr>
          <p:nvPr/>
        </p:nvPicPr>
        <p:blipFill>
          <a:blip r:embed="rId6">
            <a:alphaModFix/>
          </a:blip>
          <a:stretch>
            <a:fillRect/>
          </a:stretch>
        </p:blipFill>
        <p:spPr>
          <a:xfrm>
            <a:off x="5670721" y="4396419"/>
            <a:ext cx="320400" cy="320400"/>
          </a:xfrm>
          <a:prstGeom prst="rect">
            <a:avLst/>
          </a:prstGeom>
          <a:noFill/>
        </p:spPr>
      </p:pic>
      <p:pic>
        <p:nvPicPr>
          <p:cNvPr id="20" name="Picture 19" descr="A blue face with a black background&#10;&#10;Description automatically generated">
            <a:extLst>
              <a:ext uri="{FF2B5EF4-FFF2-40B4-BE49-F238E27FC236}">
                <a16:creationId xmlns:a16="http://schemas.microsoft.com/office/drawing/2014/main" id="{6D43C30B-24F6-49D6-11D4-CDC19D0877FE}"/>
              </a:ext>
            </a:extLst>
          </p:cNvPr>
          <p:cNvPicPr>
            <a:picLocks noChangeAspect="1"/>
          </p:cNvPicPr>
          <p:nvPr/>
        </p:nvPicPr>
        <p:blipFill>
          <a:blip r:embed="rId7">
            <a:alphaModFix/>
          </a:blip>
          <a:stretch>
            <a:fillRect/>
          </a:stretch>
        </p:blipFill>
        <p:spPr>
          <a:xfrm>
            <a:off x="6019324" y="4584493"/>
            <a:ext cx="320400" cy="320400"/>
          </a:xfrm>
          <a:prstGeom prst="rect">
            <a:avLst/>
          </a:prstGeom>
          <a:noFill/>
        </p:spPr>
      </p:pic>
      <p:grpSp>
        <p:nvGrpSpPr>
          <p:cNvPr id="21" name="Google Shape;47760;p100">
            <a:extLst>
              <a:ext uri="{FF2B5EF4-FFF2-40B4-BE49-F238E27FC236}">
                <a16:creationId xmlns:a16="http://schemas.microsoft.com/office/drawing/2014/main" id="{93BF2618-03FD-F829-4B8E-7658AC8BC94D}"/>
              </a:ext>
            </a:extLst>
          </p:cNvPr>
          <p:cNvGrpSpPr/>
          <p:nvPr/>
        </p:nvGrpSpPr>
        <p:grpSpPr>
          <a:xfrm flipH="1">
            <a:off x="5807715" y="1994384"/>
            <a:ext cx="515278" cy="565134"/>
            <a:chOff x="1360727" y="2414768"/>
            <a:chExt cx="281928" cy="359409"/>
          </a:xfrm>
          <a:solidFill>
            <a:schemeClr val="tx1"/>
          </a:solidFill>
        </p:grpSpPr>
        <p:sp>
          <p:nvSpPr>
            <p:cNvPr id="22" name="Google Shape;47761;p100">
              <a:extLst>
                <a:ext uri="{FF2B5EF4-FFF2-40B4-BE49-F238E27FC236}">
                  <a16:creationId xmlns:a16="http://schemas.microsoft.com/office/drawing/2014/main" id="{02A27208-E942-3163-8BF4-EF0D7C76FD38}"/>
                </a:ext>
              </a:extLst>
            </p:cNvPr>
            <p:cNvSpPr/>
            <p:nvPr/>
          </p:nvSpPr>
          <p:spPr>
            <a:xfrm>
              <a:off x="1385725" y="2651855"/>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3" name="Google Shape;47762;p100">
              <a:extLst>
                <a:ext uri="{FF2B5EF4-FFF2-40B4-BE49-F238E27FC236}">
                  <a16:creationId xmlns:a16="http://schemas.microsoft.com/office/drawing/2014/main" id="{D062FBA0-58F2-1AA0-90DF-76CAEC7F4ECD}"/>
                </a:ext>
              </a:extLst>
            </p:cNvPr>
            <p:cNvSpPr/>
            <p:nvPr/>
          </p:nvSpPr>
          <p:spPr>
            <a:xfrm>
              <a:off x="1360727" y="2441911"/>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4" name="Google Shape;47763;p100">
              <a:extLst>
                <a:ext uri="{FF2B5EF4-FFF2-40B4-BE49-F238E27FC236}">
                  <a16:creationId xmlns:a16="http://schemas.microsoft.com/office/drawing/2014/main" id="{DA795C29-82F1-FEBB-BEDD-4BD4E780578A}"/>
                </a:ext>
              </a:extLst>
            </p:cNvPr>
            <p:cNvSpPr/>
            <p:nvPr/>
          </p:nvSpPr>
          <p:spPr>
            <a:xfrm>
              <a:off x="1462384" y="2414768"/>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5" name="Google Shape;47764;p100">
              <a:extLst>
                <a:ext uri="{FF2B5EF4-FFF2-40B4-BE49-F238E27FC236}">
                  <a16:creationId xmlns:a16="http://schemas.microsoft.com/office/drawing/2014/main" id="{89995351-DE91-50D7-BF9D-CDF026B0B665}"/>
                </a:ext>
              </a:extLst>
            </p:cNvPr>
            <p:cNvSpPr/>
            <p:nvPr/>
          </p:nvSpPr>
          <p:spPr>
            <a:xfrm>
              <a:off x="1538493"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6" name="Google Shape;47765;p100">
              <a:extLst>
                <a:ext uri="{FF2B5EF4-FFF2-40B4-BE49-F238E27FC236}">
                  <a16:creationId xmlns:a16="http://schemas.microsoft.com/office/drawing/2014/main" id="{E9C81812-C35C-47CD-AE53-D6C8900EAFB0}"/>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7" name="Google Shape;47766;p100">
              <a:extLst>
                <a:ext uri="{FF2B5EF4-FFF2-40B4-BE49-F238E27FC236}">
                  <a16:creationId xmlns:a16="http://schemas.microsoft.com/office/drawing/2014/main" id="{BD72E64A-8628-7698-175B-12C5F53CF367}"/>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8" name="Google Shape;47767;p100">
              <a:extLst>
                <a:ext uri="{FF2B5EF4-FFF2-40B4-BE49-F238E27FC236}">
                  <a16:creationId xmlns:a16="http://schemas.microsoft.com/office/drawing/2014/main" id="{05F4873B-96C3-6643-41A0-F41B25B70666}"/>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29" name="Google Shape;47768;p100">
              <a:extLst>
                <a:ext uri="{FF2B5EF4-FFF2-40B4-BE49-F238E27FC236}">
                  <a16:creationId xmlns:a16="http://schemas.microsoft.com/office/drawing/2014/main" id="{264F92B0-93E5-EB4A-4C61-65B6B78D8BE4}"/>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0" name="Google Shape;47769;p100">
              <a:extLst>
                <a:ext uri="{FF2B5EF4-FFF2-40B4-BE49-F238E27FC236}">
                  <a16:creationId xmlns:a16="http://schemas.microsoft.com/office/drawing/2014/main" id="{9B851D86-CECC-CFB6-218B-7D261A23B6D1}"/>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1" name="Google Shape;47770;p100">
              <a:extLst>
                <a:ext uri="{FF2B5EF4-FFF2-40B4-BE49-F238E27FC236}">
                  <a16:creationId xmlns:a16="http://schemas.microsoft.com/office/drawing/2014/main" id="{2477BA22-9EBB-4E7B-2667-DF3756D20B25}"/>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2" name="Google Shape;47771;p100">
              <a:extLst>
                <a:ext uri="{FF2B5EF4-FFF2-40B4-BE49-F238E27FC236}">
                  <a16:creationId xmlns:a16="http://schemas.microsoft.com/office/drawing/2014/main" id="{C147F653-5F09-D3AD-BA40-1E13E6B662E4}"/>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3" name="Google Shape;47772;p100">
              <a:extLst>
                <a:ext uri="{FF2B5EF4-FFF2-40B4-BE49-F238E27FC236}">
                  <a16:creationId xmlns:a16="http://schemas.microsoft.com/office/drawing/2014/main" id="{A73BA302-CEC2-8AF0-DFB9-48A7BDE7B42A}"/>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4" name="Google Shape;47773;p100">
              <a:extLst>
                <a:ext uri="{FF2B5EF4-FFF2-40B4-BE49-F238E27FC236}">
                  <a16:creationId xmlns:a16="http://schemas.microsoft.com/office/drawing/2014/main" id="{CD41C161-2AC1-CA31-2E20-DA2B9A742D89}"/>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sp>
          <p:nvSpPr>
            <p:cNvPr id="35" name="Google Shape;47774;p100">
              <a:extLst>
                <a:ext uri="{FF2B5EF4-FFF2-40B4-BE49-F238E27FC236}">
                  <a16:creationId xmlns:a16="http://schemas.microsoft.com/office/drawing/2014/main" id="{153D0A94-B210-6B12-A2EC-428F396B2B32}"/>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grpFill/>
            <a:ln w="6350">
              <a:solidFill>
                <a:schemeClr val="tx1"/>
              </a:solidFill>
            </a:ln>
          </p:spPr>
          <p:txBody>
            <a:bodyPr spcFirstLastPara="1" wrap="square" lIns="91425" tIns="91425" rIns="91425" bIns="91425" anchor="ctr" anchorCtr="0">
              <a:noAutofit/>
            </a:bodyPr>
            <a:lstStyle/>
            <a:p>
              <a:endParaRPr/>
            </a:p>
          </p:txBody>
        </p:sp>
      </p:grpSp>
      <p:sp>
        <p:nvSpPr>
          <p:cNvPr id="36" name="TextBox 35">
            <a:extLst>
              <a:ext uri="{FF2B5EF4-FFF2-40B4-BE49-F238E27FC236}">
                <a16:creationId xmlns:a16="http://schemas.microsoft.com/office/drawing/2014/main" id="{B43445F5-EAFD-6D49-6CE7-51DAF87BAC91}"/>
              </a:ext>
            </a:extLst>
          </p:cNvPr>
          <p:cNvSpPr txBox="1"/>
          <p:nvPr/>
        </p:nvSpPr>
        <p:spPr>
          <a:xfrm>
            <a:off x="0" y="211369"/>
            <a:ext cx="7187094" cy="461665"/>
          </a:xfrm>
          <a:prstGeom prst="rect">
            <a:avLst/>
          </a:prstGeom>
          <a:noFill/>
        </p:spPr>
        <p:txBody>
          <a:bodyPr wrap="square" rtlCol="0">
            <a:spAutoFit/>
          </a:bodyPr>
          <a:lstStyle/>
          <a:p>
            <a:r>
              <a:rPr lang="en-US" sz="2400" b="1" dirty="0">
                <a:solidFill>
                  <a:schemeClr val="bg1"/>
                </a:solidFill>
              </a:rPr>
              <a:t>Responsibility #4: </a:t>
            </a:r>
            <a:r>
              <a:rPr lang="en-US" sz="2400" dirty="0">
                <a:solidFill>
                  <a:schemeClr val="bg1"/>
                </a:solidFill>
              </a:rPr>
              <a:t>Universal PreKindergarten</a:t>
            </a:r>
          </a:p>
        </p:txBody>
      </p:sp>
      <p:pic>
        <p:nvPicPr>
          <p:cNvPr id="11" name="Picture 2" descr="Interdisciplinary study leverages technology to assess preschool teachers’ resilience | College ...">
            <a:extLst>
              <a:ext uri="{FF2B5EF4-FFF2-40B4-BE49-F238E27FC236}">
                <a16:creationId xmlns:a16="http://schemas.microsoft.com/office/drawing/2014/main" id="{FA469F8A-3431-724A-9FAB-9A030E3486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752" t="-695" r="10004" b="695"/>
          <a:stretch/>
        </p:blipFill>
        <p:spPr bwMode="auto">
          <a:xfrm>
            <a:off x="402889" y="1689742"/>
            <a:ext cx="4702511" cy="4603343"/>
          </a:xfrm>
          <a:prstGeom prst="roundRect">
            <a:avLst>
              <a:gd name="adj" fmla="val 1046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98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19</a:t>
            </a:fld>
            <a:endParaRPr lang="en-US" sz="1400" dirty="0"/>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210EDDDB-8F6F-5BD1-EF42-D4370C6C518D}"/>
              </a:ext>
            </a:extLst>
          </p:cNvPr>
          <p:cNvSpPr txBox="1"/>
          <p:nvPr/>
        </p:nvSpPr>
        <p:spPr>
          <a:xfrm>
            <a:off x="0" y="268944"/>
            <a:ext cx="7187094" cy="461665"/>
          </a:xfrm>
          <a:prstGeom prst="rect">
            <a:avLst/>
          </a:prstGeom>
          <a:noFill/>
        </p:spPr>
        <p:txBody>
          <a:bodyPr wrap="square" rtlCol="0">
            <a:spAutoFit/>
          </a:bodyPr>
          <a:lstStyle/>
          <a:p>
            <a:r>
              <a:rPr lang="en-US" sz="2400" b="1" dirty="0">
                <a:solidFill>
                  <a:schemeClr val="bg1"/>
                </a:solidFill>
              </a:rPr>
              <a:t> Responsibility #5: </a:t>
            </a:r>
            <a:r>
              <a:rPr lang="en-US" sz="2400" dirty="0">
                <a:solidFill>
                  <a:schemeClr val="bg1"/>
                </a:solidFill>
              </a:rPr>
              <a:t>Joint Committee on Legislation</a:t>
            </a:r>
          </a:p>
        </p:txBody>
      </p:sp>
      <p:sp>
        <p:nvSpPr>
          <p:cNvPr id="3" name="Content Placeholder 2">
            <a:extLst>
              <a:ext uri="{FF2B5EF4-FFF2-40B4-BE49-F238E27FC236}">
                <a16:creationId xmlns:a16="http://schemas.microsoft.com/office/drawing/2014/main" id="{C35FFCAD-3467-80A5-1784-6F880CB99955}"/>
              </a:ext>
            </a:extLst>
          </p:cNvPr>
          <p:cNvSpPr txBox="1">
            <a:spLocks/>
          </p:cNvSpPr>
          <p:nvPr/>
        </p:nvSpPr>
        <p:spPr>
          <a:xfrm>
            <a:off x="293547" y="1185380"/>
            <a:ext cx="6448425" cy="5200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kern="100" dirty="0">
                <a:latin typeface="+mn-lt"/>
                <a:ea typeface="Aptos" panose="020B0004020202020204" pitchFamily="34" charset="0"/>
                <a:cs typeface="Times New Roman" panose="02020603050405020304" pitchFamily="18" charset="0"/>
              </a:rPr>
              <a:t>Standing Committee</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Held by Brown Act and meets in-person</a:t>
            </a:r>
          </a:p>
          <a:p>
            <a:pPr marL="457200" lvl="1" indent="0">
              <a:lnSpc>
                <a:spcPct val="100000"/>
              </a:lnSpc>
              <a:spcBef>
                <a:spcPts val="0"/>
              </a:spcBef>
              <a:buNone/>
            </a:pPr>
            <a:endParaRPr lang="en-US" kern="100" dirty="0">
              <a:latin typeface="+mn-lt"/>
              <a:ea typeface="Aptos" panose="020B0004020202020204" pitchFamily="34" charset="0"/>
              <a:cs typeface="Times New Roman" panose="02020603050405020304" pitchFamily="18" charset="0"/>
            </a:endParaRPr>
          </a:p>
          <a:p>
            <a:pPr>
              <a:lnSpc>
                <a:spcPct val="100000"/>
              </a:lnSpc>
              <a:spcBef>
                <a:spcPts val="0"/>
              </a:spcBef>
            </a:pPr>
            <a:r>
              <a:rPr lang="en-US" b="1" kern="100" dirty="0">
                <a:latin typeface="+mn-lt"/>
                <a:ea typeface="Aptos" panose="020B0004020202020204" pitchFamily="34" charset="0"/>
                <a:cs typeface="Times New Roman" panose="02020603050405020304" pitchFamily="18" charset="0"/>
              </a:rPr>
              <a:t>Appointees </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4 appointees from Child Care Planning Committee</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4 appointees from Policy Roundtable for Child Care 	and Development (Policy Roundtable)</a:t>
            </a:r>
          </a:p>
          <a:p>
            <a:pPr marL="457200" lvl="1" indent="0">
              <a:lnSpc>
                <a:spcPct val="100000"/>
              </a:lnSpc>
              <a:spcBef>
                <a:spcPts val="0"/>
              </a:spcBef>
              <a:buNone/>
            </a:pPr>
            <a:endParaRPr lang="en-US" kern="100" dirty="0">
              <a:latin typeface="+mn-lt"/>
              <a:ea typeface="Aptos" panose="020B0004020202020204" pitchFamily="34" charset="0"/>
              <a:cs typeface="Times New Roman" panose="02020603050405020304" pitchFamily="18" charset="0"/>
            </a:endParaRPr>
          </a:p>
          <a:p>
            <a:pPr>
              <a:lnSpc>
                <a:spcPct val="100000"/>
              </a:lnSpc>
              <a:spcBef>
                <a:spcPts val="0"/>
              </a:spcBef>
            </a:pPr>
            <a:r>
              <a:rPr lang="en-US" b="1" kern="100" dirty="0">
                <a:latin typeface="+mn-lt"/>
                <a:ea typeface="Aptos" panose="020B0004020202020204" pitchFamily="34" charset="0"/>
                <a:cs typeface="Times New Roman" panose="02020603050405020304" pitchFamily="18" charset="0"/>
              </a:rPr>
              <a:t>Purpose</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Discusses the State and Federal budget  </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Analyzes proposed State and Federal legislation</a:t>
            </a:r>
          </a:p>
          <a:p>
            <a:pPr marL="457200" lvl="1" indent="0">
              <a:lnSpc>
                <a:spcPct val="100000"/>
              </a:lnSpc>
              <a:spcBef>
                <a:spcPts val="0"/>
              </a:spcBef>
              <a:buNone/>
            </a:pPr>
            <a:r>
              <a:rPr lang="en-US" kern="100" dirty="0">
                <a:latin typeface="+mn-lt"/>
                <a:ea typeface="Aptos" panose="020B0004020202020204" pitchFamily="34" charset="0"/>
                <a:cs typeface="Times New Roman" panose="02020603050405020304" pitchFamily="18" charset="0"/>
              </a:rPr>
              <a:t>-	Informs positions on ECE issues which are </a:t>
            </a:r>
            <a:r>
              <a:rPr lang="en-US" kern="100" dirty="0">
                <a:latin typeface="+mn-lt"/>
                <a:cs typeface="Times New Roman" panose="02020603050405020304" pitchFamily="18" charset="0"/>
              </a:rPr>
              <a:t>approved</a:t>
            </a:r>
            <a:r>
              <a:rPr lang="en-US" kern="100" dirty="0">
                <a:latin typeface="+mn-lt"/>
                <a:ea typeface="Aptos" panose="020B0004020202020204" pitchFamily="34" charset="0"/>
                <a:cs typeface="Times New Roman" panose="02020603050405020304" pitchFamily="18" charset="0"/>
              </a:rPr>
              <a:t> 	by the Policy Roundtable.</a:t>
            </a:r>
          </a:p>
        </p:txBody>
      </p:sp>
      <p:pic>
        <p:nvPicPr>
          <p:cNvPr id="6" name="Picture 5" descr="A document with text on it&#10;&#10;Description automatically generated">
            <a:extLst>
              <a:ext uri="{FF2B5EF4-FFF2-40B4-BE49-F238E27FC236}">
                <a16:creationId xmlns:a16="http://schemas.microsoft.com/office/drawing/2014/main" id="{EE2494AA-BC74-9982-B96A-0301401011B3}"/>
              </a:ext>
            </a:extLst>
          </p:cNvPr>
          <p:cNvPicPr>
            <a:picLocks noChangeAspect="1"/>
          </p:cNvPicPr>
          <p:nvPr/>
        </p:nvPicPr>
        <p:blipFill rotWithShape="1">
          <a:blip r:embed="rId4"/>
          <a:srcRect l="6637" r="4484"/>
          <a:stretch/>
        </p:blipFill>
        <p:spPr>
          <a:xfrm>
            <a:off x="7223336" y="1178413"/>
            <a:ext cx="4194716" cy="552013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392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ign with a teapot and flowers&#10;&#10;Description automatically generated">
            <a:extLst>
              <a:ext uri="{FF2B5EF4-FFF2-40B4-BE49-F238E27FC236}">
                <a16:creationId xmlns:a16="http://schemas.microsoft.com/office/drawing/2014/main" id="{DE15616D-540E-07B3-AC3B-89E33140AE92}"/>
              </a:ext>
            </a:extLst>
          </p:cNvPr>
          <p:cNvPicPr>
            <a:picLocks noChangeAspect="1"/>
          </p:cNvPicPr>
          <p:nvPr/>
        </p:nvPicPr>
        <p:blipFill rotWithShape="1">
          <a:blip r:embed="rId2"/>
          <a:srcRect l="18395" t="327" r="16321"/>
          <a:stretch/>
        </p:blipFill>
        <p:spPr>
          <a:xfrm>
            <a:off x="7315200" y="900818"/>
            <a:ext cx="4876800" cy="5957182"/>
          </a:xfrm>
          <a:prstGeom prst="rect">
            <a:avLst/>
          </a:prstGeom>
        </p:spPr>
      </p:pic>
      <p:sp>
        <p:nvSpPr>
          <p:cNvPr id="9" name="TextBox 8">
            <a:extLst>
              <a:ext uri="{FF2B5EF4-FFF2-40B4-BE49-F238E27FC236}">
                <a16:creationId xmlns:a16="http://schemas.microsoft.com/office/drawing/2014/main" id="{7343A415-7C63-B390-A823-E23EAFE09F8F}"/>
              </a:ext>
            </a:extLst>
          </p:cNvPr>
          <p:cNvSpPr txBox="1"/>
          <p:nvPr/>
        </p:nvSpPr>
        <p:spPr>
          <a:xfrm>
            <a:off x="416767" y="1797784"/>
            <a:ext cx="6057900" cy="1631216"/>
          </a:xfrm>
          <a:prstGeom prst="rect">
            <a:avLst/>
          </a:prstGeom>
          <a:noFill/>
        </p:spPr>
        <p:txBody>
          <a:bodyPr wrap="square">
            <a:spAutoFit/>
          </a:bodyPr>
          <a:lstStyle/>
          <a:p>
            <a:pPr marL="0" marR="0" indent="0" algn="ctr">
              <a:spcBef>
                <a:spcPts val="0"/>
              </a:spcBef>
              <a:spcAft>
                <a:spcPts val="0"/>
              </a:spcAft>
              <a:buNone/>
            </a:pPr>
            <a:r>
              <a:rPr lang="en-US" sz="2000" b="1" dirty="0">
                <a:effectLst/>
                <a:latin typeface="+mj-lt"/>
                <a:ea typeface="Times New Roman" panose="02020603050405020304" pitchFamily="18" charset="0"/>
                <a:cs typeface="Arial" panose="020B0604020202020204" pitchFamily="34" charset="0"/>
              </a:rPr>
              <a:t>Vision Statement</a:t>
            </a:r>
          </a:p>
          <a:p>
            <a:pPr marL="0" marR="0" indent="0" algn="ctr">
              <a:spcBef>
                <a:spcPts val="0"/>
              </a:spcBef>
              <a:spcAft>
                <a:spcPts val="0"/>
              </a:spcAft>
              <a:buNone/>
            </a:pPr>
            <a:endParaRPr lang="en-US" sz="2000" dirty="0">
              <a:effectLst/>
              <a:latin typeface="+mj-lt"/>
              <a:ea typeface="Times New Roman" panose="02020603050405020304" pitchFamily="18" charset="0"/>
              <a:cs typeface="Arial" panose="020B0604020202020204" pitchFamily="34" charset="0"/>
            </a:endParaRPr>
          </a:p>
          <a:p>
            <a:pPr marL="0" marR="0" indent="0" algn="ctr">
              <a:spcBef>
                <a:spcPts val="0"/>
              </a:spcBef>
              <a:spcAft>
                <a:spcPts val="0"/>
              </a:spcAft>
              <a:buNone/>
            </a:pPr>
            <a:r>
              <a:rPr lang="en-US" sz="2000" dirty="0">
                <a:effectLst/>
                <a:latin typeface="+mj-lt"/>
                <a:ea typeface="Times New Roman" panose="02020603050405020304" pitchFamily="18" charset="0"/>
                <a:cs typeface="Arial" panose="020B0604020202020204" pitchFamily="34" charset="0"/>
              </a:rPr>
              <a:t>Children are healthy, thriving and have equitable opportunities to achieve optimal development and succeed in life. </a:t>
            </a:r>
          </a:p>
        </p:txBody>
      </p:sp>
      <p:sp>
        <p:nvSpPr>
          <p:cNvPr id="2" name="TextBox 1">
            <a:extLst>
              <a:ext uri="{FF2B5EF4-FFF2-40B4-BE49-F238E27FC236}">
                <a16:creationId xmlns:a16="http://schemas.microsoft.com/office/drawing/2014/main" id="{EB40CA0B-7214-01B1-9307-8903BB9CFE6C}"/>
              </a:ext>
            </a:extLst>
          </p:cNvPr>
          <p:cNvSpPr txBox="1"/>
          <p:nvPr/>
        </p:nvSpPr>
        <p:spPr>
          <a:xfrm>
            <a:off x="403240" y="298928"/>
            <a:ext cx="6911960" cy="461665"/>
          </a:xfrm>
          <a:prstGeom prst="rect">
            <a:avLst/>
          </a:prstGeom>
          <a:noFill/>
        </p:spPr>
        <p:txBody>
          <a:bodyPr wrap="square" rtlCol="0">
            <a:spAutoFit/>
          </a:bodyPr>
          <a:lstStyle/>
          <a:p>
            <a:r>
              <a:rPr lang="en-US" sz="2400" b="1" dirty="0">
                <a:solidFill>
                  <a:schemeClr val="bg1"/>
                </a:solidFill>
              </a:rPr>
              <a:t>Welcome and Introductions</a:t>
            </a:r>
          </a:p>
        </p:txBody>
      </p:sp>
      <p:sp>
        <p:nvSpPr>
          <p:cNvPr id="3" name="TextBox 6">
            <a:extLst>
              <a:ext uri="{FF2B5EF4-FFF2-40B4-BE49-F238E27FC236}">
                <a16:creationId xmlns:a16="http://schemas.microsoft.com/office/drawing/2014/main" id="{68B9EA16-3B3F-5E9B-C6B8-D093EDA4CEAC}"/>
              </a:ext>
            </a:extLst>
          </p:cNvPr>
          <p:cNvSpPr txBox="1"/>
          <p:nvPr/>
        </p:nvSpPr>
        <p:spPr>
          <a:xfrm>
            <a:off x="369455" y="4191000"/>
            <a:ext cx="6057900"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a:spcBef>
                <a:spcPts val="0"/>
              </a:spcBef>
              <a:spcAft>
                <a:spcPts val="0"/>
              </a:spcAft>
              <a:buNone/>
            </a:pPr>
            <a:r>
              <a:rPr lang="en-US" sz="2000" b="1" dirty="0">
                <a:effectLst/>
                <a:latin typeface="+mj-lt"/>
                <a:ea typeface="Times New Roman" panose="02020603050405020304" pitchFamily="18" charset="0"/>
                <a:cs typeface="Arial" panose="020B0604020202020204" pitchFamily="34" charset="0"/>
              </a:rPr>
              <a:t>Mission Statement</a:t>
            </a:r>
          </a:p>
          <a:p>
            <a:pPr marL="0" marR="0" indent="0" algn="ctr">
              <a:spcBef>
                <a:spcPts val="0"/>
              </a:spcBef>
              <a:spcAft>
                <a:spcPts val="0"/>
              </a:spcAft>
              <a:buNone/>
            </a:pPr>
            <a:endParaRPr lang="en-US" sz="2000" dirty="0">
              <a:effectLst/>
              <a:latin typeface="+mj-lt"/>
              <a:ea typeface="Times New Roman" panose="02020603050405020304" pitchFamily="18" charset="0"/>
              <a:cs typeface="Arial" panose="020B0604020202020204" pitchFamily="34" charset="0"/>
            </a:endParaRPr>
          </a:p>
          <a:p>
            <a:pPr marL="0" marR="0" indent="0" algn="ctr">
              <a:spcBef>
                <a:spcPts val="0"/>
              </a:spcBef>
              <a:spcAft>
                <a:spcPts val="0"/>
              </a:spcAft>
              <a:buNone/>
            </a:pPr>
            <a:r>
              <a:rPr lang="en-US" sz="2000" dirty="0">
                <a:effectLst/>
                <a:latin typeface="+mj-lt"/>
                <a:ea typeface="Times New Roman" panose="02020603050405020304" pitchFamily="18" charset="0"/>
                <a:cs typeface="Arial" panose="020B0604020202020204" pitchFamily="34" charset="0"/>
              </a:rPr>
              <a:t>Lead, build, and strengthen an affordable and high-quality early care and education system for the children and families of Los Angeles County. </a:t>
            </a:r>
          </a:p>
        </p:txBody>
      </p:sp>
      <p:cxnSp>
        <p:nvCxnSpPr>
          <p:cNvPr id="4" name="Straight Connector 3">
            <a:extLst>
              <a:ext uri="{FF2B5EF4-FFF2-40B4-BE49-F238E27FC236}">
                <a16:creationId xmlns:a16="http://schemas.microsoft.com/office/drawing/2014/main" id="{9DAA9667-C57F-F1DF-0FF9-D9606566D417}"/>
              </a:ext>
            </a:extLst>
          </p:cNvPr>
          <p:cNvCxnSpPr>
            <a:cxnSpLocks/>
          </p:cNvCxnSpPr>
          <p:nvPr/>
        </p:nvCxnSpPr>
        <p:spPr>
          <a:xfrm>
            <a:off x="1193634" y="3879409"/>
            <a:ext cx="52578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320D941-ED55-1211-042B-2215581A70D9}"/>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solidFill>
                  <a:schemeClr val="bg1"/>
                </a:solidFill>
              </a:rPr>
              <a:t>2</a:t>
            </a:fld>
            <a:endParaRPr lang="en-US" sz="1400" dirty="0">
              <a:solidFill>
                <a:schemeClr val="bg1"/>
              </a:solidFill>
            </a:endParaRPr>
          </a:p>
        </p:txBody>
      </p:sp>
      <p:pic>
        <p:nvPicPr>
          <p:cNvPr id="16" name="Picture 15" descr="A black background with blue text&#10;&#10;Description automatically generated">
            <a:extLst>
              <a:ext uri="{FF2B5EF4-FFF2-40B4-BE49-F238E27FC236}">
                <a16:creationId xmlns:a16="http://schemas.microsoft.com/office/drawing/2014/main" id="{32F46269-79DC-FB89-037F-722A8AAB35E4}"/>
              </a:ext>
            </a:extLst>
          </p:cNvPr>
          <p:cNvPicPr>
            <a:picLocks noChangeAspect="1"/>
          </p:cNvPicPr>
          <p:nvPr/>
        </p:nvPicPr>
        <p:blipFill>
          <a:blip r:embed="rId3"/>
          <a:stretch>
            <a:fillRect/>
          </a:stretch>
        </p:blipFill>
        <p:spPr>
          <a:xfrm>
            <a:off x="381000" y="6400800"/>
            <a:ext cx="1625269" cy="411735"/>
          </a:xfrm>
          <a:prstGeom prst="rect">
            <a:avLst/>
          </a:prstGeom>
        </p:spPr>
      </p:pic>
      <p:pic>
        <p:nvPicPr>
          <p:cNvPr id="7" name="Picture 6">
            <a:extLst>
              <a:ext uri="{FF2B5EF4-FFF2-40B4-BE49-F238E27FC236}">
                <a16:creationId xmlns:a16="http://schemas.microsoft.com/office/drawing/2014/main" id="{E7A20A6A-C0A3-6B81-81ED-8F480F91399A}"/>
              </a:ext>
            </a:extLst>
          </p:cNvPr>
          <p:cNvPicPr>
            <a:picLocks noChangeAspect="1"/>
          </p:cNvPicPr>
          <p:nvPr/>
        </p:nvPicPr>
        <p:blipFill>
          <a:blip r:embed="rId4"/>
          <a:srcRect/>
          <a:stretch/>
        </p:blipFill>
        <p:spPr>
          <a:xfrm>
            <a:off x="7820325" y="134807"/>
            <a:ext cx="1752600" cy="592790"/>
          </a:xfrm>
          <a:prstGeom prst="rect">
            <a:avLst/>
          </a:prstGeom>
        </p:spPr>
      </p:pic>
    </p:spTree>
    <p:extLst>
      <p:ext uri="{BB962C8B-B14F-4D97-AF65-F5344CB8AC3E}">
        <p14:creationId xmlns:p14="http://schemas.microsoft.com/office/powerpoint/2010/main" val="2939195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20</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Roles and Responsibilities FY 25-26 </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3" name="Title 1">
            <a:extLst>
              <a:ext uri="{FF2B5EF4-FFF2-40B4-BE49-F238E27FC236}">
                <a16:creationId xmlns:a16="http://schemas.microsoft.com/office/drawing/2014/main" id="{9434C2C0-E69F-BD75-E2AF-F2CA8FD38825}"/>
              </a:ext>
            </a:extLst>
          </p:cNvPr>
          <p:cNvSpPr txBox="1">
            <a:spLocks/>
          </p:cNvSpPr>
          <p:nvPr/>
        </p:nvSpPr>
        <p:spPr>
          <a:xfrm>
            <a:off x="6140651" y="2420960"/>
            <a:ext cx="5368076"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endParaRPr lang="en-US" dirty="0">
              <a:latin typeface="+mn-lt"/>
            </a:endParaRPr>
          </a:p>
        </p:txBody>
      </p:sp>
      <p:grpSp>
        <p:nvGrpSpPr>
          <p:cNvPr id="16" name="Group 15">
            <a:extLst>
              <a:ext uri="{FF2B5EF4-FFF2-40B4-BE49-F238E27FC236}">
                <a16:creationId xmlns:a16="http://schemas.microsoft.com/office/drawing/2014/main" id="{08742AD4-F870-E83B-036D-07BCF85E7CC8}"/>
              </a:ext>
            </a:extLst>
          </p:cNvPr>
          <p:cNvGrpSpPr/>
          <p:nvPr/>
        </p:nvGrpSpPr>
        <p:grpSpPr>
          <a:xfrm>
            <a:off x="-15207" y="934389"/>
            <a:ext cx="5828105" cy="5458390"/>
            <a:chOff x="-15207" y="934389"/>
            <a:chExt cx="5828105" cy="5458390"/>
          </a:xfrm>
        </p:grpSpPr>
        <p:sp>
          <p:nvSpPr>
            <p:cNvPr id="15" name="TextBox 14">
              <a:extLst>
                <a:ext uri="{FF2B5EF4-FFF2-40B4-BE49-F238E27FC236}">
                  <a16:creationId xmlns:a16="http://schemas.microsoft.com/office/drawing/2014/main" id="{C17E8A30-F67F-09FA-311E-1800A2E9498E}"/>
                </a:ext>
              </a:extLst>
            </p:cNvPr>
            <p:cNvSpPr txBox="1"/>
            <p:nvPr/>
          </p:nvSpPr>
          <p:spPr>
            <a:xfrm>
              <a:off x="5153743" y="1744414"/>
              <a:ext cx="659155" cy="1107996"/>
            </a:xfrm>
            <a:prstGeom prst="rect">
              <a:avLst/>
            </a:prstGeom>
            <a:noFill/>
          </p:spPr>
          <p:txBody>
            <a:bodyPr wrap="none" rtlCol="0">
              <a:spAutoFit/>
            </a:bodyPr>
            <a:lstStyle/>
            <a:p>
              <a:r>
                <a:rPr lang="en-US" sz="6600" b="1" dirty="0">
                  <a:solidFill>
                    <a:srgbClr val="2A4056"/>
                  </a:solidFill>
                  <a:latin typeface="Century Gothic" panose="020B0502020202020204" pitchFamily="34" charset="0"/>
                  <a:cs typeface="Algerian" panose="020F0502020204030204" pitchFamily="34" charset="0"/>
                </a:rPr>
                <a:t>?</a:t>
              </a:r>
            </a:p>
          </p:txBody>
        </p:sp>
        <p:grpSp>
          <p:nvGrpSpPr>
            <p:cNvPr id="8" name="Group 7">
              <a:extLst>
                <a:ext uri="{FF2B5EF4-FFF2-40B4-BE49-F238E27FC236}">
                  <a16:creationId xmlns:a16="http://schemas.microsoft.com/office/drawing/2014/main" id="{21DD5E2E-8F4A-D55E-5C06-F7DDBD0F40DE}"/>
                </a:ext>
              </a:extLst>
            </p:cNvPr>
            <p:cNvGrpSpPr/>
            <p:nvPr/>
          </p:nvGrpSpPr>
          <p:grpSpPr>
            <a:xfrm>
              <a:off x="-15207" y="934389"/>
              <a:ext cx="5324177" cy="5458390"/>
              <a:chOff x="-15207" y="934389"/>
              <a:chExt cx="5324177" cy="5458390"/>
            </a:xfrm>
          </p:grpSpPr>
          <p:grpSp>
            <p:nvGrpSpPr>
              <p:cNvPr id="12" name="Group 11">
                <a:extLst>
                  <a:ext uri="{FF2B5EF4-FFF2-40B4-BE49-F238E27FC236}">
                    <a16:creationId xmlns:a16="http://schemas.microsoft.com/office/drawing/2014/main" id="{0C1F210B-4F6A-76D2-48C8-15A0905C9DB4}"/>
                  </a:ext>
                </a:extLst>
              </p:cNvPr>
              <p:cNvGrpSpPr/>
              <p:nvPr/>
            </p:nvGrpSpPr>
            <p:grpSpPr>
              <a:xfrm>
                <a:off x="0" y="1211179"/>
                <a:ext cx="5181600" cy="5181600"/>
                <a:chOff x="10085" y="984747"/>
                <a:chExt cx="5410200" cy="5410200"/>
              </a:xfrm>
            </p:grpSpPr>
            <p:pic>
              <p:nvPicPr>
                <p:cNvPr id="9" name="Picture 8" descr="A child looking up to the side&#10;&#10;Description automatically generated">
                  <a:extLst>
                    <a:ext uri="{FF2B5EF4-FFF2-40B4-BE49-F238E27FC236}">
                      <a16:creationId xmlns:a16="http://schemas.microsoft.com/office/drawing/2014/main" id="{0C8973F1-62E9-CBD2-07B2-A31D278DEE50}"/>
                    </a:ext>
                  </a:extLst>
                </p:cNvPr>
                <p:cNvPicPr>
                  <a:picLocks noChangeAspect="1"/>
                </p:cNvPicPr>
                <p:nvPr/>
              </p:nvPicPr>
              <p:blipFill>
                <a:blip r:embed="rId4"/>
                <a:stretch>
                  <a:fillRect/>
                </a:stretch>
              </p:blipFill>
              <p:spPr>
                <a:xfrm>
                  <a:off x="10085" y="984747"/>
                  <a:ext cx="5410200" cy="5410200"/>
                </a:xfrm>
                <a:prstGeom prst="roundRect">
                  <a:avLst>
                    <a:gd name="adj" fmla="val 12642"/>
                  </a:avLst>
                </a:prstGeom>
              </p:spPr>
            </p:pic>
            <p:sp>
              <p:nvSpPr>
                <p:cNvPr id="10" name="Rounded Rectangle 9">
                  <a:extLst>
                    <a:ext uri="{FF2B5EF4-FFF2-40B4-BE49-F238E27FC236}">
                      <a16:creationId xmlns:a16="http://schemas.microsoft.com/office/drawing/2014/main" id="{5D759EBF-B009-709A-2650-916006DC201E}"/>
                    </a:ext>
                  </a:extLst>
                </p:cNvPr>
                <p:cNvSpPr/>
                <p:nvPr/>
              </p:nvSpPr>
              <p:spPr>
                <a:xfrm>
                  <a:off x="3607452" y="1219200"/>
                  <a:ext cx="1176338" cy="2057400"/>
                </a:xfrm>
                <a:prstGeom prst="roundRect">
                  <a:avLst/>
                </a:prstGeom>
                <a:solidFill>
                  <a:srgbClr val="E6DC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500EB1F1-FFEE-DA91-5662-1047621D20DC}"/>
                    </a:ext>
                  </a:extLst>
                </p:cNvPr>
                <p:cNvSpPr/>
                <p:nvPr/>
              </p:nvSpPr>
              <p:spPr>
                <a:xfrm>
                  <a:off x="3209644" y="1395412"/>
                  <a:ext cx="1176338" cy="838200"/>
                </a:xfrm>
                <a:prstGeom prst="roundRect">
                  <a:avLst/>
                </a:prstGeom>
                <a:solidFill>
                  <a:srgbClr val="E6DC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82A824E-5B61-7A34-E21C-97613415DBD2}"/>
                  </a:ext>
                </a:extLst>
              </p:cNvPr>
              <p:cNvSpPr txBox="1"/>
              <p:nvPr/>
            </p:nvSpPr>
            <p:spPr>
              <a:xfrm>
                <a:off x="4492721" y="1144250"/>
                <a:ext cx="816249" cy="1446550"/>
              </a:xfrm>
              <a:prstGeom prst="rect">
                <a:avLst/>
              </a:prstGeom>
              <a:noFill/>
            </p:spPr>
            <p:txBody>
              <a:bodyPr wrap="none" rtlCol="0">
                <a:spAutoFit/>
              </a:bodyPr>
              <a:lstStyle/>
              <a:p>
                <a:r>
                  <a:rPr lang="en-US" sz="8800" b="1" dirty="0">
                    <a:solidFill>
                      <a:srgbClr val="2A4056"/>
                    </a:solidFill>
                    <a:latin typeface="Century Gothic" panose="020B0502020202020204" pitchFamily="34" charset="0"/>
                    <a:cs typeface="Algerian" panose="020F0502020204030204" pitchFamily="34" charset="0"/>
                  </a:rPr>
                  <a:t>?</a:t>
                </a:r>
              </a:p>
            </p:txBody>
          </p:sp>
          <p:sp>
            <p:nvSpPr>
              <p:cNvPr id="14" name="TextBox 13">
                <a:extLst>
                  <a:ext uri="{FF2B5EF4-FFF2-40B4-BE49-F238E27FC236}">
                    <a16:creationId xmlns:a16="http://schemas.microsoft.com/office/drawing/2014/main" id="{406B6E5D-E29B-876B-6D91-3DFCF7AE8D05}"/>
                  </a:ext>
                </a:extLst>
              </p:cNvPr>
              <p:cNvSpPr txBox="1"/>
              <p:nvPr/>
            </p:nvSpPr>
            <p:spPr>
              <a:xfrm>
                <a:off x="3317996" y="1144250"/>
                <a:ext cx="702436" cy="1200329"/>
              </a:xfrm>
              <a:prstGeom prst="rect">
                <a:avLst/>
              </a:prstGeom>
              <a:noFill/>
            </p:spPr>
            <p:txBody>
              <a:bodyPr wrap="none" rtlCol="0">
                <a:spAutoFit/>
              </a:bodyPr>
              <a:lstStyle/>
              <a:p>
                <a:r>
                  <a:rPr lang="en-US" sz="7200" b="1" dirty="0">
                    <a:solidFill>
                      <a:srgbClr val="2A4056"/>
                    </a:solidFill>
                    <a:latin typeface="Century Gothic" panose="020B0502020202020204" pitchFamily="34" charset="0"/>
                    <a:cs typeface="Algerian" panose="020F0502020204030204" pitchFamily="34" charset="0"/>
                  </a:rPr>
                  <a:t>?</a:t>
                </a:r>
              </a:p>
            </p:txBody>
          </p:sp>
          <p:sp>
            <p:nvSpPr>
              <p:cNvPr id="2" name="Rounded Rectangle 1">
                <a:extLst>
                  <a:ext uri="{FF2B5EF4-FFF2-40B4-BE49-F238E27FC236}">
                    <a16:creationId xmlns:a16="http://schemas.microsoft.com/office/drawing/2014/main" id="{A281637D-F578-0C60-E832-F9C6B3E7F18E}"/>
                  </a:ext>
                </a:extLst>
              </p:cNvPr>
              <p:cNvSpPr/>
              <p:nvPr/>
            </p:nvSpPr>
            <p:spPr>
              <a:xfrm>
                <a:off x="-15207" y="1211178"/>
                <a:ext cx="548607" cy="5181599"/>
              </a:xfrm>
              <a:prstGeom prst="roundRect">
                <a:avLst>
                  <a:gd name="adj" fmla="val 0"/>
                </a:avLst>
              </a:prstGeom>
              <a:solidFill>
                <a:srgbClr val="E6DC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0E22E45-CD70-05C4-7452-54192D0DFD8B}"/>
                  </a:ext>
                </a:extLst>
              </p:cNvPr>
              <p:cNvSpPr txBox="1"/>
              <p:nvPr/>
            </p:nvSpPr>
            <p:spPr>
              <a:xfrm>
                <a:off x="3977563" y="934389"/>
                <a:ext cx="544882" cy="923330"/>
              </a:xfrm>
              <a:prstGeom prst="rect">
                <a:avLst/>
              </a:prstGeom>
              <a:noFill/>
            </p:spPr>
            <p:txBody>
              <a:bodyPr wrap="square" rtlCol="0">
                <a:spAutoFit/>
              </a:bodyPr>
              <a:lstStyle/>
              <a:p>
                <a:r>
                  <a:rPr lang="en-US" sz="5400" b="1" dirty="0">
                    <a:solidFill>
                      <a:srgbClr val="2A4056"/>
                    </a:solidFill>
                    <a:latin typeface="Century Gothic" panose="020B0502020202020204" pitchFamily="34" charset="0"/>
                    <a:cs typeface="Algerian" panose="020F0502020204030204" pitchFamily="34" charset="0"/>
                  </a:rPr>
                  <a:t>?</a:t>
                </a:r>
              </a:p>
            </p:txBody>
          </p:sp>
        </p:grpSp>
      </p:grpSp>
      <p:sp>
        <p:nvSpPr>
          <p:cNvPr id="19" name="TextBox 18">
            <a:extLst>
              <a:ext uri="{FF2B5EF4-FFF2-40B4-BE49-F238E27FC236}">
                <a16:creationId xmlns:a16="http://schemas.microsoft.com/office/drawing/2014/main" id="{D3E79155-B654-0643-1E3C-6D63BD9FE2D7}"/>
              </a:ext>
            </a:extLst>
          </p:cNvPr>
          <p:cNvSpPr txBox="1"/>
          <p:nvPr/>
        </p:nvSpPr>
        <p:spPr>
          <a:xfrm>
            <a:off x="5654915" y="2590800"/>
            <a:ext cx="6372176" cy="1569660"/>
          </a:xfrm>
          <a:prstGeom prst="rect">
            <a:avLst/>
          </a:prstGeom>
          <a:noFill/>
        </p:spPr>
        <p:txBody>
          <a:bodyPr wrap="square">
            <a:spAutoFit/>
          </a:bodyPr>
          <a:lstStyle/>
          <a:p>
            <a:r>
              <a:rPr lang="en-US" sz="3200" b="1" dirty="0"/>
              <a:t>Questions:</a:t>
            </a:r>
          </a:p>
          <a:p>
            <a:pPr marL="457200" indent="-457200">
              <a:buFont typeface="Arial" panose="020B0604020202020204" pitchFamily="34" charset="0"/>
              <a:buChar char="•"/>
            </a:pPr>
            <a:r>
              <a:rPr lang="en-US" sz="3200" dirty="0"/>
              <a:t>Comments from Councilmembers </a:t>
            </a:r>
          </a:p>
          <a:p>
            <a:pPr marL="457200" indent="-457200">
              <a:buFont typeface="Arial" panose="020B0604020202020204" pitchFamily="34" charset="0"/>
              <a:buChar char="•"/>
            </a:pPr>
            <a:r>
              <a:rPr lang="en-US" sz="3200" dirty="0"/>
              <a:t>Comments from the Public</a:t>
            </a:r>
          </a:p>
        </p:txBody>
      </p:sp>
    </p:spTree>
    <p:extLst>
      <p:ext uri="{BB962C8B-B14F-4D97-AF65-F5344CB8AC3E}">
        <p14:creationId xmlns:p14="http://schemas.microsoft.com/office/powerpoint/2010/main" val="35873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21</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Child Care Planning Committee/LPC Overview</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pic>
        <p:nvPicPr>
          <p:cNvPr id="3" name="Picture 2" descr="A map of a city&#10;&#10;Description automatically generated">
            <a:extLst>
              <a:ext uri="{FF2B5EF4-FFF2-40B4-BE49-F238E27FC236}">
                <a16:creationId xmlns:a16="http://schemas.microsoft.com/office/drawing/2014/main" id="{C16725EA-C243-61DB-B565-F0E8931DFA5A}"/>
              </a:ext>
            </a:extLst>
          </p:cNvPr>
          <p:cNvPicPr>
            <a:picLocks noChangeAspect="1"/>
          </p:cNvPicPr>
          <p:nvPr/>
        </p:nvPicPr>
        <p:blipFill rotWithShape="1">
          <a:blip r:embed="rId4"/>
          <a:srcRect l="7428" t="1273" r="32225" b="7147"/>
          <a:stretch/>
        </p:blipFill>
        <p:spPr>
          <a:xfrm>
            <a:off x="6705600" y="1679402"/>
            <a:ext cx="4495803" cy="4927265"/>
          </a:xfrm>
          <a:prstGeom prst="roundRect">
            <a:avLst/>
          </a:prstGeom>
        </p:spPr>
      </p:pic>
      <p:sp>
        <p:nvSpPr>
          <p:cNvPr id="2" name="TextBox 1">
            <a:extLst>
              <a:ext uri="{FF2B5EF4-FFF2-40B4-BE49-F238E27FC236}">
                <a16:creationId xmlns:a16="http://schemas.microsoft.com/office/drawing/2014/main" id="{947AA5A7-6C1C-2271-9E2E-128420A96140}"/>
              </a:ext>
            </a:extLst>
          </p:cNvPr>
          <p:cNvSpPr txBox="1"/>
          <p:nvPr/>
        </p:nvSpPr>
        <p:spPr>
          <a:xfrm>
            <a:off x="6705600" y="1021509"/>
            <a:ext cx="4495802" cy="646331"/>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Planning Committee/LPC Member Representation in Los Angeles County</a:t>
            </a:r>
            <a:endParaRPr lang="en-US" dirty="0"/>
          </a:p>
        </p:txBody>
      </p:sp>
      <p:sp>
        <p:nvSpPr>
          <p:cNvPr id="11" name="Content Placeholder 2">
            <a:extLst>
              <a:ext uri="{FF2B5EF4-FFF2-40B4-BE49-F238E27FC236}">
                <a16:creationId xmlns:a16="http://schemas.microsoft.com/office/drawing/2014/main" id="{6FFF19B5-085E-EA93-6027-66A985EC1433}"/>
              </a:ext>
            </a:extLst>
          </p:cNvPr>
          <p:cNvSpPr txBox="1">
            <a:spLocks/>
          </p:cNvSpPr>
          <p:nvPr/>
        </p:nvSpPr>
        <p:spPr>
          <a:xfrm>
            <a:off x="228599" y="1203519"/>
            <a:ext cx="6477001" cy="4450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Welfare and Institutions Code</a:t>
            </a:r>
          </a:p>
          <a:p>
            <a:pPr lvl="2"/>
            <a:r>
              <a:rPr lang="en-US" sz="2400" dirty="0"/>
              <a:t>20% shall be consumers (parents and caregivers)</a:t>
            </a:r>
          </a:p>
          <a:p>
            <a:pPr lvl="2"/>
            <a:r>
              <a:rPr lang="en-US" sz="2400" dirty="0"/>
              <a:t>20% shall be child care providers</a:t>
            </a:r>
          </a:p>
          <a:p>
            <a:pPr lvl="2"/>
            <a:r>
              <a:rPr lang="en-US" sz="2400" dirty="0"/>
              <a:t>20% shall be public agency representatives</a:t>
            </a:r>
          </a:p>
          <a:p>
            <a:pPr lvl="2"/>
            <a:r>
              <a:rPr lang="en-US" sz="2400" dirty="0"/>
              <a:t>20% shall be community representatives</a:t>
            </a:r>
          </a:p>
          <a:p>
            <a:pPr lvl="2"/>
            <a:r>
              <a:rPr lang="en-US" sz="2400" dirty="0"/>
              <a:t>20% shall be at the discretion of the appointing agencies</a:t>
            </a:r>
          </a:p>
          <a:p>
            <a:r>
              <a:rPr lang="en-US" sz="2800" b="1" dirty="0"/>
              <a:t>Governing Process</a:t>
            </a:r>
          </a:p>
          <a:p>
            <a:pPr lvl="2"/>
            <a:r>
              <a:rPr lang="en-US" sz="2400" dirty="0"/>
              <a:t>Chair and Vice Chair</a:t>
            </a:r>
          </a:p>
          <a:p>
            <a:pPr lvl="2"/>
            <a:r>
              <a:rPr lang="en-US" sz="2400" dirty="0"/>
              <a:t>Roberts Rule of Order</a:t>
            </a:r>
          </a:p>
          <a:p>
            <a:pPr lvl="2"/>
            <a:r>
              <a:rPr lang="en-US" sz="2400" dirty="0"/>
              <a:t>Brown Act</a:t>
            </a:r>
          </a:p>
          <a:p>
            <a:pPr lvl="2"/>
            <a:endParaRPr lang="en-US" dirty="0"/>
          </a:p>
        </p:txBody>
      </p:sp>
    </p:spTree>
    <p:extLst>
      <p:ext uri="{BB962C8B-B14F-4D97-AF65-F5344CB8AC3E}">
        <p14:creationId xmlns:p14="http://schemas.microsoft.com/office/powerpoint/2010/main" val="235361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6546B-5203-86D9-0767-4FFFE9619421}"/>
              </a:ext>
            </a:extLst>
          </p:cNvPr>
          <p:cNvSpPr>
            <a:spLocks noGrp="1"/>
          </p:cNvSpPr>
          <p:nvPr>
            <p:ph idx="1"/>
          </p:nvPr>
        </p:nvSpPr>
        <p:spPr>
          <a:xfrm>
            <a:off x="762000" y="1295400"/>
            <a:ext cx="8229600" cy="3921907"/>
          </a:xfrm>
        </p:spPr>
        <p:txBody>
          <a:bodyPr>
            <a:normAutofit lnSpcReduction="10000"/>
          </a:bodyPr>
          <a:lstStyle/>
          <a:p>
            <a:pPr marL="0" indent="0">
              <a:buNone/>
            </a:pPr>
            <a:r>
              <a:rPr lang="en-US" sz="2800" b="1" dirty="0"/>
              <a:t>What it is</a:t>
            </a:r>
          </a:p>
          <a:p>
            <a:pPr lvl="1">
              <a:buFont typeface="Arial" panose="020B0604020202020204" pitchFamily="34" charset="0"/>
              <a:buChar char="•"/>
            </a:pPr>
            <a:r>
              <a:rPr lang="en-US" sz="2400" dirty="0"/>
              <a:t>Guide to conducting meetings and making decisions as a group</a:t>
            </a:r>
          </a:p>
          <a:p>
            <a:pPr marL="0" indent="0">
              <a:buNone/>
            </a:pPr>
            <a:r>
              <a:rPr lang="en-US" sz="2800" b="1" dirty="0"/>
              <a:t>How it works</a:t>
            </a:r>
          </a:p>
          <a:p>
            <a:pPr lvl="1">
              <a:buFont typeface="Arial" panose="020B0604020202020204" pitchFamily="34" charset="0"/>
              <a:buChar char="•"/>
            </a:pPr>
            <a:r>
              <a:rPr lang="en-US" sz="2400" dirty="0"/>
              <a:t>A decision is carried out through a motion, which is a proposal to do something</a:t>
            </a:r>
          </a:p>
          <a:p>
            <a:pPr marL="0" indent="0">
              <a:buNone/>
            </a:pPr>
            <a:r>
              <a:rPr lang="en-US" sz="2800" b="1" dirty="0"/>
              <a:t>Who is involved</a:t>
            </a:r>
          </a:p>
          <a:p>
            <a:pPr lvl="1">
              <a:buFont typeface="Arial" panose="020B0604020202020204" pitchFamily="34" charset="0"/>
              <a:buChar char="•"/>
            </a:pPr>
            <a:r>
              <a:rPr lang="en-US" sz="2400" dirty="0"/>
              <a:t>A </a:t>
            </a:r>
            <a:r>
              <a:rPr lang="en-US" sz="2400" b="1" dirty="0">
                <a:solidFill>
                  <a:schemeClr val="bg2">
                    <a:lumMod val="50000"/>
                  </a:schemeClr>
                </a:solidFill>
              </a:rPr>
              <a:t>member</a:t>
            </a:r>
            <a:r>
              <a:rPr lang="en-US" sz="2400" dirty="0"/>
              <a:t> may propose a motion or vote</a:t>
            </a:r>
          </a:p>
          <a:p>
            <a:pPr lvl="1">
              <a:buFont typeface="Arial" panose="020B0604020202020204" pitchFamily="34" charset="0"/>
              <a:buChar char="•"/>
            </a:pPr>
            <a:r>
              <a:rPr lang="en-US" sz="2400" dirty="0"/>
              <a:t>An </a:t>
            </a:r>
            <a:r>
              <a:rPr lang="en-US" sz="2400" b="1" dirty="0">
                <a:solidFill>
                  <a:schemeClr val="accent1"/>
                </a:solidFill>
              </a:rPr>
              <a:t>alternate </a:t>
            </a:r>
            <a:r>
              <a:rPr lang="en-US" sz="2400" dirty="0"/>
              <a:t>may act in the role of a member if the member is not present</a:t>
            </a:r>
          </a:p>
        </p:txBody>
      </p:sp>
      <p:sp>
        <p:nvSpPr>
          <p:cNvPr id="5" name="Slide Number Placeholder 4">
            <a:extLst>
              <a:ext uri="{FF2B5EF4-FFF2-40B4-BE49-F238E27FC236}">
                <a16:creationId xmlns:a16="http://schemas.microsoft.com/office/drawing/2014/main" id="{D5385CD2-048E-47AF-494E-347113170832}"/>
              </a:ext>
            </a:extLst>
          </p:cNvPr>
          <p:cNvSpPr>
            <a:spLocks noGrp="1"/>
          </p:cNvSpPr>
          <p:nvPr>
            <p:ph type="sldNum" sz="quarter" idx="12"/>
          </p:nvPr>
        </p:nvSpPr>
        <p:spPr/>
        <p:txBody>
          <a:bodyPr/>
          <a:lstStyle/>
          <a:p>
            <a:fld id="{C3111FA1-5AF9-0647-B31D-D6250D4530A3}" type="slidenum">
              <a:rPr lang="en-US" smtClean="0"/>
              <a:t>22</a:t>
            </a:fld>
            <a:endParaRPr lang="en-US"/>
          </a:p>
        </p:txBody>
      </p:sp>
      <p:pic>
        <p:nvPicPr>
          <p:cNvPr id="8" name="Picture 7" descr="A black background with blue text&#10;&#10;Description automatically generated">
            <a:extLst>
              <a:ext uri="{FF2B5EF4-FFF2-40B4-BE49-F238E27FC236}">
                <a16:creationId xmlns:a16="http://schemas.microsoft.com/office/drawing/2014/main" id="{85E093AC-71EB-58B7-F15F-1CEA4AB6409B}"/>
              </a:ext>
            </a:extLst>
          </p:cNvPr>
          <p:cNvPicPr>
            <a:picLocks noChangeAspect="1"/>
          </p:cNvPicPr>
          <p:nvPr/>
        </p:nvPicPr>
        <p:blipFill>
          <a:blip r:embed="rId3"/>
          <a:stretch>
            <a:fillRect/>
          </a:stretch>
        </p:blipFill>
        <p:spPr>
          <a:xfrm>
            <a:off x="381000" y="6400800"/>
            <a:ext cx="1625269" cy="411735"/>
          </a:xfrm>
          <a:prstGeom prst="rect">
            <a:avLst/>
          </a:prstGeom>
        </p:spPr>
      </p:pic>
      <p:sp>
        <p:nvSpPr>
          <p:cNvPr id="9" name="TextBox 8">
            <a:extLst>
              <a:ext uri="{FF2B5EF4-FFF2-40B4-BE49-F238E27FC236}">
                <a16:creationId xmlns:a16="http://schemas.microsoft.com/office/drawing/2014/main" id="{867B9AF7-963D-4E1F-737F-A5C7F387D16F}"/>
              </a:ext>
            </a:extLst>
          </p:cNvPr>
          <p:cNvSpPr txBox="1"/>
          <p:nvPr/>
        </p:nvSpPr>
        <p:spPr>
          <a:xfrm>
            <a:off x="381000" y="381000"/>
            <a:ext cx="4800600" cy="461665"/>
          </a:xfrm>
          <a:prstGeom prst="rect">
            <a:avLst/>
          </a:prstGeom>
          <a:noFill/>
        </p:spPr>
        <p:txBody>
          <a:bodyPr wrap="square" rtlCol="0">
            <a:spAutoFit/>
          </a:bodyPr>
          <a:lstStyle/>
          <a:p>
            <a:r>
              <a:rPr lang="en-US" sz="2400" b="1" dirty="0">
                <a:solidFill>
                  <a:schemeClr val="bg1"/>
                </a:solidFill>
              </a:rPr>
              <a:t>Roberts Rules of Order</a:t>
            </a:r>
            <a:endParaRPr lang="en-US" sz="2400" b="1" dirty="0"/>
          </a:p>
        </p:txBody>
      </p:sp>
      <p:pic>
        <p:nvPicPr>
          <p:cNvPr id="6" name="Picture 5" descr="A red book with gold text&#10;&#10;Description automatically generated">
            <a:extLst>
              <a:ext uri="{FF2B5EF4-FFF2-40B4-BE49-F238E27FC236}">
                <a16:creationId xmlns:a16="http://schemas.microsoft.com/office/drawing/2014/main" id="{30A6D5F2-D25D-6D69-7493-2D21080F2551}"/>
              </a:ext>
            </a:extLst>
          </p:cNvPr>
          <p:cNvPicPr>
            <a:picLocks noChangeAspect="1"/>
          </p:cNvPicPr>
          <p:nvPr/>
        </p:nvPicPr>
        <p:blipFill>
          <a:blip r:embed="rId4"/>
          <a:srcRect l="5212" t="3058" r="5755" b="4132"/>
          <a:stretch/>
        </p:blipFill>
        <p:spPr>
          <a:xfrm rot="1006072">
            <a:off x="8885647" y="2264317"/>
            <a:ext cx="2382736" cy="3584618"/>
          </a:xfrm>
          <a:prstGeom prst="roundRect">
            <a:avLst>
              <a:gd name="adj" fmla="val 7070"/>
            </a:avLst>
          </a:prstGeom>
          <a:effectLst>
            <a:outerShdw blurRad="334306" dist="247743" dir="2160000" sx="97152" sy="97152" algn="tl" rotWithShape="0">
              <a:prstClr val="black">
                <a:alpha val="40000"/>
              </a:prstClr>
            </a:outerShdw>
          </a:effectLst>
        </p:spPr>
      </p:pic>
      <p:pic>
        <p:nvPicPr>
          <p:cNvPr id="10" name="Picture 9">
            <a:extLst>
              <a:ext uri="{FF2B5EF4-FFF2-40B4-BE49-F238E27FC236}">
                <a16:creationId xmlns:a16="http://schemas.microsoft.com/office/drawing/2014/main" id="{2121358D-615E-69C2-2774-234BA9D364D6}"/>
              </a:ext>
            </a:extLst>
          </p:cNvPr>
          <p:cNvPicPr>
            <a:picLocks noChangeAspect="1"/>
          </p:cNvPicPr>
          <p:nvPr/>
        </p:nvPicPr>
        <p:blipFill>
          <a:blip r:embed="rId5"/>
          <a:srcRect/>
          <a:stretch/>
        </p:blipFill>
        <p:spPr>
          <a:xfrm>
            <a:off x="7772400" y="84605"/>
            <a:ext cx="1752600" cy="592790"/>
          </a:xfrm>
          <a:prstGeom prst="rect">
            <a:avLst/>
          </a:prstGeom>
        </p:spPr>
      </p:pic>
    </p:spTree>
    <p:extLst>
      <p:ext uri="{BB962C8B-B14F-4D97-AF65-F5344CB8AC3E}">
        <p14:creationId xmlns:p14="http://schemas.microsoft.com/office/powerpoint/2010/main" val="1489089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4D5BF583-6CA4-BA72-E9EA-C0CE03BF6BA8}"/>
              </a:ext>
            </a:extLst>
          </p:cNvPr>
          <p:cNvSpPr/>
          <p:nvPr/>
        </p:nvSpPr>
        <p:spPr>
          <a:xfrm>
            <a:off x="2497653" y="1078008"/>
            <a:ext cx="7255947" cy="598392"/>
          </a:xfrm>
          <a:prstGeom prst="roundRect">
            <a:avLst/>
          </a:prstGeom>
          <a:solidFill>
            <a:srgbClr val="774FA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Slide Number Placeholder 4">
            <a:extLst>
              <a:ext uri="{FF2B5EF4-FFF2-40B4-BE49-F238E27FC236}">
                <a16:creationId xmlns:a16="http://schemas.microsoft.com/office/drawing/2014/main" id="{D940C808-2ED5-932C-22DE-BFC2496095E4}"/>
              </a:ext>
            </a:extLst>
          </p:cNvPr>
          <p:cNvSpPr>
            <a:spLocks noGrp="1"/>
          </p:cNvSpPr>
          <p:nvPr>
            <p:ph type="sldNum" sz="quarter" idx="12"/>
          </p:nvPr>
        </p:nvSpPr>
        <p:spPr/>
        <p:txBody>
          <a:bodyPr/>
          <a:lstStyle/>
          <a:p>
            <a:fld id="{C3111FA1-5AF9-0647-B31D-D6250D4530A3}" type="slidenum">
              <a:rPr lang="en-US" smtClean="0"/>
              <a:t>23</a:t>
            </a:fld>
            <a:endParaRPr lang="en-US"/>
          </a:p>
        </p:txBody>
      </p:sp>
      <p:sp>
        <p:nvSpPr>
          <p:cNvPr id="8" name="Content Placeholder 2">
            <a:extLst>
              <a:ext uri="{FF2B5EF4-FFF2-40B4-BE49-F238E27FC236}">
                <a16:creationId xmlns:a16="http://schemas.microsoft.com/office/drawing/2014/main" id="{FEC8DE0D-0574-2E0A-8DC6-12324542B54B}"/>
              </a:ext>
            </a:extLst>
          </p:cNvPr>
          <p:cNvSpPr>
            <a:spLocks noGrp="1"/>
          </p:cNvSpPr>
          <p:nvPr>
            <p:ph idx="1"/>
          </p:nvPr>
        </p:nvSpPr>
        <p:spPr>
          <a:xfrm>
            <a:off x="1662102" y="2173410"/>
            <a:ext cx="5624336" cy="4760790"/>
          </a:xfrm>
        </p:spPr>
        <p:txBody>
          <a:bodyPr>
            <a:noAutofit/>
          </a:bodyPr>
          <a:lstStyle/>
          <a:p>
            <a:pPr marL="0" indent="0">
              <a:buNone/>
            </a:pPr>
            <a:r>
              <a:rPr lang="en-US" sz="3200" b="1" dirty="0"/>
              <a:t>1. Propose </a:t>
            </a:r>
            <a:r>
              <a:rPr lang="en-US" sz="3200" b="1" dirty="0">
                <a:solidFill>
                  <a:srgbClr val="774FA5"/>
                </a:solidFill>
              </a:rPr>
              <a:t>Motion</a:t>
            </a:r>
            <a:endParaRPr lang="en-US" sz="3200" dirty="0"/>
          </a:p>
          <a:p>
            <a:pPr marL="0" indent="0">
              <a:buNone/>
            </a:pPr>
            <a:endParaRPr lang="en-US" sz="3200" dirty="0"/>
          </a:p>
          <a:p>
            <a:pPr marL="0" indent="0">
              <a:buNone/>
            </a:pPr>
            <a:r>
              <a:rPr lang="en-US" sz="3200" b="1" dirty="0"/>
              <a:t>2. </a:t>
            </a:r>
            <a:r>
              <a:rPr lang="en-US" sz="3200" b="1" dirty="0">
                <a:solidFill>
                  <a:srgbClr val="774FA5"/>
                </a:solidFill>
              </a:rPr>
              <a:t>Second</a:t>
            </a:r>
            <a:r>
              <a:rPr lang="en-US" sz="3200" b="1" dirty="0">
                <a:solidFill>
                  <a:schemeClr val="accent4"/>
                </a:solidFill>
              </a:rPr>
              <a:t> </a:t>
            </a:r>
            <a:r>
              <a:rPr lang="en-US" sz="3200" b="1" dirty="0"/>
              <a:t>the Motion</a:t>
            </a:r>
            <a:br>
              <a:rPr lang="en-US" sz="3200" dirty="0"/>
            </a:br>
            <a:endParaRPr lang="en-US" sz="3200" dirty="0"/>
          </a:p>
          <a:p>
            <a:pPr marL="0" indent="0">
              <a:buNone/>
            </a:pPr>
            <a:r>
              <a:rPr lang="en-US" sz="3200" b="1" dirty="0"/>
              <a:t>3. Chair </a:t>
            </a:r>
            <a:r>
              <a:rPr lang="en-US" sz="3200" b="1" dirty="0">
                <a:solidFill>
                  <a:srgbClr val="774FA5"/>
                </a:solidFill>
              </a:rPr>
              <a:t>States</a:t>
            </a:r>
            <a:r>
              <a:rPr lang="en-US" sz="3200" b="1" dirty="0"/>
              <a:t> the Motion</a:t>
            </a:r>
          </a:p>
          <a:p>
            <a:pPr marL="0" indent="0">
              <a:buNone/>
            </a:pPr>
            <a:endParaRPr lang="en-US" sz="3200" dirty="0"/>
          </a:p>
          <a:p>
            <a:pPr marL="0" indent="0">
              <a:buNone/>
            </a:pPr>
            <a:r>
              <a:rPr lang="en-US" sz="3200" b="1" dirty="0"/>
              <a:t>4. </a:t>
            </a:r>
            <a:r>
              <a:rPr lang="en-US" sz="3200" b="1" dirty="0">
                <a:solidFill>
                  <a:srgbClr val="774FA5"/>
                </a:solidFill>
              </a:rPr>
              <a:t>Discussion</a:t>
            </a:r>
            <a:br>
              <a:rPr lang="en-US" sz="3200" dirty="0">
                <a:solidFill>
                  <a:srgbClr val="774FA5"/>
                </a:solidFill>
              </a:rPr>
            </a:br>
            <a:endParaRPr lang="en-US" sz="3200" dirty="0">
              <a:solidFill>
                <a:srgbClr val="774FA5"/>
              </a:solidFill>
            </a:endParaRPr>
          </a:p>
        </p:txBody>
      </p:sp>
      <p:sp>
        <p:nvSpPr>
          <p:cNvPr id="4" name="Title 3">
            <a:extLst>
              <a:ext uri="{FF2B5EF4-FFF2-40B4-BE49-F238E27FC236}">
                <a16:creationId xmlns:a16="http://schemas.microsoft.com/office/drawing/2014/main" id="{9E55FB25-1FD9-03F7-09EB-8F00A33E262B}"/>
              </a:ext>
            </a:extLst>
          </p:cNvPr>
          <p:cNvSpPr>
            <a:spLocks noGrp="1"/>
          </p:cNvSpPr>
          <p:nvPr>
            <p:ph type="title"/>
          </p:nvPr>
        </p:nvSpPr>
        <p:spPr/>
        <p:txBody>
          <a:bodyPr/>
          <a:lstStyle/>
          <a:p>
            <a:r>
              <a:rPr lang="en-US" dirty="0">
                <a:solidFill>
                  <a:schemeClr val="bg1"/>
                </a:solidFill>
              </a:rPr>
              <a:t>Motions and Voting </a:t>
            </a:r>
            <a:endParaRPr lang="en-US" dirty="0"/>
          </a:p>
        </p:txBody>
      </p:sp>
      <p:pic>
        <p:nvPicPr>
          <p:cNvPr id="10" name="Picture 9" descr="A black background with blue text&#10;&#10;Description automatically generated">
            <a:extLst>
              <a:ext uri="{FF2B5EF4-FFF2-40B4-BE49-F238E27FC236}">
                <a16:creationId xmlns:a16="http://schemas.microsoft.com/office/drawing/2014/main" id="{90B2C81F-6774-64B9-0815-6677BAB72F89}"/>
              </a:ext>
            </a:extLst>
          </p:cNvPr>
          <p:cNvPicPr>
            <a:picLocks noChangeAspect="1"/>
          </p:cNvPicPr>
          <p:nvPr/>
        </p:nvPicPr>
        <p:blipFill>
          <a:blip r:embed="rId3"/>
          <a:stretch>
            <a:fillRect/>
          </a:stretch>
        </p:blipFill>
        <p:spPr>
          <a:xfrm>
            <a:off x="381000" y="6400800"/>
            <a:ext cx="1625269" cy="411735"/>
          </a:xfrm>
          <a:prstGeom prst="rect">
            <a:avLst/>
          </a:prstGeom>
        </p:spPr>
      </p:pic>
      <p:sp>
        <p:nvSpPr>
          <p:cNvPr id="2" name="Content Placeholder 2">
            <a:extLst>
              <a:ext uri="{FF2B5EF4-FFF2-40B4-BE49-F238E27FC236}">
                <a16:creationId xmlns:a16="http://schemas.microsoft.com/office/drawing/2014/main" id="{BBFD06E1-65A3-AEF1-FF0E-A0A4E4D24D9D}"/>
              </a:ext>
            </a:extLst>
          </p:cNvPr>
          <p:cNvSpPr txBox="1">
            <a:spLocks/>
          </p:cNvSpPr>
          <p:nvPr/>
        </p:nvSpPr>
        <p:spPr>
          <a:xfrm>
            <a:off x="7249771" y="2156947"/>
            <a:ext cx="4830305" cy="34811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5. (Optional) </a:t>
            </a:r>
            <a:r>
              <a:rPr lang="en-US" sz="3200" b="1" dirty="0">
                <a:solidFill>
                  <a:srgbClr val="774FA5"/>
                </a:solidFill>
              </a:rPr>
              <a:t>Amendment</a:t>
            </a:r>
            <a:br>
              <a:rPr lang="en-US" sz="3200" dirty="0"/>
            </a:br>
            <a:endParaRPr lang="en-US" sz="3200" dirty="0"/>
          </a:p>
          <a:p>
            <a:pPr marL="0" indent="0">
              <a:buNone/>
            </a:pPr>
            <a:r>
              <a:rPr lang="en-US" sz="3200" b="1" dirty="0"/>
              <a:t>6. </a:t>
            </a:r>
            <a:r>
              <a:rPr lang="en-US" sz="3200" b="1" dirty="0">
                <a:solidFill>
                  <a:srgbClr val="774FA5"/>
                </a:solidFill>
              </a:rPr>
              <a:t>Vote</a:t>
            </a:r>
          </a:p>
          <a:p>
            <a:pPr marL="0" indent="0">
              <a:buNone/>
            </a:pPr>
            <a:endParaRPr lang="en-US" sz="3200" dirty="0"/>
          </a:p>
          <a:p>
            <a:pPr marL="0" indent="0">
              <a:buNone/>
            </a:pPr>
            <a:r>
              <a:rPr lang="en-US" sz="3200" b="1" dirty="0"/>
              <a:t>7. </a:t>
            </a:r>
            <a:r>
              <a:rPr lang="en-US" sz="3200" b="1" dirty="0">
                <a:solidFill>
                  <a:srgbClr val="774FA5"/>
                </a:solidFill>
              </a:rPr>
              <a:t>Announce </a:t>
            </a:r>
            <a:r>
              <a:rPr lang="en-US" sz="3200" b="1" dirty="0"/>
              <a:t>Results</a:t>
            </a:r>
            <a:br>
              <a:rPr lang="en-US" sz="3200" dirty="0"/>
            </a:br>
            <a:endParaRPr lang="en-US" sz="3200" dirty="0"/>
          </a:p>
        </p:txBody>
      </p:sp>
      <p:pic>
        <p:nvPicPr>
          <p:cNvPr id="13" name="Picture 12">
            <a:extLst>
              <a:ext uri="{FF2B5EF4-FFF2-40B4-BE49-F238E27FC236}">
                <a16:creationId xmlns:a16="http://schemas.microsoft.com/office/drawing/2014/main" id="{A623494A-804A-B9D4-AE2C-1B563132FA2D}"/>
              </a:ext>
            </a:extLst>
          </p:cNvPr>
          <p:cNvPicPr>
            <a:picLocks noChangeAspect="1"/>
          </p:cNvPicPr>
          <p:nvPr/>
        </p:nvPicPr>
        <p:blipFill>
          <a:blip r:embed="rId4"/>
          <a:srcRect l="347" t="-1189" r="82779" b="54177"/>
          <a:stretch/>
        </p:blipFill>
        <p:spPr>
          <a:xfrm>
            <a:off x="292100" y="1522424"/>
            <a:ext cx="1509702" cy="1281523"/>
          </a:xfrm>
          <a:prstGeom prst="rect">
            <a:avLst/>
          </a:prstGeom>
        </p:spPr>
      </p:pic>
      <p:pic>
        <p:nvPicPr>
          <p:cNvPr id="20" name="Picture 19">
            <a:extLst>
              <a:ext uri="{FF2B5EF4-FFF2-40B4-BE49-F238E27FC236}">
                <a16:creationId xmlns:a16="http://schemas.microsoft.com/office/drawing/2014/main" id="{0B7000B6-CA9E-93AB-9A47-4B02D3624E1E}"/>
              </a:ext>
            </a:extLst>
          </p:cNvPr>
          <p:cNvPicPr>
            <a:picLocks noChangeAspect="1"/>
          </p:cNvPicPr>
          <p:nvPr/>
        </p:nvPicPr>
        <p:blipFill>
          <a:blip r:embed="rId4"/>
          <a:srcRect l="17316" t="2807" r="65810" b="58289"/>
          <a:stretch/>
        </p:blipFill>
        <p:spPr>
          <a:xfrm>
            <a:off x="266700" y="2640024"/>
            <a:ext cx="1509702" cy="1060523"/>
          </a:xfrm>
          <a:prstGeom prst="rect">
            <a:avLst/>
          </a:prstGeom>
        </p:spPr>
      </p:pic>
      <p:pic>
        <p:nvPicPr>
          <p:cNvPr id="21" name="Picture 20">
            <a:extLst>
              <a:ext uri="{FF2B5EF4-FFF2-40B4-BE49-F238E27FC236}">
                <a16:creationId xmlns:a16="http://schemas.microsoft.com/office/drawing/2014/main" id="{9B0140F4-050D-9F0F-0D9A-3F4484CF16EA}"/>
              </a:ext>
            </a:extLst>
          </p:cNvPr>
          <p:cNvPicPr>
            <a:picLocks noChangeAspect="1"/>
          </p:cNvPicPr>
          <p:nvPr/>
        </p:nvPicPr>
        <p:blipFill>
          <a:blip r:embed="rId4"/>
          <a:srcRect l="32132" t="2807" r="50994" b="58289"/>
          <a:stretch/>
        </p:blipFill>
        <p:spPr>
          <a:xfrm>
            <a:off x="215569" y="3948250"/>
            <a:ext cx="1509702" cy="1060523"/>
          </a:xfrm>
          <a:prstGeom prst="rect">
            <a:avLst/>
          </a:prstGeom>
        </p:spPr>
      </p:pic>
      <p:pic>
        <p:nvPicPr>
          <p:cNvPr id="22" name="Picture 21">
            <a:extLst>
              <a:ext uri="{FF2B5EF4-FFF2-40B4-BE49-F238E27FC236}">
                <a16:creationId xmlns:a16="http://schemas.microsoft.com/office/drawing/2014/main" id="{1F2DF228-267C-2542-20B3-0508C96F4BE1}"/>
              </a:ext>
            </a:extLst>
          </p:cNvPr>
          <p:cNvPicPr>
            <a:picLocks noChangeAspect="1"/>
          </p:cNvPicPr>
          <p:nvPr/>
        </p:nvPicPr>
        <p:blipFill>
          <a:blip r:embed="rId4"/>
          <a:srcRect l="48722" t="2807" r="34404" b="58289"/>
          <a:stretch/>
        </p:blipFill>
        <p:spPr>
          <a:xfrm>
            <a:off x="152400" y="5180024"/>
            <a:ext cx="1509702" cy="1060523"/>
          </a:xfrm>
          <a:prstGeom prst="rect">
            <a:avLst/>
          </a:prstGeom>
        </p:spPr>
      </p:pic>
      <p:pic>
        <p:nvPicPr>
          <p:cNvPr id="23" name="Picture 22">
            <a:extLst>
              <a:ext uri="{FF2B5EF4-FFF2-40B4-BE49-F238E27FC236}">
                <a16:creationId xmlns:a16="http://schemas.microsoft.com/office/drawing/2014/main" id="{03F83616-65B4-0777-2D42-BF2C6AECCB9E}"/>
              </a:ext>
            </a:extLst>
          </p:cNvPr>
          <p:cNvPicPr>
            <a:picLocks noChangeAspect="1"/>
          </p:cNvPicPr>
          <p:nvPr/>
        </p:nvPicPr>
        <p:blipFill>
          <a:blip r:embed="rId4"/>
          <a:srcRect l="66356" t="4582" r="16770" b="56514"/>
          <a:stretch/>
        </p:blipFill>
        <p:spPr>
          <a:xfrm>
            <a:off x="5867400" y="2911553"/>
            <a:ext cx="1509702" cy="1060523"/>
          </a:xfrm>
          <a:prstGeom prst="rect">
            <a:avLst/>
          </a:prstGeom>
        </p:spPr>
      </p:pic>
      <p:pic>
        <p:nvPicPr>
          <p:cNvPr id="24" name="Picture 23">
            <a:extLst>
              <a:ext uri="{FF2B5EF4-FFF2-40B4-BE49-F238E27FC236}">
                <a16:creationId xmlns:a16="http://schemas.microsoft.com/office/drawing/2014/main" id="{950ECF41-599F-AB06-1653-EB4CD4DD314E}"/>
              </a:ext>
            </a:extLst>
          </p:cNvPr>
          <p:cNvPicPr>
            <a:picLocks noChangeAspect="1"/>
          </p:cNvPicPr>
          <p:nvPr/>
        </p:nvPicPr>
        <p:blipFill>
          <a:blip r:embed="rId4"/>
          <a:srcRect l="83714" t="6287" r="2111" b="54809"/>
          <a:stretch/>
        </p:blipFill>
        <p:spPr>
          <a:xfrm>
            <a:off x="6058066" y="4143453"/>
            <a:ext cx="1268236" cy="1060523"/>
          </a:xfrm>
          <a:prstGeom prst="rect">
            <a:avLst/>
          </a:prstGeom>
        </p:spPr>
      </p:pic>
      <p:pic>
        <p:nvPicPr>
          <p:cNvPr id="26" name="Graphic 25" descr="Pen outline">
            <a:extLst>
              <a:ext uri="{FF2B5EF4-FFF2-40B4-BE49-F238E27FC236}">
                <a16:creationId xmlns:a16="http://schemas.microsoft.com/office/drawing/2014/main" id="{6296A904-A9CA-FED2-9E27-056FB19631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2866" y="2133600"/>
            <a:ext cx="648406" cy="648406"/>
          </a:xfrm>
          <a:prstGeom prst="rect">
            <a:avLst/>
          </a:prstGeom>
        </p:spPr>
      </p:pic>
      <p:sp>
        <p:nvSpPr>
          <p:cNvPr id="28" name="TextBox 27">
            <a:extLst>
              <a:ext uri="{FF2B5EF4-FFF2-40B4-BE49-F238E27FC236}">
                <a16:creationId xmlns:a16="http://schemas.microsoft.com/office/drawing/2014/main" id="{97E46DB2-8858-7446-A30F-504A5991BB70}"/>
              </a:ext>
            </a:extLst>
          </p:cNvPr>
          <p:cNvSpPr txBox="1"/>
          <p:nvPr/>
        </p:nvSpPr>
        <p:spPr>
          <a:xfrm>
            <a:off x="0" y="1066800"/>
            <a:ext cx="12192000" cy="584775"/>
          </a:xfrm>
          <a:prstGeom prst="rect">
            <a:avLst/>
          </a:prstGeom>
          <a:noFill/>
        </p:spPr>
        <p:txBody>
          <a:bodyPr wrap="square">
            <a:spAutoFit/>
          </a:bodyPr>
          <a:lstStyle/>
          <a:p>
            <a:pPr algn="ctr"/>
            <a:r>
              <a:rPr lang="en-US" sz="3200" b="1" dirty="0"/>
              <a:t>Motion and Vote</a:t>
            </a:r>
          </a:p>
        </p:txBody>
      </p:sp>
      <p:sp>
        <p:nvSpPr>
          <p:cNvPr id="6" name="TextBox 5">
            <a:extLst>
              <a:ext uri="{FF2B5EF4-FFF2-40B4-BE49-F238E27FC236}">
                <a16:creationId xmlns:a16="http://schemas.microsoft.com/office/drawing/2014/main" id="{5246F296-4DBF-7BA0-953D-317432886FA0}"/>
              </a:ext>
            </a:extLst>
          </p:cNvPr>
          <p:cNvSpPr txBox="1"/>
          <p:nvPr/>
        </p:nvSpPr>
        <p:spPr>
          <a:xfrm>
            <a:off x="6096000" y="5761501"/>
            <a:ext cx="5638800" cy="523220"/>
          </a:xfrm>
          <a:prstGeom prst="rect">
            <a:avLst/>
          </a:prstGeom>
          <a:noFill/>
        </p:spPr>
        <p:txBody>
          <a:bodyPr wrap="square">
            <a:spAutoFit/>
          </a:bodyPr>
          <a:lstStyle/>
          <a:p>
            <a:pPr marL="0" indent="0">
              <a:buNone/>
            </a:pPr>
            <a:r>
              <a:rPr lang="en-US" sz="1400" dirty="0"/>
              <a:t>Source: Robert, H. M., Evans, W. J., </a:t>
            </a:r>
            <a:r>
              <a:rPr lang="en-US" sz="1400" dirty="0" err="1"/>
              <a:t>Honemann</a:t>
            </a:r>
            <a:r>
              <a:rPr lang="en-US" sz="1400" dirty="0"/>
              <a:t>, D. H., &amp; Balch, T. J. (2020). </a:t>
            </a:r>
            <a:r>
              <a:rPr lang="en-US" sz="1400" i="1" dirty="0"/>
              <a:t>Robert's Rules of Order Newly Revised</a:t>
            </a:r>
            <a:r>
              <a:rPr lang="en-US" sz="1400" dirty="0"/>
              <a:t> (12th ed.). Public Affairs.</a:t>
            </a:r>
          </a:p>
        </p:txBody>
      </p:sp>
      <p:pic>
        <p:nvPicPr>
          <p:cNvPr id="17" name="Picture 16">
            <a:extLst>
              <a:ext uri="{FF2B5EF4-FFF2-40B4-BE49-F238E27FC236}">
                <a16:creationId xmlns:a16="http://schemas.microsoft.com/office/drawing/2014/main" id="{2121358D-615E-69C2-2774-234BA9D364D6}"/>
              </a:ext>
            </a:extLst>
          </p:cNvPr>
          <p:cNvPicPr>
            <a:picLocks noChangeAspect="1"/>
          </p:cNvPicPr>
          <p:nvPr/>
        </p:nvPicPr>
        <p:blipFill>
          <a:blip r:embed="rId7"/>
          <a:srcRect/>
          <a:stretch/>
        </p:blipFill>
        <p:spPr>
          <a:xfrm>
            <a:off x="7772400" y="84605"/>
            <a:ext cx="1752600" cy="592790"/>
          </a:xfrm>
          <a:prstGeom prst="rect">
            <a:avLst/>
          </a:prstGeom>
        </p:spPr>
      </p:pic>
    </p:spTree>
    <p:extLst>
      <p:ext uri="{BB962C8B-B14F-4D97-AF65-F5344CB8AC3E}">
        <p14:creationId xmlns:p14="http://schemas.microsoft.com/office/powerpoint/2010/main" val="23306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 setting over a mountain&#10;&#10;Description automatically generated with medium confidence">
            <a:extLst>
              <a:ext uri="{FF2B5EF4-FFF2-40B4-BE49-F238E27FC236}">
                <a16:creationId xmlns:a16="http://schemas.microsoft.com/office/drawing/2014/main" id="{A24C1295-AC8E-E966-29CC-1089E31ADD34}"/>
              </a:ext>
            </a:extLst>
          </p:cNvPr>
          <p:cNvPicPr>
            <a:picLocks noChangeAspect="1"/>
          </p:cNvPicPr>
          <p:nvPr/>
        </p:nvPicPr>
        <p:blipFill>
          <a:blip r:embed="rId3"/>
          <a:srcRect l="14025" t="-960" r="15850" b="199"/>
          <a:stretch/>
        </p:blipFill>
        <p:spPr>
          <a:xfrm>
            <a:off x="8001000" y="836087"/>
            <a:ext cx="4191000" cy="6021913"/>
          </a:xfrm>
          <a:prstGeom prst="rect">
            <a:avLst/>
          </a:prstGeom>
        </p:spPr>
      </p:pic>
      <p:sp>
        <p:nvSpPr>
          <p:cNvPr id="7" name="Rectangle 6">
            <a:extLst>
              <a:ext uri="{FF2B5EF4-FFF2-40B4-BE49-F238E27FC236}">
                <a16:creationId xmlns:a16="http://schemas.microsoft.com/office/drawing/2014/main" id="{1BB8C001-9E81-7FD4-E31E-E8F92F89FD95}"/>
              </a:ext>
            </a:extLst>
          </p:cNvPr>
          <p:cNvSpPr/>
          <p:nvPr/>
        </p:nvSpPr>
        <p:spPr>
          <a:xfrm>
            <a:off x="8001000" y="1030817"/>
            <a:ext cx="4191000" cy="824623"/>
          </a:xfrm>
          <a:prstGeom prst="rect">
            <a:avLst/>
          </a:prstGeom>
          <a:solidFill>
            <a:schemeClr val="bg1">
              <a:alpha val="7910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9EBF9A4-7EBC-D90C-BDD8-CFA643837876}"/>
              </a:ext>
            </a:extLst>
          </p:cNvPr>
          <p:cNvSpPr>
            <a:spLocks noGrp="1"/>
          </p:cNvSpPr>
          <p:nvPr>
            <p:ph idx="1"/>
          </p:nvPr>
        </p:nvSpPr>
        <p:spPr>
          <a:xfrm>
            <a:off x="271869" y="958840"/>
            <a:ext cx="7567206" cy="5670560"/>
          </a:xfrm>
        </p:spPr>
        <p:txBody>
          <a:bodyPr>
            <a:noAutofit/>
          </a:bodyPr>
          <a:lstStyle/>
          <a:p>
            <a:pPr marL="0" indent="0">
              <a:buNone/>
            </a:pPr>
            <a:r>
              <a:rPr lang="en-US" b="1" dirty="0">
                <a:latin typeface="+mn-lt"/>
              </a:rPr>
              <a:t>What is Brown Act?</a:t>
            </a:r>
          </a:p>
          <a:p>
            <a:r>
              <a:rPr lang="en-US" dirty="0">
                <a:latin typeface="+mn-lt"/>
              </a:rPr>
              <a:t>Enacted in State Legislature in 1953</a:t>
            </a:r>
          </a:p>
          <a:p>
            <a:r>
              <a:rPr lang="en-US" dirty="0">
                <a:latin typeface="+mn-lt"/>
              </a:rPr>
              <a:t>Government Code Section 54950 requires public agencies to conduct business in open forums, with limited exceptions</a:t>
            </a:r>
          </a:p>
          <a:p>
            <a:r>
              <a:rPr lang="en-US" dirty="0">
                <a:latin typeface="+mn-lt"/>
              </a:rPr>
              <a:t>Applies to:</a:t>
            </a:r>
          </a:p>
          <a:p>
            <a:pPr lvl="1"/>
            <a:r>
              <a:rPr lang="en-US" dirty="0">
                <a:latin typeface="+mn-lt"/>
              </a:rPr>
              <a:t>Bodies created by formal action of a local legislative body (i.e., Commissions, Committees, Councils, etc.)</a:t>
            </a:r>
          </a:p>
          <a:p>
            <a:pPr lvl="1"/>
            <a:r>
              <a:rPr lang="en-US" dirty="0">
                <a:latin typeface="+mn-lt"/>
              </a:rPr>
              <a:t>Standing Committee” which has jurisdiction over a particular subject matter or with a fixed meeting schedule</a:t>
            </a:r>
          </a:p>
          <a:p>
            <a:r>
              <a:rPr lang="en-US" dirty="0">
                <a:latin typeface="+mn-lt"/>
              </a:rPr>
              <a:t>Does not apply to ad hoc</a:t>
            </a:r>
          </a:p>
          <a:p>
            <a:pPr lvl="1"/>
            <a:r>
              <a:rPr lang="en-US" dirty="0">
                <a:latin typeface="+mn-lt"/>
              </a:rPr>
              <a:t>Limited term, and not a standing meeting</a:t>
            </a:r>
          </a:p>
          <a:p>
            <a:r>
              <a:rPr lang="en-US" dirty="0">
                <a:latin typeface="+mn-lt"/>
              </a:rPr>
              <a:t>Quorum is required to conduct public meeting </a:t>
            </a:r>
          </a:p>
          <a:p>
            <a:pPr lvl="1"/>
            <a:r>
              <a:rPr lang="en-US" dirty="0">
                <a:latin typeface="+mn-lt"/>
              </a:rPr>
              <a:t>Quorum is 50% of members or alternates</a:t>
            </a:r>
          </a:p>
          <a:p>
            <a:endParaRPr lang="en-US" dirty="0">
              <a:latin typeface="+mn-lt"/>
            </a:endParaRPr>
          </a:p>
          <a:p>
            <a:pPr lvl="1"/>
            <a:r>
              <a:rPr lang="en-US" dirty="0">
                <a:latin typeface="+mn-lt"/>
              </a:rPr>
              <a:t> </a:t>
            </a:r>
          </a:p>
        </p:txBody>
      </p:sp>
      <p:sp>
        <p:nvSpPr>
          <p:cNvPr id="5" name="Slide Number Placeholder 4">
            <a:extLst>
              <a:ext uri="{FF2B5EF4-FFF2-40B4-BE49-F238E27FC236}">
                <a16:creationId xmlns:a16="http://schemas.microsoft.com/office/drawing/2014/main" id="{769DECE0-8066-4956-4459-CCA6776B5982}"/>
              </a:ext>
            </a:extLst>
          </p:cNvPr>
          <p:cNvSpPr>
            <a:spLocks noGrp="1"/>
          </p:cNvSpPr>
          <p:nvPr>
            <p:ph type="sldNum" sz="quarter" idx="12"/>
          </p:nvPr>
        </p:nvSpPr>
        <p:spPr/>
        <p:txBody>
          <a:bodyPr/>
          <a:lstStyle/>
          <a:p>
            <a:fld id="{C3111FA1-5AF9-0647-B31D-D6250D4530A3}" type="slidenum">
              <a:rPr lang="en-US" smtClean="0">
                <a:solidFill>
                  <a:schemeClr val="bg1"/>
                </a:solidFill>
              </a:rPr>
              <a:t>24</a:t>
            </a:fld>
            <a:endParaRPr lang="en-US" dirty="0">
              <a:solidFill>
                <a:schemeClr val="bg1"/>
              </a:solidFill>
            </a:endParaRPr>
          </a:p>
        </p:txBody>
      </p:sp>
      <p:sp>
        <p:nvSpPr>
          <p:cNvPr id="10" name="Title 9">
            <a:extLst>
              <a:ext uri="{FF2B5EF4-FFF2-40B4-BE49-F238E27FC236}">
                <a16:creationId xmlns:a16="http://schemas.microsoft.com/office/drawing/2014/main" id="{D224C654-E101-C3E5-B7B8-68204E844671}"/>
              </a:ext>
            </a:extLst>
          </p:cNvPr>
          <p:cNvSpPr>
            <a:spLocks noGrp="1"/>
          </p:cNvSpPr>
          <p:nvPr>
            <p:ph type="title"/>
          </p:nvPr>
        </p:nvSpPr>
        <p:spPr/>
        <p:txBody>
          <a:bodyPr/>
          <a:lstStyle/>
          <a:p>
            <a:r>
              <a:rPr lang="en-US" dirty="0"/>
              <a:t>Brown Act</a:t>
            </a:r>
          </a:p>
        </p:txBody>
      </p:sp>
      <p:pic>
        <p:nvPicPr>
          <p:cNvPr id="13" name="Picture 12" descr="A black background with blue text&#10;&#10;Description automatically generated">
            <a:extLst>
              <a:ext uri="{FF2B5EF4-FFF2-40B4-BE49-F238E27FC236}">
                <a16:creationId xmlns:a16="http://schemas.microsoft.com/office/drawing/2014/main" id="{BC6C1D9E-E028-3DD9-5E39-CA016631D7F4}"/>
              </a:ext>
            </a:extLst>
          </p:cNvPr>
          <p:cNvPicPr>
            <a:picLocks noChangeAspect="1"/>
          </p:cNvPicPr>
          <p:nvPr/>
        </p:nvPicPr>
        <p:blipFill>
          <a:blip r:embed="rId4"/>
          <a:stretch>
            <a:fillRect/>
          </a:stretch>
        </p:blipFill>
        <p:spPr>
          <a:xfrm>
            <a:off x="257175" y="6315980"/>
            <a:ext cx="1625269" cy="411735"/>
          </a:xfrm>
          <a:prstGeom prst="rect">
            <a:avLst/>
          </a:prstGeom>
        </p:spPr>
      </p:pic>
      <p:sp>
        <p:nvSpPr>
          <p:cNvPr id="6" name="Title 9">
            <a:extLst>
              <a:ext uri="{FF2B5EF4-FFF2-40B4-BE49-F238E27FC236}">
                <a16:creationId xmlns:a16="http://schemas.microsoft.com/office/drawing/2014/main" id="{C6E22327-2276-680F-507C-89B1D3035361}"/>
              </a:ext>
            </a:extLst>
          </p:cNvPr>
          <p:cNvSpPr txBox="1">
            <a:spLocks/>
          </p:cNvSpPr>
          <p:nvPr/>
        </p:nvSpPr>
        <p:spPr>
          <a:xfrm>
            <a:off x="8001000" y="958840"/>
            <a:ext cx="4191000" cy="896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bg1"/>
                </a:solidFill>
                <a:latin typeface="Calibri" panose="020F0502020204030204" pitchFamily="34" charset="0"/>
                <a:ea typeface="+mj-ea"/>
                <a:cs typeface="Calibri" panose="020F0502020204030204" pitchFamily="34" charset="0"/>
              </a:defRPr>
            </a:lvl1pPr>
          </a:lstStyle>
          <a:p>
            <a:pPr algn="ctr"/>
            <a:r>
              <a:rPr lang="en-US" dirty="0">
                <a:solidFill>
                  <a:schemeClr val="tx1"/>
                </a:solidFill>
              </a:rPr>
              <a:t>The Brown Act</a:t>
            </a:r>
          </a:p>
          <a:p>
            <a:pPr algn="ctr"/>
            <a:r>
              <a:rPr lang="en-US" dirty="0">
                <a:solidFill>
                  <a:schemeClr val="tx1"/>
                </a:solidFill>
              </a:rPr>
              <a:t>AKA the Sunshine Law</a:t>
            </a:r>
          </a:p>
        </p:txBody>
      </p:sp>
      <p:pic>
        <p:nvPicPr>
          <p:cNvPr id="14" name="Picture 13">
            <a:extLst>
              <a:ext uri="{FF2B5EF4-FFF2-40B4-BE49-F238E27FC236}">
                <a16:creationId xmlns:a16="http://schemas.microsoft.com/office/drawing/2014/main" id="{2121358D-615E-69C2-2774-234BA9D364D6}"/>
              </a:ext>
            </a:extLst>
          </p:cNvPr>
          <p:cNvPicPr>
            <a:picLocks noChangeAspect="1"/>
          </p:cNvPicPr>
          <p:nvPr/>
        </p:nvPicPr>
        <p:blipFill>
          <a:blip r:embed="rId5"/>
          <a:srcRect/>
          <a:stretch/>
        </p:blipFill>
        <p:spPr>
          <a:xfrm>
            <a:off x="7848600" y="160017"/>
            <a:ext cx="1752600" cy="592790"/>
          </a:xfrm>
          <a:prstGeom prst="rect">
            <a:avLst/>
          </a:prstGeom>
        </p:spPr>
      </p:pic>
    </p:spTree>
    <p:extLst>
      <p:ext uri="{BB962C8B-B14F-4D97-AF65-F5344CB8AC3E}">
        <p14:creationId xmlns:p14="http://schemas.microsoft.com/office/powerpoint/2010/main" val="38555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778A48-9CCB-0CBF-87F2-D5624B45842F}"/>
              </a:ext>
            </a:extLst>
          </p:cNvPr>
          <p:cNvSpPr/>
          <p:nvPr/>
        </p:nvSpPr>
        <p:spPr>
          <a:xfrm>
            <a:off x="304800" y="1219200"/>
            <a:ext cx="6952882" cy="461664"/>
          </a:xfrm>
          <a:prstGeom prst="roundRect">
            <a:avLst/>
          </a:prstGeom>
          <a:solidFill>
            <a:srgbClr val="70AD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bg1"/>
                </a:solidFill>
              </a:rPr>
              <a:t>Development of Strategic Plan will be informed by:</a:t>
            </a:r>
            <a:endParaRPr lang="en-US" sz="2400" dirty="0"/>
          </a:p>
        </p:txBody>
      </p:sp>
      <p:sp>
        <p:nvSpPr>
          <p:cNvPr id="5" name="TextBox 7">
            <a:extLst>
              <a:ext uri="{FF2B5EF4-FFF2-40B4-BE49-F238E27FC236}">
                <a16:creationId xmlns:a16="http://schemas.microsoft.com/office/drawing/2014/main" id="{FB2C6934-6BFF-6A9B-59BB-08D99812F4AF}"/>
              </a:ext>
            </a:extLst>
          </p:cNvPr>
          <p:cNvSpPr txBox="1"/>
          <p:nvPr/>
        </p:nvSpPr>
        <p:spPr>
          <a:xfrm>
            <a:off x="972670" y="1981200"/>
            <a:ext cx="8642595" cy="46782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Child Care Planning Committee</a:t>
            </a:r>
          </a:p>
          <a:p>
            <a:pPr marL="285750" indent="-285750">
              <a:buFont typeface="Arial" panose="020B0604020202020204" pitchFamily="34" charset="0"/>
              <a:buChar char="•"/>
            </a:pPr>
            <a:r>
              <a:rPr lang="en-US" sz="2400" dirty="0"/>
              <a:t>Policy Roundtable Commission</a:t>
            </a:r>
          </a:p>
          <a:p>
            <a:pPr marL="285750" indent="-285750">
              <a:buFont typeface="Arial" panose="020B0604020202020204" pitchFamily="34" charset="0"/>
              <a:buChar char="•"/>
            </a:pPr>
            <a:r>
              <a:rPr lang="en-US" sz="2400" dirty="0"/>
              <a:t>OAECE </a:t>
            </a:r>
          </a:p>
          <a:p>
            <a:pPr marL="285750" indent="-285750">
              <a:buFont typeface="Arial" panose="020B0604020202020204" pitchFamily="34" charset="0"/>
              <a:buChar char="•"/>
            </a:pPr>
            <a:r>
              <a:rPr lang="en-US" sz="2400" dirty="0"/>
              <a:t>ECE Providers</a:t>
            </a:r>
          </a:p>
          <a:p>
            <a:pPr marL="285750" indent="-285750">
              <a:buFont typeface="Arial" panose="020B0604020202020204" pitchFamily="34" charset="0"/>
              <a:buChar char="•"/>
            </a:pPr>
            <a:r>
              <a:rPr lang="en-US" sz="2400" dirty="0"/>
              <a:t>Parents</a:t>
            </a:r>
          </a:p>
          <a:p>
            <a:pPr marL="285750" indent="-285750">
              <a:buFont typeface="Arial" panose="020B0604020202020204" pitchFamily="34" charset="0"/>
              <a:buChar char="•"/>
            </a:pPr>
            <a:r>
              <a:rPr lang="en-US" sz="2400" dirty="0"/>
              <a:t>Public</a:t>
            </a:r>
            <a:r>
              <a:rPr lang="en-US" sz="2400" b="1" dirty="0"/>
              <a:t> </a:t>
            </a:r>
          </a:p>
          <a:p>
            <a:pPr marL="285750" indent="-285750">
              <a:buFont typeface="Arial" panose="020B0604020202020204" pitchFamily="34" charset="0"/>
              <a:buChar char="•"/>
            </a:pPr>
            <a:r>
              <a:rPr lang="en-US" sz="2400" dirty="0"/>
              <a:t>Reports </a:t>
            </a:r>
          </a:p>
          <a:p>
            <a:pPr marL="800100" lvl="1" indent="-342900">
              <a:buFont typeface="Wingdings" panose="05000000000000000000" pitchFamily="2" charset="2"/>
              <a:buChar char="ü"/>
            </a:pPr>
            <a:r>
              <a:rPr lang="en-US" sz="2400" dirty="0"/>
              <a:t>UPK Implementation Plan</a:t>
            </a:r>
          </a:p>
          <a:p>
            <a:pPr marL="800100" lvl="1" indent="-342900">
              <a:buFont typeface="Wingdings" panose="05000000000000000000" pitchFamily="2" charset="2"/>
              <a:buChar char="ü"/>
            </a:pPr>
            <a:r>
              <a:rPr lang="en-US" sz="2400" dirty="0"/>
              <a:t>Blueprint to Fortify the ECE Infant and Toddler System</a:t>
            </a:r>
          </a:p>
          <a:p>
            <a:pPr marL="800100" lvl="1" indent="-342900">
              <a:buFont typeface="Wingdings" panose="05000000000000000000" pitchFamily="2" charset="2"/>
              <a:buChar char="ü"/>
            </a:pPr>
            <a:r>
              <a:rPr lang="en-US" sz="2400" dirty="0"/>
              <a:t>LA County ECE Needs Assessment 2023</a:t>
            </a:r>
          </a:p>
          <a:p>
            <a:pPr marL="800100" lvl="1" indent="-342900">
              <a:buFont typeface="Wingdings" panose="05000000000000000000" pitchFamily="2" charset="2"/>
              <a:buChar char="ü"/>
            </a:pPr>
            <a:r>
              <a:rPr lang="en-US" sz="2400" dirty="0"/>
              <a:t>LA County’s Health Survey</a:t>
            </a:r>
          </a:p>
          <a:p>
            <a:pPr marL="800100" lvl="1" indent="-342900">
              <a:buFont typeface="Wingdings" panose="05000000000000000000" pitchFamily="2" charset="2"/>
              <a:buChar char="ü"/>
            </a:pPr>
            <a:r>
              <a:rPr lang="en-US" sz="2400" dirty="0"/>
              <a:t>etc.  </a:t>
            </a:r>
          </a:p>
        </p:txBody>
      </p:sp>
      <p:pic>
        <p:nvPicPr>
          <p:cNvPr id="6" name="Picture 5" descr="Kids playing and drawing on the ground">
            <a:extLst>
              <a:ext uri="{FF2B5EF4-FFF2-40B4-BE49-F238E27FC236}">
                <a16:creationId xmlns:a16="http://schemas.microsoft.com/office/drawing/2014/main" id="{FA86EC89-2DC3-2E52-D14C-39677F3B5914}"/>
              </a:ext>
            </a:extLst>
          </p:cNvPr>
          <p:cNvPicPr>
            <a:picLocks noChangeAspect="1"/>
          </p:cNvPicPr>
          <p:nvPr/>
        </p:nvPicPr>
        <p:blipFill>
          <a:blip r:embed="rId2">
            <a:alphaModFix/>
          </a:blip>
          <a:stretch>
            <a:fillRect/>
          </a:stretch>
        </p:blipFill>
        <p:spPr>
          <a:xfrm>
            <a:off x="7086600" y="1793221"/>
            <a:ext cx="4536454" cy="3046994"/>
          </a:xfrm>
          <a:prstGeom prst="rect">
            <a:avLst/>
          </a:prstGeom>
          <a:effectLst>
            <a:softEdge rad="12700"/>
          </a:effectLst>
        </p:spPr>
      </p:pic>
      <p:sp>
        <p:nvSpPr>
          <p:cNvPr id="7" name="TextBox 6">
            <a:extLst>
              <a:ext uri="{FF2B5EF4-FFF2-40B4-BE49-F238E27FC236}">
                <a16:creationId xmlns:a16="http://schemas.microsoft.com/office/drawing/2014/main" id="{6148DBD3-08B1-E057-335F-98D614A87B0B}"/>
              </a:ext>
            </a:extLst>
          </p:cNvPr>
          <p:cNvSpPr txBox="1"/>
          <p:nvPr/>
        </p:nvSpPr>
        <p:spPr>
          <a:xfrm>
            <a:off x="176824" y="282362"/>
            <a:ext cx="6280486" cy="461665"/>
          </a:xfrm>
          <a:prstGeom prst="rect">
            <a:avLst/>
          </a:prstGeom>
          <a:noFill/>
        </p:spPr>
        <p:txBody>
          <a:bodyPr wrap="square">
            <a:spAutoFit/>
          </a:bodyPr>
          <a:lstStyle/>
          <a:p>
            <a:r>
              <a:rPr lang="en-US" sz="2400" b="1" dirty="0">
                <a:solidFill>
                  <a:schemeClr val="bg1"/>
                </a:solidFill>
              </a:rPr>
              <a:t>LA County ECE Unified Strategic Plan 2026-2030</a:t>
            </a:r>
          </a:p>
        </p:txBody>
      </p:sp>
      <p:pic>
        <p:nvPicPr>
          <p:cNvPr id="8" name="Picture 7" descr="A black background with blue text&#10;&#10;Description automatically generated">
            <a:extLst>
              <a:ext uri="{FF2B5EF4-FFF2-40B4-BE49-F238E27FC236}">
                <a16:creationId xmlns:a16="http://schemas.microsoft.com/office/drawing/2014/main" id="{DBF35FE6-BC81-6B38-B5DE-5453942F7F24}"/>
              </a:ext>
            </a:extLst>
          </p:cNvPr>
          <p:cNvPicPr>
            <a:picLocks noChangeAspect="1"/>
          </p:cNvPicPr>
          <p:nvPr/>
        </p:nvPicPr>
        <p:blipFill>
          <a:blip r:embed="rId3"/>
          <a:stretch>
            <a:fillRect/>
          </a:stretch>
        </p:blipFill>
        <p:spPr>
          <a:xfrm>
            <a:off x="381000" y="6400800"/>
            <a:ext cx="1625269" cy="411735"/>
          </a:xfrm>
          <a:prstGeom prst="rect">
            <a:avLst/>
          </a:prstGeom>
        </p:spPr>
      </p:pic>
      <p:pic>
        <p:nvPicPr>
          <p:cNvPr id="9" name="Picture 8">
            <a:extLst>
              <a:ext uri="{FF2B5EF4-FFF2-40B4-BE49-F238E27FC236}">
                <a16:creationId xmlns:a16="http://schemas.microsoft.com/office/drawing/2014/main" id="{8841C28C-554A-EEAF-070A-E6EA07EA00A9}"/>
              </a:ext>
            </a:extLst>
          </p:cNvPr>
          <p:cNvPicPr>
            <a:picLocks noChangeAspect="1"/>
          </p:cNvPicPr>
          <p:nvPr/>
        </p:nvPicPr>
        <p:blipFill>
          <a:blip r:embed="rId4"/>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1A7B452B-D682-5DFC-7C5E-C790749FE26E}"/>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25</a:t>
            </a:fld>
            <a:endParaRPr lang="en-US" sz="1400" dirty="0"/>
          </a:p>
        </p:txBody>
      </p:sp>
    </p:spTree>
    <p:extLst>
      <p:ext uri="{BB962C8B-B14F-4D97-AF65-F5344CB8AC3E}">
        <p14:creationId xmlns:p14="http://schemas.microsoft.com/office/powerpoint/2010/main" val="303956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BFE5DA7-7B5F-4297-F982-C42D99F1400A}"/>
              </a:ext>
            </a:extLst>
          </p:cNvPr>
          <p:cNvSpPr txBox="1">
            <a:spLocks/>
          </p:cNvSpPr>
          <p:nvPr/>
        </p:nvSpPr>
        <p:spPr>
          <a:xfrm>
            <a:off x="408730" y="1600200"/>
            <a:ext cx="9725870" cy="490107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800" b="1" dirty="0"/>
              <a:t>Child Care Planning Committee (CCPC)</a:t>
            </a:r>
          </a:p>
          <a:p>
            <a:pPr>
              <a:lnSpc>
                <a:spcPct val="120000"/>
              </a:lnSpc>
              <a:spcBef>
                <a:spcPts val="0"/>
              </a:spcBef>
            </a:pPr>
            <a:r>
              <a:rPr lang="en-US" sz="1800" dirty="0"/>
              <a:t>Leads and oversees the development of the Strategic Plan</a:t>
            </a:r>
          </a:p>
          <a:p>
            <a:pPr>
              <a:lnSpc>
                <a:spcPct val="120000"/>
              </a:lnSpc>
              <a:spcBef>
                <a:spcPts val="0"/>
              </a:spcBef>
            </a:pPr>
            <a:r>
              <a:rPr lang="en-US" sz="1800" dirty="0"/>
              <a:t>Approves the Strategic Plan</a:t>
            </a:r>
          </a:p>
          <a:p>
            <a:pPr>
              <a:lnSpc>
                <a:spcPct val="120000"/>
              </a:lnSpc>
              <a:spcBef>
                <a:spcPts val="0"/>
              </a:spcBef>
            </a:pPr>
            <a:r>
              <a:rPr lang="en-US" sz="1800" dirty="0"/>
              <a:t>Submits Strategic Plan to CA Department of Education (CDE)</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800" b="1" dirty="0"/>
              <a:t>Policy Roundtable Commission </a:t>
            </a:r>
          </a:p>
          <a:p>
            <a:pPr>
              <a:lnSpc>
                <a:spcPct val="120000"/>
              </a:lnSpc>
              <a:spcBef>
                <a:spcPts val="0"/>
              </a:spcBef>
            </a:pPr>
            <a:r>
              <a:rPr lang="en-US" sz="1800" dirty="0"/>
              <a:t>Provide policy recommendations to include in the Strategic Plan</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800" b="1" dirty="0"/>
              <a:t>OAECE </a:t>
            </a:r>
          </a:p>
          <a:p>
            <a:pPr>
              <a:lnSpc>
                <a:spcPct val="120000"/>
              </a:lnSpc>
              <a:spcBef>
                <a:spcPts val="0"/>
              </a:spcBef>
            </a:pPr>
            <a:r>
              <a:rPr lang="en-US" sz="1800" dirty="0"/>
              <a:t>Manage the process to develop the Strategic Plan </a:t>
            </a:r>
          </a:p>
          <a:p>
            <a:pPr>
              <a:lnSpc>
                <a:spcPct val="120000"/>
              </a:lnSpc>
              <a:spcBef>
                <a:spcPts val="0"/>
              </a:spcBef>
            </a:pPr>
            <a:r>
              <a:rPr lang="en-US" sz="1800" dirty="0"/>
              <a:t>Obtain Department of Public Health approval</a:t>
            </a:r>
          </a:p>
          <a:p>
            <a:pPr>
              <a:lnSpc>
                <a:spcPct val="120000"/>
              </a:lnSpc>
              <a:spcBef>
                <a:spcPts val="0"/>
              </a:spcBef>
            </a:pPr>
            <a:r>
              <a:rPr lang="en-US" sz="1800" dirty="0"/>
              <a:t>Facilitate the submission of Strategic Plan to CDE</a:t>
            </a:r>
          </a:p>
          <a:p>
            <a:pPr>
              <a:lnSpc>
                <a:spcPct val="120000"/>
              </a:lnSpc>
              <a:spcBef>
                <a:spcPts val="0"/>
              </a:spcBef>
            </a:pPr>
            <a:r>
              <a:rPr lang="en-US" sz="1800" dirty="0"/>
              <a:t>Provide staffing support and other resources needed to develop the Strategic Plan </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800" b="1" dirty="0"/>
              <a:t>Contractor (</a:t>
            </a:r>
            <a:r>
              <a:rPr lang="en-US" sz="1800" b="1" dirty="0" err="1"/>
              <a:t>Estolano</a:t>
            </a:r>
            <a:r>
              <a:rPr lang="en-US" sz="1800" b="1" dirty="0"/>
              <a:t> Advisors)</a:t>
            </a:r>
          </a:p>
          <a:p>
            <a:pPr>
              <a:lnSpc>
                <a:spcPct val="120000"/>
              </a:lnSpc>
              <a:spcBef>
                <a:spcPts val="0"/>
              </a:spcBef>
            </a:pPr>
            <a:r>
              <a:rPr lang="en-US" sz="1800" dirty="0"/>
              <a:t>Conduct outreach and gather input from parents and ECE providers and other stakeholders</a:t>
            </a:r>
          </a:p>
          <a:p>
            <a:pPr>
              <a:lnSpc>
                <a:spcPct val="120000"/>
              </a:lnSpc>
              <a:spcBef>
                <a:spcPts val="0"/>
              </a:spcBef>
            </a:pPr>
            <a:r>
              <a:rPr lang="en-US" sz="1800" dirty="0"/>
              <a:t>Provide recommendations for the Child Care Planning Committee to consider based on input gathered</a:t>
            </a:r>
          </a:p>
          <a:p>
            <a:pPr>
              <a:lnSpc>
                <a:spcPct val="120000"/>
              </a:lnSpc>
              <a:spcBef>
                <a:spcPts val="0"/>
              </a:spcBef>
            </a:pPr>
            <a:r>
              <a:rPr lang="en-US" sz="1800" dirty="0"/>
              <a:t>Update recommendations and draft the final Strategic Plan for Child Care Planning Committee to approve</a:t>
            </a:r>
          </a:p>
        </p:txBody>
      </p:sp>
      <p:sp>
        <p:nvSpPr>
          <p:cNvPr id="7" name="Rectangle: Rounded Corners 6">
            <a:extLst>
              <a:ext uri="{FF2B5EF4-FFF2-40B4-BE49-F238E27FC236}">
                <a16:creationId xmlns:a16="http://schemas.microsoft.com/office/drawing/2014/main" id="{A5669123-50A0-D2A2-E8C9-2670B8BA95CE}"/>
              </a:ext>
            </a:extLst>
          </p:cNvPr>
          <p:cNvSpPr/>
          <p:nvPr/>
        </p:nvSpPr>
        <p:spPr>
          <a:xfrm>
            <a:off x="145448" y="1008687"/>
            <a:ext cx="4167874" cy="439113"/>
          </a:xfrm>
          <a:prstGeom prst="roundRect">
            <a:avLst/>
          </a:prstGeom>
          <a:solidFill>
            <a:srgbClr val="70AD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6A5D0D3-4E6D-E023-3787-2D1FD8B70535}"/>
              </a:ext>
            </a:extLst>
          </p:cNvPr>
          <p:cNvSpPr txBox="1"/>
          <p:nvPr/>
        </p:nvSpPr>
        <p:spPr>
          <a:xfrm>
            <a:off x="145448" y="986135"/>
            <a:ext cx="5101428" cy="461665"/>
          </a:xfrm>
          <a:prstGeom prst="rect">
            <a:avLst/>
          </a:prstGeom>
          <a:noFill/>
        </p:spPr>
        <p:txBody>
          <a:bodyPr wrap="square" rtlCol="0">
            <a:spAutoFit/>
          </a:bodyPr>
          <a:lstStyle/>
          <a:p>
            <a:r>
              <a:rPr lang="en-US" sz="2400" b="1" dirty="0">
                <a:solidFill>
                  <a:schemeClr val="bg1"/>
                </a:solidFill>
              </a:rPr>
              <a:t>Key Roles</a:t>
            </a:r>
          </a:p>
        </p:txBody>
      </p:sp>
      <p:pic>
        <p:nvPicPr>
          <p:cNvPr id="9" name="Picture 8" descr="Colleagues huddle">
            <a:extLst>
              <a:ext uri="{FF2B5EF4-FFF2-40B4-BE49-F238E27FC236}">
                <a16:creationId xmlns:a16="http://schemas.microsoft.com/office/drawing/2014/main" id="{AAC7E606-AE41-ACEF-72EC-52DC0FFBD7A7}"/>
              </a:ext>
            </a:extLst>
          </p:cNvPr>
          <p:cNvPicPr>
            <a:picLocks noChangeAspect="1"/>
          </p:cNvPicPr>
          <p:nvPr/>
        </p:nvPicPr>
        <p:blipFill>
          <a:blip r:embed="rId2"/>
          <a:stretch>
            <a:fillRect/>
          </a:stretch>
        </p:blipFill>
        <p:spPr>
          <a:xfrm>
            <a:off x="8686800" y="1447800"/>
            <a:ext cx="2778734" cy="1852489"/>
          </a:xfrm>
          <a:prstGeom prst="rect">
            <a:avLst/>
          </a:prstGeom>
        </p:spPr>
      </p:pic>
      <p:sp>
        <p:nvSpPr>
          <p:cNvPr id="10" name="TextBox 9">
            <a:extLst>
              <a:ext uri="{FF2B5EF4-FFF2-40B4-BE49-F238E27FC236}">
                <a16:creationId xmlns:a16="http://schemas.microsoft.com/office/drawing/2014/main" id="{EA8B5A0F-4F2A-A2EA-CDFF-B941470BB0EF}"/>
              </a:ext>
            </a:extLst>
          </p:cNvPr>
          <p:cNvSpPr txBox="1"/>
          <p:nvPr/>
        </p:nvSpPr>
        <p:spPr>
          <a:xfrm>
            <a:off x="176824" y="282362"/>
            <a:ext cx="6280486" cy="461665"/>
          </a:xfrm>
          <a:prstGeom prst="rect">
            <a:avLst/>
          </a:prstGeom>
          <a:noFill/>
        </p:spPr>
        <p:txBody>
          <a:bodyPr wrap="square">
            <a:spAutoFit/>
          </a:bodyPr>
          <a:lstStyle/>
          <a:p>
            <a:r>
              <a:rPr lang="en-US" sz="2400" b="1" dirty="0">
                <a:solidFill>
                  <a:schemeClr val="bg1"/>
                </a:solidFill>
              </a:rPr>
              <a:t>LA County ECE Unified Strategic Plan 2026-2030</a:t>
            </a:r>
          </a:p>
        </p:txBody>
      </p:sp>
      <p:pic>
        <p:nvPicPr>
          <p:cNvPr id="11" name="Picture 10" descr="A black background with blue text&#10;&#10;Description automatically generated">
            <a:extLst>
              <a:ext uri="{FF2B5EF4-FFF2-40B4-BE49-F238E27FC236}">
                <a16:creationId xmlns:a16="http://schemas.microsoft.com/office/drawing/2014/main" id="{54E21E98-F481-0D4F-ABCD-0B80AF4FDC96}"/>
              </a:ext>
            </a:extLst>
          </p:cNvPr>
          <p:cNvPicPr>
            <a:picLocks noChangeAspect="1"/>
          </p:cNvPicPr>
          <p:nvPr/>
        </p:nvPicPr>
        <p:blipFill>
          <a:blip r:embed="rId3"/>
          <a:stretch>
            <a:fillRect/>
          </a:stretch>
        </p:blipFill>
        <p:spPr>
          <a:xfrm>
            <a:off x="381000" y="6400800"/>
            <a:ext cx="1625269" cy="411735"/>
          </a:xfrm>
          <a:prstGeom prst="rect">
            <a:avLst/>
          </a:prstGeom>
        </p:spPr>
      </p:pic>
      <p:pic>
        <p:nvPicPr>
          <p:cNvPr id="12" name="Picture 11">
            <a:extLst>
              <a:ext uri="{FF2B5EF4-FFF2-40B4-BE49-F238E27FC236}">
                <a16:creationId xmlns:a16="http://schemas.microsoft.com/office/drawing/2014/main" id="{8361F306-23B6-41B2-2B02-F8E156BA373C}"/>
              </a:ext>
            </a:extLst>
          </p:cNvPr>
          <p:cNvPicPr>
            <a:picLocks noChangeAspect="1"/>
          </p:cNvPicPr>
          <p:nvPr/>
        </p:nvPicPr>
        <p:blipFill>
          <a:blip r:embed="rId4"/>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4E4E5776-9285-DD18-303B-37661E97E9FF}"/>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26</a:t>
            </a:fld>
            <a:endParaRPr lang="en-US" sz="1400" dirty="0"/>
          </a:p>
        </p:txBody>
      </p:sp>
    </p:spTree>
    <p:extLst>
      <p:ext uri="{BB962C8B-B14F-4D97-AF65-F5344CB8AC3E}">
        <p14:creationId xmlns:p14="http://schemas.microsoft.com/office/powerpoint/2010/main" val="3110308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DC8FD2-51A6-B845-98EA-39AAD987E34B}"/>
              </a:ext>
            </a:extLst>
          </p:cNvPr>
          <p:cNvGraphicFramePr/>
          <p:nvPr>
            <p:extLst>
              <p:ext uri="{D42A27DB-BD31-4B8C-83A1-F6EECF244321}">
                <p14:modId xmlns:p14="http://schemas.microsoft.com/office/powerpoint/2010/main" val="1942959883"/>
              </p:ext>
            </p:extLst>
          </p:nvPr>
        </p:nvGraphicFramePr>
        <p:xfrm>
          <a:off x="2422765" y="1448040"/>
          <a:ext cx="8321435" cy="5257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02A6045-D17D-0DFD-1737-6AA644D8EE2A}"/>
              </a:ext>
            </a:extLst>
          </p:cNvPr>
          <p:cNvSpPr txBox="1"/>
          <p:nvPr/>
        </p:nvSpPr>
        <p:spPr>
          <a:xfrm>
            <a:off x="381000" y="970746"/>
            <a:ext cx="3606134" cy="477054"/>
          </a:xfrm>
          <a:prstGeom prst="rect">
            <a:avLst/>
          </a:prstGeom>
          <a:noFill/>
        </p:spPr>
        <p:txBody>
          <a:bodyPr wrap="square" rtlCol="0">
            <a:spAutoFit/>
          </a:bodyPr>
          <a:lstStyle/>
          <a:p>
            <a:r>
              <a:rPr lang="en-US" sz="2500" b="1" dirty="0">
                <a:solidFill>
                  <a:srgbClr val="70AD47"/>
                </a:solidFill>
              </a:rPr>
              <a:t>Planning Process 2025-26</a:t>
            </a:r>
          </a:p>
        </p:txBody>
      </p:sp>
      <p:sp>
        <p:nvSpPr>
          <p:cNvPr id="4" name="TextBox 3">
            <a:extLst>
              <a:ext uri="{FF2B5EF4-FFF2-40B4-BE49-F238E27FC236}">
                <a16:creationId xmlns:a16="http://schemas.microsoft.com/office/drawing/2014/main" id="{84BF5569-5BBC-1603-8574-B11FBFC7348F}"/>
              </a:ext>
            </a:extLst>
          </p:cNvPr>
          <p:cNvSpPr txBox="1"/>
          <p:nvPr/>
        </p:nvSpPr>
        <p:spPr>
          <a:xfrm>
            <a:off x="176824" y="282362"/>
            <a:ext cx="6280486" cy="461665"/>
          </a:xfrm>
          <a:prstGeom prst="rect">
            <a:avLst/>
          </a:prstGeom>
          <a:noFill/>
        </p:spPr>
        <p:txBody>
          <a:bodyPr wrap="square">
            <a:spAutoFit/>
          </a:bodyPr>
          <a:lstStyle/>
          <a:p>
            <a:r>
              <a:rPr lang="en-US" sz="2400" b="1" dirty="0">
                <a:solidFill>
                  <a:schemeClr val="bg1"/>
                </a:solidFill>
              </a:rPr>
              <a:t>LA County ECE Unified Strategic Plan 2026-2030</a:t>
            </a:r>
          </a:p>
        </p:txBody>
      </p:sp>
      <p:pic>
        <p:nvPicPr>
          <p:cNvPr id="5" name="Picture 4" descr="A black background with blue text&#10;&#10;Description automatically generated">
            <a:extLst>
              <a:ext uri="{FF2B5EF4-FFF2-40B4-BE49-F238E27FC236}">
                <a16:creationId xmlns:a16="http://schemas.microsoft.com/office/drawing/2014/main" id="{FF770718-7EFF-FD6C-15D0-87B84A339B90}"/>
              </a:ext>
            </a:extLst>
          </p:cNvPr>
          <p:cNvPicPr>
            <a:picLocks noChangeAspect="1"/>
          </p:cNvPicPr>
          <p:nvPr/>
        </p:nvPicPr>
        <p:blipFill>
          <a:blip r:embed="rId7"/>
          <a:stretch>
            <a:fillRect/>
          </a:stretch>
        </p:blipFill>
        <p:spPr>
          <a:xfrm>
            <a:off x="381000" y="6400800"/>
            <a:ext cx="1625269" cy="411735"/>
          </a:xfrm>
          <a:prstGeom prst="rect">
            <a:avLst/>
          </a:prstGeom>
        </p:spPr>
      </p:pic>
      <p:pic>
        <p:nvPicPr>
          <p:cNvPr id="6" name="Picture 5">
            <a:extLst>
              <a:ext uri="{FF2B5EF4-FFF2-40B4-BE49-F238E27FC236}">
                <a16:creationId xmlns:a16="http://schemas.microsoft.com/office/drawing/2014/main" id="{A67ED6FE-D286-FEC2-EC4A-B0B9F7F55A11}"/>
              </a:ext>
            </a:extLst>
          </p:cNvPr>
          <p:cNvPicPr>
            <a:picLocks noChangeAspect="1"/>
          </p:cNvPicPr>
          <p:nvPr/>
        </p:nvPicPr>
        <p:blipFill>
          <a:blip r:embed="rId8"/>
          <a:srcRect/>
          <a:stretch/>
        </p:blipFill>
        <p:spPr>
          <a:xfrm>
            <a:off x="7568094" y="137819"/>
            <a:ext cx="1752600" cy="592790"/>
          </a:xfrm>
          <a:prstGeom prst="rect">
            <a:avLst/>
          </a:prstGeom>
        </p:spPr>
      </p:pic>
      <p:sp>
        <p:nvSpPr>
          <p:cNvPr id="7" name="TextBox 6">
            <a:extLst>
              <a:ext uri="{FF2B5EF4-FFF2-40B4-BE49-F238E27FC236}">
                <a16:creationId xmlns:a16="http://schemas.microsoft.com/office/drawing/2014/main" id="{0BA69D0D-C3B2-D4F3-EC88-D0D3EB19A776}"/>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27</a:t>
            </a:fld>
            <a:endParaRPr lang="en-US" sz="1400" dirty="0"/>
          </a:p>
        </p:txBody>
      </p:sp>
    </p:spTree>
    <p:extLst>
      <p:ext uri="{BB962C8B-B14F-4D97-AF65-F5344CB8AC3E}">
        <p14:creationId xmlns:p14="http://schemas.microsoft.com/office/powerpoint/2010/main" val="2778594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28</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Questions</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568094" y="137819"/>
            <a:ext cx="1752600" cy="592790"/>
          </a:xfrm>
          <a:prstGeom prst="rect">
            <a:avLst/>
          </a:prstGeom>
        </p:spPr>
      </p:pic>
      <p:sp>
        <p:nvSpPr>
          <p:cNvPr id="3" name="Title 1">
            <a:extLst>
              <a:ext uri="{FF2B5EF4-FFF2-40B4-BE49-F238E27FC236}">
                <a16:creationId xmlns:a16="http://schemas.microsoft.com/office/drawing/2014/main" id="{9434C2C0-E69F-BD75-E2AF-F2CA8FD38825}"/>
              </a:ext>
            </a:extLst>
          </p:cNvPr>
          <p:cNvSpPr txBox="1">
            <a:spLocks/>
          </p:cNvSpPr>
          <p:nvPr/>
        </p:nvSpPr>
        <p:spPr>
          <a:xfrm>
            <a:off x="609600" y="2286000"/>
            <a:ext cx="3886200"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r>
              <a:rPr lang="en-US" dirty="0">
                <a:latin typeface="+mn-lt"/>
              </a:rPr>
              <a:t>Questions, Comments, and Reflections:</a:t>
            </a:r>
          </a:p>
          <a:p>
            <a:pPr marL="457200" indent="-457200">
              <a:buFont typeface="Arial" panose="020B0604020202020204" pitchFamily="34" charset="0"/>
              <a:buChar char="•"/>
            </a:pPr>
            <a:r>
              <a:rPr lang="en-US" sz="2400" b="0" dirty="0">
                <a:latin typeface="+mn-lt"/>
              </a:rPr>
              <a:t>Comments from Councilmembers </a:t>
            </a:r>
          </a:p>
          <a:p>
            <a:pPr marL="457200" indent="-457200">
              <a:buFont typeface="Arial" panose="020B0604020202020204" pitchFamily="34" charset="0"/>
              <a:buChar char="•"/>
            </a:pPr>
            <a:r>
              <a:rPr lang="en-US" sz="2400" b="0" dirty="0">
                <a:latin typeface="+mn-lt"/>
              </a:rPr>
              <a:t>Comments from the Public</a:t>
            </a:r>
          </a:p>
        </p:txBody>
      </p:sp>
      <p:pic>
        <p:nvPicPr>
          <p:cNvPr id="8" name="Picture 7" descr="A child with her hand on her chin&#10;&#10;Description automatically generated">
            <a:extLst>
              <a:ext uri="{FF2B5EF4-FFF2-40B4-BE49-F238E27FC236}">
                <a16:creationId xmlns:a16="http://schemas.microsoft.com/office/drawing/2014/main" id="{0895FC52-CABB-5F91-65A1-6DEDB0D6E7F8}"/>
              </a:ext>
            </a:extLst>
          </p:cNvPr>
          <p:cNvPicPr>
            <a:picLocks noChangeAspect="1"/>
          </p:cNvPicPr>
          <p:nvPr/>
        </p:nvPicPr>
        <p:blipFill>
          <a:blip r:embed="rId4"/>
          <a:srcRect t="10169" b="2919"/>
          <a:stretch/>
        </p:blipFill>
        <p:spPr>
          <a:xfrm>
            <a:off x="5334000" y="897590"/>
            <a:ext cx="6858000" cy="5960410"/>
          </a:xfrm>
          <a:prstGeom prst="rect">
            <a:avLst/>
          </a:prstGeom>
        </p:spPr>
      </p:pic>
      <p:sp>
        <p:nvSpPr>
          <p:cNvPr id="2" name="TextBox 1">
            <a:extLst>
              <a:ext uri="{FF2B5EF4-FFF2-40B4-BE49-F238E27FC236}">
                <a16:creationId xmlns:a16="http://schemas.microsoft.com/office/drawing/2014/main" id="{61C4895D-9857-B45C-1473-5E70608CA270}"/>
              </a:ext>
            </a:extLst>
          </p:cNvPr>
          <p:cNvSpPr txBox="1"/>
          <p:nvPr/>
        </p:nvSpPr>
        <p:spPr>
          <a:xfrm>
            <a:off x="11697222" y="6568030"/>
            <a:ext cx="482269" cy="307777"/>
          </a:xfrm>
          <a:prstGeom prst="rect">
            <a:avLst/>
          </a:prstGeom>
          <a:noFill/>
        </p:spPr>
        <p:txBody>
          <a:bodyPr wrap="square" rtlCol="0">
            <a:spAutoFit/>
          </a:bodyPr>
          <a:lstStyle/>
          <a:p>
            <a:fld id="{098D37BC-3BF7-D240-84D8-684447399688}" type="slidenum">
              <a:rPr lang="en-US" sz="1400" smtClean="0"/>
              <a:t>28</a:t>
            </a:fld>
            <a:endParaRPr lang="en-US" sz="1400" dirty="0"/>
          </a:p>
        </p:txBody>
      </p:sp>
    </p:spTree>
    <p:extLst>
      <p:ext uri="{BB962C8B-B14F-4D97-AF65-F5344CB8AC3E}">
        <p14:creationId xmlns:p14="http://schemas.microsoft.com/office/powerpoint/2010/main" val="3939759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54" name="Google Shape;654;p24"/>
          <p:cNvSpPr txBox="1"/>
          <p:nvPr/>
        </p:nvSpPr>
        <p:spPr>
          <a:xfrm>
            <a:off x="9061644" y="4226380"/>
            <a:ext cx="2862996" cy="1839633"/>
          </a:xfrm>
          <a:prstGeom prst="rect">
            <a:avLst/>
          </a:prstGeom>
          <a:noFill/>
          <a:ln>
            <a:noFill/>
          </a:ln>
        </p:spPr>
        <p:txBody>
          <a:bodyPr spcFirstLastPara="1" wrap="square" lIns="121900" tIns="121900" rIns="121900" bIns="121900" anchor="t" anchorCtr="0">
            <a:noAutofit/>
          </a:bodyPr>
          <a:lstStyle/>
          <a:p>
            <a:endParaRPr dirty="0">
              <a:ea typeface="Fira Sans Extra Condensed"/>
              <a:cs typeface="Fira Sans Extra Condensed"/>
              <a:sym typeface="Fira Sans Extra Condensed"/>
            </a:endParaRPr>
          </a:p>
        </p:txBody>
      </p:sp>
      <p:sp>
        <p:nvSpPr>
          <p:cNvPr id="6" name="TextBox 5">
            <a:extLst>
              <a:ext uri="{FF2B5EF4-FFF2-40B4-BE49-F238E27FC236}">
                <a16:creationId xmlns:a16="http://schemas.microsoft.com/office/drawing/2014/main" id="{85FF8405-B51E-697A-A639-CB48A2088DAD}"/>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Proposed Ad Hoc</a:t>
            </a:r>
          </a:p>
        </p:txBody>
      </p:sp>
      <p:pic>
        <p:nvPicPr>
          <p:cNvPr id="41" name="Picture 40" descr="A black background with blue text&#10;&#10;Description automatically generated">
            <a:extLst>
              <a:ext uri="{FF2B5EF4-FFF2-40B4-BE49-F238E27FC236}">
                <a16:creationId xmlns:a16="http://schemas.microsoft.com/office/drawing/2014/main" id="{575F94AC-FE0F-6B72-5412-56FD89F86D81}"/>
              </a:ext>
            </a:extLst>
          </p:cNvPr>
          <p:cNvPicPr>
            <a:picLocks noChangeAspect="1"/>
          </p:cNvPicPr>
          <p:nvPr/>
        </p:nvPicPr>
        <p:blipFill>
          <a:blip r:embed="rId3"/>
          <a:stretch>
            <a:fillRect/>
          </a:stretch>
        </p:blipFill>
        <p:spPr>
          <a:xfrm>
            <a:off x="381000" y="6400800"/>
            <a:ext cx="1625269" cy="411735"/>
          </a:xfrm>
          <a:prstGeom prst="rect">
            <a:avLst/>
          </a:prstGeom>
        </p:spPr>
      </p:pic>
      <p:pic>
        <p:nvPicPr>
          <p:cNvPr id="45" name="Picture 44">
            <a:extLst>
              <a:ext uri="{FF2B5EF4-FFF2-40B4-BE49-F238E27FC236}">
                <a16:creationId xmlns:a16="http://schemas.microsoft.com/office/drawing/2014/main" id="{58638154-6F5F-D311-FAF0-98FCECADFBDA}"/>
              </a:ext>
            </a:extLst>
          </p:cNvPr>
          <p:cNvPicPr>
            <a:picLocks noChangeAspect="1"/>
          </p:cNvPicPr>
          <p:nvPr/>
        </p:nvPicPr>
        <p:blipFill>
          <a:blip r:embed="rId4"/>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36AA222F-B2EF-5251-25D9-FAE65E32E979}"/>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29</a:t>
            </a:fld>
            <a:endParaRPr lang="en-US" sz="1400" dirty="0"/>
          </a:p>
        </p:txBody>
      </p:sp>
      <p:sp>
        <p:nvSpPr>
          <p:cNvPr id="4" name="TextBox 3">
            <a:extLst>
              <a:ext uri="{FF2B5EF4-FFF2-40B4-BE49-F238E27FC236}">
                <a16:creationId xmlns:a16="http://schemas.microsoft.com/office/drawing/2014/main" id="{D752E73D-A62D-8402-D551-BB43FA875785}"/>
              </a:ext>
            </a:extLst>
          </p:cNvPr>
          <p:cNvSpPr txBox="1"/>
          <p:nvPr/>
        </p:nvSpPr>
        <p:spPr>
          <a:xfrm>
            <a:off x="267359" y="974356"/>
            <a:ext cx="11759731" cy="5262979"/>
          </a:xfrm>
          <a:prstGeom prst="rect">
            <a:avLst/>
          </a:prstGeom>
          <a:noFill/>
        </p:spPr>
        <p:txBody>
          <a:bodyPr wrap="square">
            <a:spAutoFit/>
          </a:bodyPr>
          <a:lstStyle/>
          <a:p>
            <a:r>
              <a:rPr lang="en-US" sz="2400" b="1" dirty="0"/>
              <a:t>Governance Ad Hoc</a:t>
            </a:r>
          </a:p>
          <a:p>
            <a:pPr marL="342900" indent="-342900">
              <a:buFont typeface="Arial" panose="020B0604020202020204" pitchFamily="34" charset="0"/>
              <a:buChar char="•"/>
            </a:pPr>
            <a:r>
              <a:rPr lang="en-US" sz="2400" dirty="0"/>
              <a:t>To oversee the Planning Committee governance and reporting processes, as well as to review proposed changes to Policies and Procedures </a:t>
            </a:r>
          </a:p>
          <a:p>
            <a:r>
              <a:rPr lang="en-US" sz="2400" b="1" dirty="0"/>
              <a:t>Strategic Plan Ad Hoc: </a:t>
            </a:r>
          </a:p>
          <a:p>
            <a:pPr marL="342900" indent="-342900">
              <a:buFont typeface="Arial" panose="020B0604020202020204" pitchFamily="34" charset="0"/>
              <a:buChar char="•"/>
            </a:pPr>
            <a:r>
              <a:rPr lang="en-US" sz="2400" dirty="0"/>
              <a:t>To guide the development of the LA County ECE Strategic Plan 2025-2030.  </a:t>
            </a:r>
          </a:p>
          <a:p>
            <a:r>
              <a:rPr lang="en-US" sz="2400" b="1" dirty="0"/>
              <a:t>Family Access Ad Hoc:</a:t>
            </a:r>
            <a:r>
              <a:rPr lang="en-US" sz="2400" dirty="0"/>
              <a:t> </a:t>
            </a:r>
          </a:p>
          <a:p>
            <a:pPr marL="342900" indent="-342900">
              <a:buFont typeface="Arial" panose="020B0604020202020204" pitchFamily="34" charset="0"/>
              <a:buChar char="•"/>
            </a:pPr>
            <a:r>
              <a:rPr lang="en-US" sz="2400" dirty="0"/>
              <a:t>To inform strategies to increase families’ access to early care and education services, especially for children 3 and 4 years old.</a:t>
            </a:r>
          </a:p>
          <a:p>
            <a:r>
              <a:rPr lang="en-US" sz="2400" b="1" dirty="0"/>
              <a:t>Workforce Ad Hoc:</a:t>
            </a:r>
            <a:r>
              <a:rPr lang="en-US" sz="2400" dirty="0"/>
              <a:t> </a:t>
            </a:r>
          </a:p>
          <a:p>
            <a:pPr marL="342900" indent="-342900">
              <a:buFont typeface="Arial" panose="020B0604020202020204" pitchFamily="34" charset="0"/>
              <a:buChar char="•"/>
            </a:pPr>
            <a:r>
              <a:rPr lang="en-US" sz="2400" dirty="0"/>
              <a:t>To support planning for the early care and education workforce, especially those serving preschool age children.</a:t>
            </a:r>
          </a:p>
          <a:p>
            <a:r>
              <a:rPr lang="en-US" sz="2400" b="1" dirty="0"/>
              <a:t>Special Needs Ad Hoc:</a:t>
            </a:r>
            <a:r>
              <a:rPr lang="en-US" sz="2400" dirty="0"/>
              <a:t> </a:t>
            </a:r>
          </a:p>
          <a:p>
            <a:pPr marL="342900" indent="-342900">
              <a:buFont typeface="Arial" panose="020B0604020202020204" pitchFamily="34" charset="0"/>
              <a:buChar char="•"/>
            </a:pPr>
            <a:r>
              <a:rPr lang="en-US" sz="2400" dirty="0"/>
              <a:t>To advise on the inclusion of children at risk for disabilities or with special needs in early care and education environments that are the least restrictive.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194FB-FD40-DC3F-5CA7-EBC0F8B12982}"/>
              </a:ext>
            </a:extLst>
          </p:cNvPr>
          <p:cNvSpPr txBox="1"/>
          <p:nvPr/>
        </p:nvSpPr>
        <p:spPr>
          <a:xfrm>
            <a:off x="6858000" y="2261465"/>
            <a:ext cx="3430309" cy="461665"/>
          </a:xfrm>
          <a:prstGeom prst="rect">
            <a:avLst/>
          </a:prstGeom>
          <a:noFill/>
        </p:spPr>
        <p:txBody>
          <a:bodyPr wrap="square" rtlCol="0">
            <a:spAutoFit/>
          </a:bodyPr>
          <a:lstStyle/>
          <a:p>
            <a:pPr algn="ctr"/>
            <a:r>
              <a:rPr lang="en-US" sz="2400" b="1" dirty="0">
                <a:solidFill>
                  <a:srgbClr val="000000"/>
                </a:solidFill>
                <a:latin typeface="Arial" panose="020B0604020202020204" pitchFamily="34" charset="0"/>
              </a:rPr>
              <a:t>Vice Chair</a:t>
            </a:r>
            <a:endParaRPr lang="en-US" sz="2400" b="1" i="0" u="none" strike="noStrike" baseline="0" dirty="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24DD246F-C5F8-E141-D3BE-1D7EC1EEA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02" t="6329" r="26082" b="36010"/>
          <a:stretch/>
        </p:blipFill>
        <p:spPr bwMode="auto">
          <a:xfrm>
            <a:off x="2638201" y="2788444"/>
            <a:ext cx="2124007" cy="216161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70785A-D508-0ADA-3590-54FAAF49FDE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1000"/>
                    </a14:imgEffect>
                    <a14:imgEffect>
                      <a14:brightnessContrast contrast="7000"/>
                    </a14:imgEffect>
                  </a14:imgLayer>
                </a14:imgProps>
              </a:ext>
              <a:ext uri="{28A0092B-C50C-407E-A947-70E740481C1C}">
                <a14:useLocalDpi xmlns:a14="http://schemas.microsoft.com/office/drawing/2010/main" val="0"/>
              </a:ext>
            </a:extLst>
          </a:blip>
          <a:srcRect l="2367" t="2368"/>
          <a:stretch/>
        </p:blipFill>
        <p:spPr bwMode="auto">
          <a:xfrm>
            <a:off x="7497627" y="2833190"/>
            <a:ext cx="2151056" cy="218914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C2E6D6C-790C-CDDB-5B27-D69A4ADD2EEE}"/>
              </a:ext>
            </a:extLst>
          </p:cNvPr>
          <p:cNvSpPr txBox="1"/>
          <p:nvPr/>
        </p:nvSpPr>
        <p:spPr>
          <a:xfrm>
            <a:off x="2078027" y="5040064"/>
            <a:ext cx="3226093" cy="1261884"/>
          </a:xfrm>
          <a:prstGeom prst="rect">
            <a:avLst/>
          </a:prstGeom>
          <a:noFill/>
        </p:spPr>
        <p:txBody>
          <a:bodyPr wrap="square">
            <a:spAutoFit/>
          </a:bodyPr>
          <a:lstStyle/>
          <a:p>
            <a:pPr algn="ctr">
              <a:lnSpc>
                <a:spcPct val="150000"/>
              </a:lnSpc>
            </a:pPr>
            <a:r>
              <a:rPr lang="en-US" sz="2400" b="1" dirty="0">
                <a:solidFill>
                  <a:srgbClr val="000000"/>
                </a:solidFill>
                <a:latin typeface="Arial" panose="020B0604020202020204" pitchFamily="34" charset="0"/>
              </a:rPr>
              <a:t>Manuel Fierro</a:t>
            </a:r>
          </a:p>
          <a:p>
            <a:pPr algn="ctr"/>
            <a:r>
              <a:rPr lang="en-US" sz="2000" b="1" dirty="0">
                <a:solidFill>
                  <a:schemeClr val="accent1"/>
                </a:solidFill>
                <a:latin typeface="Arial" panose="020B0604020202020204" pitchFamily="34" charset="0"/>
              </a:rPr>
              <a:t>Community Organization</a:t>
            </a:r>
          </a:p>
          <a:p>
            <a:pPr algn="ctr"/>
            <a:r>
              <a:rPr lang="en-US" sz="2000" b="1" dirty="0">
                <a:solidFill>
                  <a:srgbClr val="000000"/>
                </a:solidFill>
                <a:latin typeface="Arial" panose="020B0604020202020204" pitchFamily="34" charset="0"/>
              </a:rPr>
              <a:t>Catalyst California</a:t>
            </a:r>
          </a:p>
        </p:txBody>
      </p:sp>
      <p:sp>
        <p:nvSpPr>
          <p:cNvPr id="6" name="TextBox 5">
            <a:extLst>
              <a:ext uri="{FF2B5EF4-FFF2-40B4-BE49-F238E27FC236}">
                <a16:creationId xmlns:a16="http://schemas.microsoft.com/office/drawing/2014/main" id="{9E005C59-5EB3-0D63-D6DC-CD4F1F8DBECB}"/>
              </a:ext>
            </a:extLst>
          </p:cNvPr>
          <p:cNvSpPr txBox="1"/>
          <p:nvPr/>
        </p:nvSpPr>
        <p:spPr>
          <a:xfrm>
            <a:off x="6385634" y="5043248"/>
            <a:ext cx="4375040" cy="1261884"/>
          </a:xfrm>
          <a:prstGeom prst="rect">
            <a:avLst/>
          </a:prstGeom>
          <a:noFill/>
        </p:spPr>
        <p:txBody>
          <a:bodyPr wrap="square">
            <a:spAutoFit/>
          </a:bodyPr>
          <a:lstStyle/>
          <a:p>
            <a:pPr algn="ctr">
              <a:lnSpc>
                <a:spcPct val="150000"/>
              </a:lnSpc>
            </a:pPr>
            <a:r>
              <a:rPr lang="en-US" sz="2400" b="1" dirty="0">
                <a:solidFill>
                  <a:srgbClr val="000000"/>
                </a:solidFill>
                <a:latin typeface="Arial" panose="020B0604020202020204" pitchFamily="34" charset="0"/>
              </a:rPr>
              <a:t>Andrea Fernandez Mendoza</a:t>
            </a:r>
          </a:p>
          <a:p>
            <a:pPr algn="ctr"/>
            <a:r>
              <a:rPr lang="en-US" sz="2000" b="1" dirty="0">
                <a:solidFill>
                  <a:schemeClr val="accent1"/>
                </a:solidFill>
                <a:latin typeface="Arial" panose="020B0604020202020204" pitchFamily="34" charset="0"/>
              </a:rPr>
              <a:t>Early Educator</a:t>
            </a:r>
          </a:p>
          <a:p>
            <a:pPr algn="ctr"/>
            <a:r>
              <a:rPr lang="en-US" sz="2000" b="1" dirty="0">
                <a:solidFill>
                  <a:srgbClr val="000000"/>
                </a:solidFill>
                <a:latin typeface="Arial" panose="020B0604020202020204" pitchFamily="34" charset="0"/>
              </a:rPr>
              <a:t>California Children’s Academy</a:t>
            </a:r>
          </a:p>
        </p:txBody>
      </p:sp>
      <p:sp>
        <p:nvSpPr>
          <p:cNvPr id="7" name="TextBox 6">
            <a:extLst>
              <a:ext uri="{FF2B5EF4-FFF2-40B4-BE49-F238E27FC236}">
                <a16:creationId xmlns:a16="http://schemas.microsoft.com/office/drawing/2014/main" id="{B42FF07A-D1CA-7536-1B33-ED0DD9C646D0}"/>
              </a:ext>
            </a:extLst>
          </p:cNvPr>
          <p:cNvSpPr txBox="1"/>
          <p:nvPr/>
        </p:nvSpPr>
        <p:spPr>
          <a:xfrm>
            <a:off x="2601920" y="2261464"/>
            <a:ext cx="2178309" cy="461665"/>
          </a:xfrm>
          <a:prstGeom prst="rect">
            <a:avLst/>
          </a:prstGeom>
          <a:noFill/>
        </p:spPr>
        <p:txBody>
          <a:bodyPr wrap="square" rtlCol="0">
            <a:spAutoFit/>
          </a:bodyPr>
          <a:lstStyle/>
          <a:p>
            <a:pPr algn="ctr"/>
            <a:r>
              <a:rPr lang="en-US" sz="2400" b="1" dirty="0">
                <a:solidFill>
                  <a:srgbClr val="000000"/>
                </a:solidFill>
                <a:latin typeface="Arial" panose="020B0604020202020204" pitchFamily="34" charset="0"/>
              </a:rPr>
              <a:t>Chair</a:t>
            </a:r>
            <a:endParaRPr lang="en-US" sz="2400" b="1" i="0" u="none" strike="noStrike" baseline="0" dirty="0">
              <a:solidFill>
                <a:srgbClr val="000000"/>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5CC6D5F8-8411-6E19-B68C-89F45245BB92}"/>
              </a:ext>
            </a:extLst>
          </p:cNvPr>
          <p:cNvCxnSpPr>
            <a:cxnSpLocks/>
          </p:cNvCxnSpPr>
          <p:nvPr/>
        </p:nvCxnSpPr>
        <p:spPr>
          <a:xfrm>
            <a:off x="6106266" y="2543329"/>
            <a:ext cx="31491" cy="3447491"/>
          </a:xfrm>
          <a:prstGeom prst="line">
            <a:avLst/>
          </a:prstGeom>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0A2ED87B-DFDB-D3A7-9DDF-934C02051539}"/>
              </a:ext>
            </a:extLst>
          </p:cNvPr>
          <p:cNvPicPr>
            <a:picLocks noChangeAspect="1"/>
          </p:cNvPicPr>
          <p:nvPr/>
        </p:nvPicPr>
        <p:blipFill>
          <a:blip r:embed="rId5"/>
          <a:srcRect/>
          <a:stretch/>
        </p:blipFill>
        <p:spPr>
          <a:xfrm>
            <a:off x="5002760" y="1410616"/>
            <a:ext cx="2347177" cy="916222"/>
          </a:xfrm>
          <a:prstGeom prst="rect">
            <a:avLst/>
          </a:prstGeom>
        </p:spPr>
      </p:pic>
      <p:sp>
        <p:nvSpPr>
          <p:cNvPr id="10" name="TextBox 9">
            <a:extLst>
              <a:ext uri="{FF2B5EF4-FFF2-40B4-BE49-F238E27FC236}">
                <a16:creationId xmlns:a16="http://schemas.microsoft.com/office/drawing/2014/main" id="{40E11229-E2B6-28E4-DEF2-DC9BA7760AF8}"/>
              </a:ext>
            </a:extLst>
          </p:cNvPr>
          <p:cNvSpPr txBox="1"/>
          <p:nvPr/>
        </p:nvSpPr>
        <p:spPr>
          <a:xfrm>
            <a:off x="403240" y="288480"/>
            <a:ext cx="4397360" cy="461665"/>
          </a:xfrm>
          <a:prstGeom prst="rect">
            <a:avLst/>
          </a:prstGeom>
          <a:noFill/>
        </p:spPr>
        <p:txBody>
          <a:bodyPr wrap="square" rtlCol="0">
            <a:spAutoFit/>
          </a:bodyPr>
          <a:lstStyle/>
          <a:p>
            <a:r>
              <a:rPr lang="en-US" sz="2400" b="1" dirty="0">
                <a:solidFill>
                  <a:schemeClr val="bg1"/>
                </a:solidFill>
              </a:rPr>
              <a:t>Welcome and Introductions</a:t>
            </a:r>
          </a:p>
        </p:txBody>
      </p:sp>
      <p:sp>
        <p:nvSpPr>
          <p:cNvPr id="12" name="TextBox 11">
            <a:extLst>
              <a:ext uri="{FF2B5EF4-FFF2-40B4-BE49-F238E27FC236}">
                <a16:creationId xmlns:a16="http://schemas.microsoft.com/office/drawing/2014/main" id="{C8F1FDA5-9B41-14CC-6159-F5D2DDDA29F1}"/>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3</a:t>
            </a:fld>
            <a:endParaRPr lang="en-US" sz="1400" dirty="0"/>
          </a:p>
        </p:txBody>
      </p:sp>
    </p:spTree>
    <p:extLst>
      <p:ext uri="{BB962C8B-B14F-4D97-AF65-F5344CB8AC3E}">
        <p14:creationId xmlns:p14="http://schemas.microsoft.com/office/powerpoint/2010/main" val="3914062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blue text&#10;&#10;Description automatically generated">
            <a:extLst>
              <a:ext uri="{FF2B5EF4-FFF2-40B4-BE49-F238E27FC236}">
                <a16:creationId xmlns:a16="http://schemas.microsoft.com/office/drawing/2014/main" id="{2EA1F5E5-13CA-7F8A-4EA9-AF3263C06B52}"/>
              </a:ext>
            </a:extLst>
          </p:cNvPr>
          <p:cNvPicPr>
            <a:picLocks noChangeAspect="1"/>
          </p:cNvPicPr>
          <p:nvPr/>
        </p:nvPicPr>
        <p:blipFill>
          <a:blip r:embed="rId2"/>
          <a:stretch>
            <a:fillRect/>
          </a:stretch>
        </p:blipFill>
        <p:spPr>
          <a:xfrm>
            <a:off x="381000" y="6400800"/>
            <a:ext cx="1625269" cy="411735"/>
          </a:xfrm>
          <a:prstGeom prst="rect">
            <a:avLst/>
          </a:prstGeom>
        </p:spPr>
      </p:pic>
      <p:pic>
        <p:nvPicPr>
          <p:cNvPr id="3" name="Picture 2">
            <a:extLst>
              <a:ext uri="{FF2B5EF4-FFF2-40B4-BE49-F238E27FC236}">
                <a16:creationId xmlns:a16="http://schemas.microsoft.com/office/drawing/2014/main" id="{BCECE6B8-48AE-8055-2831-A00186514C9F}"/>
              </a:ext>
            </a:extLst>
          </p:cNvPr>
          <p:cNvPicPr>
            <a:picLocks noChangeAspect="1"/>
          </p:cNvPicPr>
          <p:nvPr/>
        </p:nvPicPr>
        <p:blipFill>
          <a:blip r:embed="rId3"/>
          <a:srcRect/>
          <a:stretch/>
        </p:blipFill>
        <p:spPr>
          <a:xfrm>
            <a:off x="7568094" y="137819"/>
            <a:ext cx="1752600" cy="592790"/>
          </a:xfrm>
          <a:prstGeom prst="rect">
            <a:avLst/>
          </a:prstGeom>
        </p:spPr>
      </p:pic>
      <p:sp>
        <p:nvSpPr>
          <p:cNvPr id="4" name="TextBox 3">
            <a:extLst>
              <a:ext uri="{FF2B5EF4-FFF2-40B4-BE49-F238E27FC236}">
                <a16:creationId xmlns:a16="http://schemas.microsoft.com/office/drawing/2014/main" id="{B6A1D35C-FA34-1449-5505-EFD1F0BF9098}"/>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Consent Calendar</a:t>
            </a:r>
          </a:p>
        </p:txBody>
      </p:sp>
      <p:sp>
        <p:nvSpPr>
          <p:cNvPr id="6" name="TextBox 5">
            <a:extLst>
              <a:ext uri="{FF2B5EF4-FFF2-40B4-BE49-F238E27FC236}">
                <a16:creationId xmlns:a16="http://schemas.microsoft.com/office/drawing/2014/main" id="{548169C5-C190-A65C-D0DE-C9038751A979}"/>
              </a:ext>
            </a:extLst>
          </p:cNvPr>
          <p:cNvSpPr txBox="1"/>
          <p:nvPr/>
        </p:nvSpPr>
        <p:spPr>
          <a:xfrm>
            <a:off x="152400" y="1371600"/>
            <a:ext cx="8686800" cy="2739211"/>
          </a:xfrm>
          <a:prstGeom prst="rect">
            <a:avLst/>
          </a:prstGeom>
          <a:noFill/>
        </p:spPr>
        <p:txBody>
          <a:bodyPr wrap="square">
            <a:spAutoFit/>
          </a:bodyPr>
          <a:lstStyle/>
          <a:p>
            <a:r>
              <a:rPr lang="en-US" sz="2800" b="1" dirty="0">
                <a:ea typeface="Calibri"/>
                <a:cs typeface="Arial" panose="020B0604020202020204" pitchFamily="34" charset="0"/>
              </a:rPr>
              <a:t>Consent Calendar </a:t>
            </a:r>
          </a:p>
          <a:p>
            <a:r>
              <a:rPr lang="en-US" sz="2400" dirty="0">
                <a:ea typeface="Calibri"/>
                <a:cs typeface="Arial" panose="020B0604020202020204" pitchFamily="34" charset="0"/>
              </a:rPr>
              <a:t>8A. Vote to Approve Meeting Minutes from June 4, 2025</a:t>
            </a:r>
          </a:p>
          <a:p>
            <a:r>
              <a:rPr lang="en-US" sz="2400" dirty="0">
                <a:ea typeface="Calibri"/>
                <a:cs typeface="Arial" panose="020B0604020202020204" pitchFamily="34" charset="0"/>
              </a:rPr>
              <a:t>8B. Vote to Establish Governance Ad Hoc</a:t>
            </a:r>
          </a:p>
          <a:p>
            <a:r>
              <a:rPr lang="en-US" sz="2400" dirty="0">
                <a:ea typeface="Calibri"/>
                <a:cs typeface="Arial" panose="020B0604020202020204" pitchFamily="34" charset="0"/>
              </a:rPr>
              <a:t>8C. Vote to Establish Strategic Planning Ad Hoc</a:t>
            </a:r>
          </a:p>
          <a:p>
            <a:r>
              <a:rPr lang="en-US" sz="2400" dirty="0">
                <a:ea typeface="Calibri"/>
                <a:cs typeface="Arial" panose="020B0604020202020204" pitchFamily="34" charset="0"/>
              </a:rPr>
              <a:t>8D. Vote to establish Family Access Ad Hoc</a:t>
            </a:r>
          </a:p>
          <a:p>
            <a:r>
              <a:rPr lang="en-US" sz="2400" dirty="0">
                <a:ea typeface="Calibri"/>
                <a:cs typeface="Arial" panose="020B0604020202020204" pitchFamily="34" charset="0"/>
              </a:rPr>
              <a:t>8E. Vote to establish UPK Workforce Ad Hoc</a:t>
            </a:r>
          </a:p>
          <a:p>
            <a:r>
              <a:rPr lang="en-US" sz="2400" dirty="0">
                <a:ea typeface="Calibri"/>
                <a:cs typeface="Arial" panose="020B0604020202020204" pitchFamily="34" charset="0"/>
              </a:rPr>
              <a:t>8F. Vote to establish Special Needs Ad Hoc</a:t>
            </a:r>
          </a:p>
        </p:txBody>
      </p:sp>
      <p:pic>
        <p:nvPicPr>
          <p:cNvPr id="9" name="Picture 8" descr="A group of hands raised up&#10;&#10;Description automatically generated">
            <a:extLst>
              <a:ext uri="{FF2B5EF4-FFF2-40B4-BE49-F238E27FC236}">
                <a16:creationId xmlns:a16="http://schemas.microsoft.com/office/drawing/2014/main" id="{3CAEC043-0E20-BA90-54B9-BFC10B63665F}"/>
              </a:ext>
            </a:extLst>
          </p:cNvPr>
          <p:cNvPicPr>
            <a:picLocks noChangeAspect="1"/>
          </p:cNvPicPr>
          <p:nvPr/>
        </p:nvPicPr>
        <p:blipFill>
          <a:blip r:embed="rId4"/>
          <a:srcRect l="3736" t="-1380" r="44510" b="14515"/>
          <a:stretch/>
        </p:blipFill>
        <p:spPr>
          <a:xfrm>
            <a:off x="7107164" y="3154935"/>
            <a:ext cx="5084836" cy="3657600"/>
          </a:xfrm>
          <a:prstGeom prst="rect">
            <a:avLst/>
          </a:prstGeom>
        </p:spPr>
      </p:pic>
      <p:sp>
        <p:nvSpPr>
          <p:cNvPr id="5" name="TextBox 4">
            <a:extLst>
              <a:ext uri="{FF2B5EF4-FFF2-40B4-BE49-F238E27FC236}">
                <a16:creationId xmlns:a16="http://schemas.microsoft.com/office/drawing/2014/main" id="{931E389B-4822-6187-24EA-84D26925E38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solidFill>
                  <a:schemeClr val="bg1"/>
                </a:solidFill>
              </a:rPr>
              <a:t>30</a:t>
            </a:fld>
            <a:endParaRPr lang="en-US" sz="1400" dirty="0">
              <a:solidFill>
                <a:schemeClr val="bg1"/>
              </a:solidFill>
            </a:endParaRPr>
          </a:p>
        </p:txBody>
      </p:sp>
    </p:spTree>
    <p:extLst>
      <p:ext uri="{BB962C8B-B14F-4D97-AF65-F5344CB8AC3E}">
        <p14:creationId xmlns:p14="http://schemas.microsoft.com/office/powerpoint/2010/main" val="3818180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18121" y="2100196"/>
            <a:ext cx="8355758" cy="1632437"/>
          </a:xfrm>
        </p:spPr>
        <p:txBody>
          <a:bodyPr/>
          <a:lstStyle/>
          <a:p>
            <a:r>
              <a:rPr lang="en-US" sz="3600" dirty="0"/>
              <a:t>Child Care Use and Barriers in LA County</a:t>
            </a:r>
            <a:br>
              <a:rPr lang="en-US" dirty="0"/>
            </a:br>
            <a:br>
              <a:rPr lang="en-US" dirty="0"/>
            </a:br>
            <a:r>
              <a:rPr lang="en-US" dirty="0">
                <a:solidFill>
                  <a:srgbClr val="EEB111"/>
                </a:solidFill>
              </a:rPr>
              <a:t>Los Angeles County Health Survey: </a:t>
            </a:r>
            <a:br>
              <a:rPr lang="en-US" dirty="0">
                <a:solidFill>
                  <a:srgbClr val="EEB111"/>
                </a:solidFill>
              </a:rPr>
            </a:br>
            <a:r>
              <a:rPr lang="en-US" dirty="0">
                <a:solidFill>
                  <a:srgbClr val="EEB111"/>
                </a:solidFill>
              </a:rPr>
              <a:t>2018 and 2023  </a:t>
            </a:r>
            <a:br>
              <a:rPr lang="en-US" sz="2800" dirty="0">
                <a:solidFill>
                  <a:srgbClr val="EEB111"/>
                </a:solidFill>
              </a:rPr>
            </a:br>
            <a:br>
              <a:rPr lang="en-US" dirty="0"/>
            </a:br>
            <a:br>
              <a:rPr lang="en-US" dirty="0"/>
            </a:br>
            <a:r>
              <a:rPr lang="en-US" sz="2800" dirty="0">
                <a:solidFill>
                  <a:srgbClr val="EEB111"/>
                </a:solidFill>
              </a:rPr>
              <a:t> </a:t>
            </a:r>
          </a:p>
        </p:txBody>
      </p:sp>
      <p:sp>
        <p:nvSpPr>
          <p:cNvPr id="6" name="Subtitle 5"/>
          <p:cNvSpPr>
            <a:spLocks noGrp="1"/>
          </p:cNvSpPr>
          <p:nvPr>
            <p:ph type="subTitle" idx="1"/>
          </p:nvPr>
        </p:nvSpPr>
        <p:spPr>
          <a:xfrm>
            <a:off x="1918121" y="3878281"/>
            <a:ext cx="7737156" cy="520700"/>
          </a:xfrm>
        </p:spPr>
        <p:txBody>
          <a:bodyPr/>
          <a:lstStyle/>
          <a:p>
            <a:endParaRPr lang="en-US" b="1" dirty="0">
              <a:solidFill>
                <a:schemeClr val="bg1"/>
              </a:solidFill>
            </a:endParaRPr>
          </a:p>
          <a:p>
            <a:r>
              <a:rPr lang="en-US" sz="3200" b="1" dirty="0">
                <a:solidFill>
                  <a:schemeClr val="bg1"/>
                </a:solidFill>
              </a:rPr>
              <a:t>LA County Child Care Planning Committee </a:t>
            </a:r>
          </a:p>
          <a:p>
            <a:endParaRPr lang="en-US" b="1" dirty="0">
              <a:solidFill>
                <a:schemeClr val="bg1"/>
              </a:solidFill>
            </a:endParaRPr>
          </a:p>
          <a:p>
            <a:r>
              <a:rPr lang="en-US" sz="2800" b="1" dirty="0">
                <a:solidFill>
                  <a:srgbClr val="FFC000"/>
                </a:solidFill>
              </a:rPr>
              <a:t>September 3rd, 2025</a:t>
            </a:r>
          </a:p>
        </p:txBody>
      </p:sp>
      <p:sp>
        <p:nvSpPr>
          <p:cNvPr id="2" name="TextBox 1">
            <a:extLst>
              <a:ext uri="{FF2B5EF4-FFF2-40B4-BE49-F238E27FC236}">
                <a16:creationId xmlns:a16="http://schemas.microsoft.com/office/drawing/2014/main" id="{2E8AACC9-F597-F98C-86E0-3EBDC01AC57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31</a:t>
            </a:fld>
            <a:endParaRPr lang="en-US" sz="1400" dirty="0"/>
          </a:p>
        </p:txBody>
      </p:sp>
    </p:spTree>
    <p:extLst>
      <p:ext uri="{BB962C8B-B14F-4D97-AF65-F5344CB8AC3E}">
        <p14:creationId xmlns:p14="http://schemas.microsoft.com/office/powerpoint/2010/main" val="3443672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950009-722C-E510-B5EC-2264A35FF306}"/>
              </a:ext>
            </a:extLst>
          </p:cNvPr>
          <p:cNvSpPr>
            <a:spLocks noGrp="1"/>
          </p:cNvSpPr>
          <p:nvPr>
            <p:ph type="sldNum" sz="quarter" idx="12"/>
          </p:nvPr>
        </p:nvSpPr>
        <p:spPr/>
        <p:txBody>
          <a:bodyPr/>
          <a:lstStyle/>
          <a:p>
            <a:fld id="{C3111FA1-5AF9-0647-B31D-D6250D4530A3}" type="slidenum">
              <a:rPr lang="en-US" smtClean="0"/>
              <a:t>32</a:t>
            </a:fld>
            <a:endParaRPr lang="en-US"/>
          </a:p>
        </p:txBody>
      </p:sp>
      <p:sp>
        <p:nvSpPr>
          <p:cNvPr id="5" name="TextBox 4">
            <a:extLst>
              <a:ext uri="{FF2B5EF4-FFF2-40B4-BE49-F238E27FC236}">
                <a16:creationId xmlns:a16="http://schemas.microsoft.com/office/drawing/2014/main" id="{86F19A15-F052-208F-2EB6-BFB9067DD5AC}"/>
              </a:ext>
            </a:extLst>
          </p:cNvPr>
          <p:cNvSpPr txBox="1"/>
          <p:nvPr/>
        </p:nvSpPr>
        <p:spPr>
          <a:xfrm>
            <a:off x="3048000" y="3244334"/>
            <a:ext cx="6096000" cy="369332"/>
          </a:xfrm>
          <a:prstGeom prst="rect">
            <a:avLst/>
          </a:prstGeom>
          <a:noFill/>
        </p:spPr>
        <p:txBody>
          <a:bodyPr wrap="square">
            <a:spAutoFit/>
          </a:bodyPr>
          <a:lstStyle/>
          <a:p>
            <a:pPr algn="ctr"/>
            <a:r>
              <a:rPr lang="en-US" sz="1800" b="1" dirty="0">
                <a:solidFill>
                  <a:schemeClr val="tx1">
                    <a:lumMod val="65000"/>
                    <a:lumOff val="35000"/>
                  </a:schemeClr>
                </a:solidFill>
                <a:cs typeface="Arial" panose="020B0604020202020204" pitchFamily="34" charset="0"/>
              </a:rPr>
              <a:t>Unpublished data slides have been removed</a:t>
            </a:r>
          </a:p>
        </p:txBody>
      </p:sp>
    </p:spTree>
    <p:extLst>
      <p:ext uri="{BB962C8B-B14F-4D97-AF65-F5344CB8AC3E}">
        <p14:creationId xmlns:p14="http://schemas.microsoft.com/office/powerpoint/2010/main" val="1427751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blue text&#10;&#10;Description automatically generated">
            <a:extLst>
              <a:ext uri="{FF2B5EF4-FFF2-40B4-BE49-F238E27FC236}">
                <a16:creationId xmlns:a16="http://schemas.microsoft.com/office/drawing/2014/main" id="{2EA1F5E5-13CA-7F8A-4EA9-AF3263C06B52}"/>
              </a:ext>
            </a:extLst>
          </p:cNvPr>
          <p:cNvPicPr>
            <a:picLocks noChangeAspect="1"/>
          </p:cNvPicPr>
          <p:nvPr/>
        </p:nvPicPr>
        <p:blipFill>
          <a:blip r:embed="rId2"/>
          <a:stretch>
            <a:fillRect/>
          </a:stretch>
        </p:blipFill>
        <p:spPr>
          <a:xfrm>
            <a:off x="381000" y="6400800"/>
            <a:ext cx="1625269" cy="411735"/>
          </a:xfrm>
          <a:prstGeom prst="rect">
            <a:avLst/>
          </a:prstGeom>
        </p:spPr>
      </p:pic>
      <p:pic>
        <p:nvPicPr>
          <p:cNvPr id="3" name="Picture 2">
            <a:extLst>
              <a:ext uri="{FF2B5EF4-FFF2-40B4-BE49-F238E27FC236}">
                <a16:creationId xmlns:a16="http://schemas.microsoft.com/office/drawing/2014/main" id="{BCECE6B8-48AE-8055-2831-A00186514C9F}"/>
              </a:ext>
            </a:extLst>
          </p:cNvPr>
          <p:cNvPicPr>
            <a:picLocks noChangeAspect="1"/>
          </p:cNvPicPr>
          <p:nvPr/>
        </p:nvPicPr>
        <p:blipFill>
          <a:blip r:embed="rId3"/>
          <a:srcRect/>
          <a:stretch/>
        </p:blipFill>
        <p:spPr>
          <a:xfrm>
            <a:off x="7568094" y="137819"/>
            <a:ext cx="1752600" cy="592790"/>
          </a:xfrm>
          <a:prstGeom prst="rect">
            <a:avLst/>
          </a:prstGeom>
        </p:spPr>
      </p:pic>
      <p:sp>
        <p:nvSpPr>
          <p:cNvPr id="4" name="TextBox 3">
            <a:extLst>
              <a:ext uri="{FF2B5EF4-FFF2-40B4-BE49-F238E27FC236}">
                <a16:creationId xmlns:a16="http://schemas.microsoft.com/office/drawing/2014/main" id="{B6A1D35C-FA34-1449-5505-EFD1F0BF9098}"/>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Announcements and  Public Comment</a:t>
            </a:r>
          </a:p>
        </p:txBody>
      </p:sp>
      <p:sp>
        <p:nvSpPr>
          <p:cNvPr id="7" name="TextBox 6">
            <a:extLst>
              <a:ext uri="{FF2B5EF4-FFF2-40B4-BE49-F238E27FC236}">
                <a16:creationId xmlns:a16="http://schemas.microsoft.com/office/drawing/2014/main" id="{F884D9CC-709B-9B00-D16F-3BD17C7F5BA2}"/>
              </a:ext>
            </a:extLst>
          </p:cNvPr>
          <p:cNvSpPr txBox="1"/>
          <p:nvPr/>
        </p:nvSpPr>
        <p:spPr>
          <a:xfrm>
            <a:off x="5562600" y="2819400"/>
            <a:ext cx="5638800" cy="1754326"/>
          </a:xfrm>
          <a:prstGeom prst="rect">
            <a:avLst/>
          </a:prstGeom>
          <a:noFill/>
        </p:spPr>
        <p:txBody>
          <a:bodyPr wrap="square">
            <a:spAutoFit/>
          </a:bodyPr>
          <a:lstStyle/>
          <a:p>
            <a:pPr algn="ctr"/>
            <a:r>
              <a:rPr lang="en-US" sz="3600" b="1" dirty="0">
                <a:solidFill>
                  <a:schemeClr val="tx1">
                    <a:lumMod val="65000"/>
                    <a:lumOff val="35000"/>
                  </a:schemeClr>
                </a:solidFill>
                <a:cs typeface="Arial" panose="020B0604020202020204" pitchFamily="34" charset="0"/>
              </a:rPr>
              <a:t>Announcements </a:t>
            </a:r>
          </a:p>
          <a:p>
            <a:pPr algn="ctr"/>
            <a:r>
              <a:rPr lang="en-US" sz="3600" b="1" dirty="0">
                <a:solidFill>
                  <a:schemeClr val="tx1">
                    <a:lumMod val="65000"/>
                    <a:lumOff val="35000"/>
                  </a:schemeClr>
                </a:solidFill>
                <a:cs typeface="Arial" panose="020B0604020202020204" pitchFamily="34" charset="0"/>
              </a:rPr>
              <a:t>and </a:t>
            </a:r>
          </a:p>
          <a:p>
            <a:pPr algn="ctr"/>
            <a:r>
              <a:rPr lang="en-US" sz="3600" b="1" dirty="0">
                <a:solidFill>
                  <a:schemeClr val="tx1">
                    <a:lumMod val="65000"/>
                    <a:lumOff val="35000"/>
                  </a:schemeClr>
                </a:solidFill>
                <a:cs typeface="Arial" panose="020B0604020202020204" pitchFamily="34" charset="0"/>
              </a:rPr>
              <a:t>Public Comment</a:t>
            </a:r>
          </a:p>
        </p:txBody>
      </p:sp>
      <p:pic>
        <p:nvPicPr>
          <p:cNvPr id="9" name="Picture 8" descr="A megaphone in a circle&#10;&#10;Description automatically generated">
            <a:extLst>
              <a:ext uri="{FF2B5EF4-FFF2-40B4-BE49-F238E27FC236}">
                <a16:creationId xmlns:a16="http://schemas.microsoft.com/office/drawing/2014/main" id="{8E46FE2E-9AEE-27C8-672D-02BE69BD4782}"/>
              </a:ext>
            </a:extLst>
          </p:cNvPr>
          <p:cNvPicPr>
            <a:picLocks noChangeAspect="1"/>
          </p:cNvPicPr>
          <p:nvPr/>
        </p:nvPicPr>
        <p:blipFill>
          <a:blip r:embed="rId4"/>
          <a:stretch>
            <a:fillRect/>
          </a:stretch>
        </p:blipFill>
        <p:spPr>
          <a:xfrm rot="21208203">
            <a:off x="1591831" y="1676400"/>
            <a:ext cx="4419600" cy="4419600"/>
          </a:xfrm>
          <a:prstGeom prst="rect">
            <a:avLst/>
          </a:prstGeom>
        </p:spPr>
      </p:pic>
      <p:sp>
        <p:nvSpPr>
          <p:cNvPr id="5" name="TextBox 4">
            <a:extLst>
              <a:ext uri="{FF2B5EF4-FFF2-40B4-BE49-F238E27FC236}">
                <a16:creationId xmlns:a16="http://schemas.microsoft.com/office/drawing/2014/main" id="{9A879945-AD46-78A4-A754-734D9F1D09E6}"/>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33</a:t>
            </a:fld>
            <a:endParaRPr lang="en-US" sz="1400" dirty="0"/>
          </a:p>
        </p:txBody>
      </p:sp>
    </p:spTree>
    <p:extLst>
      <p:ext uri="{BB962C8B-B14F-4D97-AF65-F5344CB8AC3E}">
        <p14:creationId xmlns:p14="http://schemas.microsoft.com/office/powerpoint/2010/main" val="2847266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34</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81000" y="304800"/>
            <a:ext cx="7187094" cy="461665"/>
          </a:xfrm>
          <a:prstGeom prst="rect">
            <a:avLst/>
          </a:prstGeom>
          <a:noFill/>
        </p:spPr>
        <p:txBody>
          <a:bodyPr wrap="square" rtlCol="0">
            <a:spAutoFit/>
          </a:bodyPr>
          <a:lstStyle/>
          <a:p>
            <a:r>
              <a:rPr lang="en-US" sz="2400" b="1" dirty="0">
                <a:solidFill>
                  <a:schemeClr val="bg1"/>
                </a:solidFill>
              </a:rPr>
              <a:t>Call to Adjourn</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2"/>
          <a:srcRect/>
          <a:stretch/>
        </p:blipFill>
        <p:spPr>
          <a:xfrm>
            <a:off x="7568094" y="137819"/>
            <a:ext cx="1752600" cy="592790"/>
          </a:xfrm>
          <a:prstGeom prst="rect">
            <a:avLst/>
          </a:prstGeom>
        </p:spPr>
      </p:pic>
      <p:sp>
        <p:nvSpPr>
          <p:cNvPr id="2" name="TextBox 1">
            <a:extLst>
              <a:ext uri="{FF2B5EF4-FFF2-40B4-BE49-F238E27FC236}">
                <a16:creationId xmlns:a16="http://schemas.microsoft.com/office/drawing/2014/main" id="{38E3A334-673D-8F35-326A-3C6D86803EB4}"/>
              </a:ext>
            </a:extLst>
          </p:cNvPr>
          <p:cNvSpPr txBox="1"/>
          <p:nvPr/>
        </p:nvSpPr>
        <p:spPr>
          <a:xfrm>
            <a:off x="380999" y="5290617"/>
            <a:ext cx="7446865" cy="400110"/>
          </a:xfrm>
          <a:prstGeom prst="rect">
            <a:avLst/>
          </a:prstGeom>
          <a:noFill/>
        </p:spPr>
        <p:txBody>
          <a:bodyPr wrap="square" rtlCol="0">
            <a:spAutoFit/>
          </a:bodyPr>
          <a:lstStyle/>
          <a:p>
            <a:pPr algn="ctr"/>
            <a:r>
              <a:rPr lang="en-US" sz="2000" dirty="0">
                <a:solidFill>
                  <a:srgbClr val="0000FF"/>
                </a:solidFill>
                <a:hlinkClick r:id="rId3">
                  <a:extLst>
                    <a:ext uri="{A12FA001-AC4F-418D-AE19-62706E023703}">
                      <ahyp:hlinkClr xmlns:ahyp="http://schemas.microsoft.com/office/drawing/2018/hyperlinkcolor" val="tx"/>
                    </a:ext>
                  </a:extLst>
                </a:hlinkClick>
              </a:rPr>
              <a:t>childcare.lacounty.gov</a:t>
            </a:r>
            <a:endParaRPr lang="en-US" sz="2000" dirty="0">
              <a:solidFill>
                <a:srgbClr val="0000FF"/>
              </a:solidFill>
            </a:endParaRPr>
          </a:p>
        </p:txBody>
      </p:sp>
      <p:pic>
        <p:nvPicPr>
          <p:cNvPr id="3" name="Picture 2">
            <a:extLst>
              <a:ext uri="{FF2B5EF4-FFF2-40B4-BE49-F238E27FC236}">
                <a16:creationId xmlns:a16="http://schemas.microsoft.com/office/drawing/2014/main" id="{2247CB06-E667-2309-DC2B-7B62AE20479A}"/>
              </a:ext>
            </a:extLst>
          </p:cNvPr>
          <p:cNvPicPr>
            <a:picLocks noChangeAspect="1"/>
          </p:cNvPicPr>
          <p:nvPr/>
        </p:nvPicPr>
        <p:blipFill>
          <a:blip r:embed="rId4"/>
          <a:srcRect l="1399" t="715" r="1399"/>
          <a:stretch/>
        </p:blipFill>
        <p:spPr>
          <a:xfrm>
            <a:off x="7827865" y="914400"/>
            <a:ext cx="4364135" cy="5943601"/>
          </a:xfrm>
          <a:prstGeom prst="rect">
            <a:avLst/>
          </a:prstGeom>
        </p:spPr>
      </p:pic>
      <p:pic>
        <p:nvPicPr>
          <p:cNvPr id="16" name="Picture 15">
            <a:extLst>
              <a:ext uri="{FF2B5EF4-FFF2-40B4-BE49-F238E27FC236}">
                <a16:creationId xmlns:a16="http://schemas.microsoft.com/office/drawing/2014/main" id="{29D06145-48B9-F8B2-AB0E-4638FFD3F2F9}"/>
              </a:ext>
            </a:extLst>
          </p:cNvPr>
          <p:cNvPicPr>
            <a:picLocks noChangeAspect="1"/>
          </p:cNvPicPr>
          <p:nvPr/>
        </p:nvPicPr>
        <p:blipFill>
          <a:blip r:embed="rId5"/>
          <a:srcRect/>
          <a:stretch/>
        </p:blipFill>
        <p:spPr>
          <a:xfrm>
            <a:off x="5006824" y="3813411"/>
            <a:ext cx="2245716" cy="712056"/>
          </a:xfrm>
          <a:prstGeom prst="rect">
            <a:avLst/>
          </a:prstGeom>
        </p:spPr>
      </p:pic>
      <p:pic>
        <p:nvPicPr>
          <p:cNvPr id="17" name="Picture 16">
            <a:extLst>
              <a:ext uri="{FF2B5EF4-FFF2-40B4-BE49-F238E27FC236}">
                <a16:creationId xmlns:a16="http://schemas.microsoft.com/office/drawing/2014/main" id="{FB53F892-06BC-23EF-3872-8A1457BCDA10}"/>
              </a:ext>
            </a:extLst>
          </p:cNvPr>
          <p:cNvPicPr>
            <a:picLocks noChangeAspect="1"/>
          </p:cNvPicPr>
          <p:nvPr/>
        </p:nvPicPr>
        <p:blipFill>
          <a:blip r:embed="rId6"/>
          <a:stretch>
            <a:fillRect/>
          </a:stretch>
        </p:blipFill>
        <p:spPr>
          <a:xfrm>
            <a:off x="3835960" y="3825721"/>
            <a:ext cx="726708" cy="726708"/>
          </a:xfrm>
          <a:prstGeom prst="rect">
            <a:avLst/>
          </a:prstGeom>
        </p:spPr>
      </p:pic>
      <p:pic>
        <p:nvPicPr>
          <p:cNvPr id="18" name="Picture 17">
            <a:extLst>
              <a:ext uri="{FF2B5EF4-FFF2-40B4-BE49-F238E27FC236}">
                <a16:creationId xmlns:a16="http://schemas.microsoft.com/office/drawing/2014/main" id="{5EFC36A2-CD0E-9400-D19E-214FC0419E90}"/>
              </a:ext>
            </a:extLst>
          </p:cNvPr>
          <p:cNvPicPr>
            <a:picLocks noChangeAspect="1"/>
          </p:cNvPicPr>
          <p:nvPr/>
        </p:nvPicPr>
        <p:blipFill>
          <a:blip r:embed="rId7"/>
          <a:srcRect/>
          <a:stretch/>
        </p:blipFill>
        <p:spPr>
          <a:xfrm>
            <a:off x="835731" y="3914946"/>
            <a:ext cx="2364669" cy="551756"/>
          </a:xfrm>
          <a:prstGeom prst="rect">
            <a:avLst/>
          </a:prstGeom>
        </p:spPr>
      </p:pic>
      <p:sp>
        <p:nvSpPr>
          <p:cNvPr id="19" name="TextBox 18">
            <a:extLst>
              <a:ext uri="{FF2B5EF4-FFF2-40B4-BE49-F238E27FC236}">
                <a16:creationId xmlns:a16="http://schemas.microsoft.com/office/drawing/2014/main" id="{E5CA8303-FD66-8988-E277-5E22FC59054C}"/>
              </a:ext>
            </a:extLst>
          </p:cNvPr>
          <p:cNvSpPr txBox="1"/>
          <p:nvPr/>
        </p:nvSpPr>
        <p:spPr>
          <a:xfrm>
            <a:off x="-152400" y="1504653"/>
            <a:ext cx="7827864" cy="2246769"/>
          </a:xfrm>
          <a:prstGeom prst="rect">
            <a:avLst/>
          </a:prstGeom>
          <a:noFill/>
        </p:spPr>
        <p:txBody>
          <a:bodyPr wrap="square" rtlCol="0">
            <a:spAutoFit/>
          </a:bodyPr>
          <a:lstStyle/>
          <a:p>
            <a:pPr algn="ctr"/>
            <a:r>
              <a:rPr lang="en-US" sz="2400" b="1" dirty="0"/>
              <a:t>See you at our next meeting</a:t>
            </a:r>
          </a:p>
          <a:p>
            <a:pPr algn="ctr"/>
            <a:r>
              <a:rPr lang="en-US" sz="2400" b="1" dirty="0"/>
              <a:t>Wednesday, November 5, 2025 !</a:t>
            </a:r>
          </a:p>
          <a:p>
            <a:pPr algn="ctr"/>
            <a:r>
              <a:rPr lang="en-US" sz="2400" dirty="0"/>
              <a:t>LA County Office of Education</a:t>
            </a:r>
          </a:p>
          <a:p>
            <a:pPr algn="ctr"/>
            <a:r>
              <a:rPr lang="en-US" sz="2400" dirty="0"/>
              <a:t>10100 Pioneer Blvd., Conference Room 110-111,                     Santa Fe Springs, CA 90670</a:t>
            </a:r>
          </a:p>
          <a:p>
            <a:endParaRPr lang="en-US" sz="2000" dirty="0"/>
          </a:p>
        </p:txBody>
      </p:sp>
      <p:pic>
        <p:nvPicPr>
          <p:cNvPr id="20" name="Picture 19">
            <a:extLst>
              <a:ext uri="{FF2B5EF4-FFF2-40B4-BE49-F238E27FC236}">
                <a16:creationId xmlns:a16="http://schemas.microsoft.com/office/drawing/2014/main" id="{95140E4A-8847-0F33-BCCF-9E93CD381294}"/>
              </a:ext>
            </a:extLst>
          </p:cNvPr>
          <p:cNvPicPr>
            <a:picLocks noChangeAspect="1"/>
          </p:cNvPicPr>
          <p:nvPr/>
        </p:nvPicPr>
        <p:blipFill>
          <a:blip r:embed="rId4"/>
          <a:srcRect l="1399" t="-558" r="1399" b="423"/>
          <a:stretch/>
        </p:blipFill>
        <p:spPr>
          <a:xfrm>
            <a:off x="7827865" y="863600"/>
            <a:ext cx="4364135" cy="5994400"/>
          </a:xfrm>
          <a:prstGeom prst="rect">
            <a:avLst/>
          </a:prstGeom>
        </p:spPr>
      </p:pic>
      <p:sp>
        <p:nvSpPr>
          <p:cNvPr id="8" name="TextBox 7">
            <a:extLst>
              <a:ext uri="{FF2B5EF4-FFF2-40B4-BE49-F238E27FC236}">
                <a16:creationId xmlns:a16="http://schemas.microsoft.com/office/drawing/2014/main" id="{0627CE88-752E-1994-A801-6A974F2E7EAF}"/>
              </a:ext>
            </a:extLst>
          </p:cNvPr>
          <p:cNvSpPr txBox="1"/>
          <p:nvPr/>
        </p:nvSpPr>
        <p:spPr>
          <a:xfrm>
            <a:off x="11697222" y="6568030"/>
            <a:ext cx="482269" cy="307777"/>
          </a:xfrm>
          <a:prstGeom prst="rect">
            <a:avLst/>
          </a:prstGeom>
          <a:noFill/>
        </p:spPr>
        <p:txBody>
          <a:bodyPr wrap="square" rtlCol="0">
            <a:spAutoFit/>
          </a:bodyPr>
          <a:lstStyle/>
          <a:p>
            <a:fld id="{098D37BC-3BF7-D240-84D8-684447399688}" type="slidenum">
              <a:rPr lang="en-US" sz="1400" smtClean="0"/>
              <a:t>34</a:t>
            </a:fld>
            <a:endParaRPr lang="en-US" sz="1400" dirty="0"/>
          </a:p>
        </p:txBody>
      </p:sp>
    </p:spTree>
    <p:extLst>
      <p:ext uri="{BB962C8B-B14F-4D97-AF65-F5344CB8AC3E}">
        <p14:creationId xmlns:p14="http://schemas.microsoft.com/office/powerpoint/2010/main" val="183576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9658D2-290E-C880-0D49-ADA385447CD6}"/>
              </a:ext>
            </a:extLst>
          </p:cNvPr>
          <p:cNvPicPr>
            <a:picLocks noChangeAspect="1"/>
          </p:cNvPicPr>
          <p:nvPr/>
        </p:nvPicPr>
        <p:blipFill>
          <a:blip r:embed="rId2"/>
          <a:srcRect l="22869" r="9270" b="1250"/>
          <a:stretch/>
        </p:blipFill>
        <p:spPr>
          <a:xfrm>
            <a:off x="564985" y="1524000"/>
            <a:ext cx="4876800" cy="5322332"/>
          </a:xfrm>
          <a:prstGeom prst="round2SameRect">
            <a:avLst/>
          </a:prstGeom>
        </p:spPr>
      </p:pic>
      <p:sp>
        <p:nvSpPr>
          <p:cNvPr id="2" name="TextBox 1">
            <a:extLst>
              <a:ext uri="{FF2B5EF4-FFF2-40B4-BE49-F238E27FC236}">
                <a16:creationId xmlns:a16="http://schemas.microsoft.com/office/drawing/2014/main" id="{EB40CA0B-7214-01B1-9307-8903BB9CFE6C}"/>
              </a:ext>
            </a:extLst>
          </p:cNvPr>
          <p:cNvSpPr txBox="1"/>
          <p:nvPr/>
        </p:nvSpPr>
        <p:spPr>
          <a:xfrm>
            <a:off x="403240" y="288480"/>
            <a:ext cx="4397360" cy="830997"/>
          </a:xfrm>
          <a:prstGeom prst="rect">
            <a:avLst/>
          </a:prstGeom>
          <a:noFill/>
        </p:spPr>
        <p:txBody>
          <a:bodyPr wrap="square" rtlCol="0">
            <a:spAutoFit/>
          </a:bodyPr>
          <a:lstStyle/>
          <a:p>
            <a:r>
              <a:rPr lang="en-US" sz="2400" b="1" dirty="0">
                <a:solidFill>
                  <a:schemeClr val="bg1"/>
                </a:solidFill>
              </a:rPr>
              <a:t>Welcome and Introductions</a:t>
            </a:r>
          </a:p>
          <a:p>
            <a:endParaRPr lang="en-US" sz="2400" b="1" dirty="0">
              <a:solidFill>
                <a:schemeClr val="bg1"/>
              </a:solidFill>
            </a:endParaRPr>
          </a:p>
        </p:txBody>
      </p:sp>
      <p:sp>
        <p:nvSpPr>
          <p:cNvPr id="4" name="TextBox 3">
            <a:extLst>
              <a:ext uri="{FF2B5EF4-FFF2-40B4-BE49-F238E27FC236}">
                <a16:creationId xmlns:a16="http://schemas.microsoft.com/office/drawing/2014/main" id="{78719FA6-0866-5DCC-563A-7A9DF32465AD}"/>
              </a:ext>
            </a:extLst>
          </p:cNvPr>
          <p:cNvSpPr txBox="1"/>
          <p:nvPr/>
        </p:nvSpPr>
        <p:spPr>
          <a:xfrm>
            <a:off x="5562600" y="2833897"/>
            <a:ext cx="6109030" cy="18817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3275" indent="-342900">
              <a:lnSpc>
                <a:spcPct val="150000"/>
              </a:lnSpc>
              <a:buFont typeface="Arial" panose="020B0604020202020204" pitchFamily="34" charset="0"/>
              <a:buChar char="•"/>
            </a:pPr>
            <a:r>
              <a:rPr lang="en-US" sz="2400" b="1" dirty="0"/>
              <a:t>Name</a:t>
            </a:r>
          </a:p>
          <a:p>
            <a:pPr marL="803275" indent="-342900">
              <a:buFont typeface="Arial" panose="020B0604020202020204" pitchFamily="34" charset="0"/>
              <a:buChar char="•"/>
            </a:pPr>
            <a:r>
              <a:rPr lang="en-US" sz="2400" b="1" dirty="0"/>
              <a:t>Role as a Child Care Planning Committee Member, Alternate, or Guest</a:t>
            </a:r>
          </a:p>
          <a:p>
            <a:pPr marL="803275" indent="-342900">
              <a:lnSpc>
                <a:spcPct val="150000"/>
              </a:lnSpc>
              <a:buFont typeface="Arial" panose="020B0604020202020204" pitchFamily="34" charset="0"/>
              <a:buChar char="•"/>
            </a:pPr>
            <a:r>
              <a:rPr lang="en-US" sz="2400" b="1" dirty="0"/>
              <a:t>Organization or Affiliation, if it applies</a:t>
            </a:r>
          </a:p>
        </p:txBody>
      </p:sp>
      <p:sp>
        <p:nvSpPr>
          <p:cNvPr id="10" name="TextBox 9">
            <a:extLst>
              <a:ext uri="{FF2B5EF4-FFF2-40B4-BE49-F238E27FC236}">
                <a16:creationId xmlns:a16="http://schemas.microsoft.com/office/drawing/2014/main" id="{DA67CE41-B284-F61E-E500-38A6B9E884ED}"/>
              </a:ext>
            </a:extLst>
          </p:cNvPr>
          <p:cNvSpPr txBox="1"/>
          <p:nvPr/>
        </p:nvSpPr>
        <p:spPr>
          <a:xfrm>
            <a:off x="5625770" y="2057400"/>
            <a:ext cx="2925266" cy="461665"/>
          </a:xfrm>
          <a:prstGeom prst="rect">
            <a:avLst/>
          </a:prstGeom>
          <a:noFill/>
        </p:spPr>
        <p:txBody>
          <a:bodyPr wrap="square">
            <a:spAutoFit/>
          </a:bodyPr>
          <a:lstStyle/>
          <a:p>
            <a:r>
              <a:rPr lang="en-US" sz="2400" b="1" dirty="0">
                <a:ea typeface="Calibri"/>
                <a:cs typeface="Calibri"/>
              </a:rPr>
              <a:t>Please share your:</a:t>
            </a:r>
          </a:p>
        </p:txBody>
      </p:sp>
      <p:sp>
        <p:nvSpPr>
          <p:cNvPr id="13" name="TextBox 12">
            <a:extLst>
              <a:ext uri="{FF2B5EF4-FFF2-40B4-BE49-F238E27FC236}">
                <a16:creationId xmlns:a16="http://schemas.microsoft.com/office/drawing/2014/main" id="{F1687DFE-CD28-E691-AC10-1924D6C215CE}"/>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4</a:t>
            </a:fld>
            <a:endParaRPr lang="en-US" sz="1400" dirty="0"/>
          </a:p>
        </p:txBody>
      </p:sp>
      <p:pic>
        <p:nvPicPr>
          <p:cNvPr id="14" name="Picture 13" descr="A black background with blue text&#10;&#10;Description automatically generated">
            <a:extLst>
              <a:ext uri="{FF2B5EF4-FFF2-40B4-BE49-F238E27FC236}">
                <a16:creationId xmlns:a16="http://schemas.microsoft.com/office/drawing/2014/main" id="{A79158C3-C78D-066A-BED1-EAFC67FE6B64}"/>
              </a:ext>
            </a:extLst>
          </p:cNvPr>
          <p:cNvPicPr>
            <a:picLocks noChangeAspect="1"/>
          </p:cNvPicPr>
          <p:nvPr/>
        </p:nvPicPr>
        <p:blipFill>
          <a:blip r:embed="rId3"/>
          <a:stretch>
            <a:fillRect/>
          </a:stretch>
        </p:blipFill>
        <p:spPr>
          <a:xfrm>
            <a:off x="9753600" y="6400800"/>
            <a:ext cx="1625269" cy="411735"/>
          </a:xfrm>
          <a:prstGeom prst="rect">
            <a:avLst/>
          </a:prstGeom>
        </p:spPr>
      </p:pic>
      <p:pic>
        <p:nvPicPr>
          <p:cNvPr id="7" name="Picture 6">
            <a:extLst>
              <a:ext uri="{FF2B5EF4-FFF2-40B4-BE49-F238E27FC236}">
                <a16:creationId xmlns:a16="http://schemas.microsoft.com/office/drawing/2014/main" id="{E8BAB456-707C-5CA6-1127-D640053A75CF}"/>
              </a:ext>
            </a:extLst>
          </p:cNvPr>
          <p:cNvPicPr>
            <a:picLocks noChangeAspect="1"/>
          </p:cNvPicPr>
          <p:nvPr/>
        </p:nvPicPr>
        <p:blipFill>
          <a:blip r:embed="rId4"/>
          <a:srcRect/>
          <a:stretch/>
        </p:blipFill>
        <p:spPr>
          <a:xfrm>
            <a:off x="7820325" y="134807"/>
            <a:ext cx="1752600" cy="592790"/>
          </a:xfrm>
          <a:prstGeom prst="rect">
            <a:avLst/>
          </a:prstGeom>
        </p:spPr>
      </p:pic>
      <p:pic>
        <p:nvPicPr>
          <p:cNvPr id="6" name="Picture 5" descr="A child wearing a hoodie&#10;&#10;Description automatically generated">
            <a:extLst>
              <a:ext uri="{FF2B5EF4-FFF2-40B4-BE49-F238E27FC236}">
                <a16:creationId xmlns:a16="http://schemas.microsoft.com/office/drawing/2014/main" id="{EFFC21DF-66E8-2774-558A-903C788625C0}"/>
              </a:ext>
            </a:extLst>
          </p:cNvPr>
          <p:cNvPicPr>
            <a:picLocks noChangeAspect="1"/>
          </p:cNvPicPr>
          <p:nvPr/>
        </p:nvPicPr>
        <p:blipFill>
          <a:blip r:embed="rId5"/>
          <a:stretch>
            <a:fillRect/>
          </a:stretch>
        </p:blipFill>
        <p:spPr>
          <a:xfrm flipH="1">
            <a:off x="0" y="4295715"/>
            <a:ext cx="2046280" cy="2578100"/>
          </a:xfrm>
          <a:prstGeom prst="rect">
            <a:avLst/>
          </a:prstGeom>
        </p:spPr>
      </p:pic>
    </p:spTree>
    <p:extLst>
      <p:ext uri="{BB962C8B-B14F-4D97-AF65-F5344CB8AC3E}">
        <p14:creationId xmlns:p14="http://schemas.microsoft.com/office/powerpoint/2010/main" val="1027844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14969FD0-2E1F-2CA6-27B8-DB94F26BDA13}"/>
              </a:ext>
            </a:extLst>
          </p:cNvPr>
          <p:cNvPicPr>
            <a:picLocks noChangeAspect="1"/>
          </p:cNvPicPr>
          <p:nvPr/>
        </p:nvPicPr>
        <p:blipFill>
          <a:blip r:embed="rId2"/>
          <a:stretch>
            <a:fillRect/>
          </a:stretch>
        </p:blipFill>
        <p:spPr>
          <a:xfrm>
            <a:off x="381000" y="6400800"/>
            <a:ext cx="1625269" cy="411735"/>
          </a:xfrm>
          <a:prstGeom prst="rect">
            <a:avLst/>
          </a:prstGeom>
        </p:spPr>
      </p:pic>
      <p:sp>
        <p:nvSpPr>
          <p:cNvPr id="5" name="TextBox 4">
            <a:extLst>
              <a:ext uri="{FF2B5EF4-FFF2-40B4-BE49-F238E27FC236}">
                <a16:creationId xmlns:a16="http://schemas.microsoft.com/office/drawing/2014/main" id="{DB807B36-4645-B9B2-9F60-579B62620698}"/>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5</a:t>
            </a:fld>
            <a:endParaRPr lang="en-US" sz="1400" dirty="0"/>
          </a:p>
        </p:txBody>
      </p:sp>
      <p:sp>
        <p:nvSpPr>
          <p:cNvPr id="6" name="TextBox 5">
            <a:extLst>
              <a:ext uri="{FF2B5EF4-FFF2-40B4-BE49-F238E27FC236}">
                <a16:creationId xmlns:a16="http://schemas.microsoft.com/office/drawing/2014/main" id="{A936DCAC-F409-D87E-922D-2DBB05767D5A}"/>
              </a:ext>
            </a:extLst>
          </p:cNvPr>
          <p:cNvSpPr txBox="1"/>
          <p:nvPr/>
        </p:nvSpPr>
        <p:spPr>
          <a:xfrm>
            <a:off x="380999" y="304800"/>
            <a:ext cx="7439325" cy="461665"/>
          </a:xfrm>
          <a:prstGeom prst="rect">
            <a:avLst/>
          </a:prstGeom>
          <a:noFill/>
        </p:spPr>
        <p:txBody>
          <a:bodyPr wrap="square" rtlCol="0">
            <a:spAutoFit/>
          </a:bodyPr>
          <a:lstStyle/>
          <a:p>
            <a:r>
              <a:rPr lang="en-US" sz="2400" b="1" dirty="0">
                <a:solidFill>
                  <a:schemeClr val="bg1"/>
                </a:solidFill>
              </a:rPr>
              <a:t>Los Angeles County Early Care and Education Overview</a:t>
            </a:r>
          </a:p>
        </p:txBody>
      </p:sp>
      <p:pic>
        <p:nvPicPr>
          <p:cNvPr id="7" name="Picture 6">
            <a:extLst>
              <a:ext uri="{FF2B5EF4-FFF2-40B4-BE49-F238E27FC236}">
                <a16:creationId xmlns:a16="http://schemas.microsoft.com/office/drawing/2014/main" id="{2121358D-615E-69C2-2774-234BA9D364D6}"/>
              </a:ext>
            </a:extLst>
          </p:cNvPr>
          <p:cNvPicPr>
            <a:picLocks noChangeAspect="1"/>
          </p:cNvPicPr>
          <p:nvPr/>
        </p:nvPicPr>
        <p:blipFill>
          <a:blip r:embed="rId3"/>
          <a:srcRect/>
          <a:stretch/>
        </p:blipFill>
        <p:spPr>
          <a:xfrm>
            <a:off x="7820325" y="134807"/>
            <a:ext cx="1752600" cy="592790"/>
          </a:xfrm>
          <a:prstGeom prst="rect">
            <a:avLst/>
          </a:prstGeom>
        </p:spPr>
      </p:pic>
      <p:grpSp>
        <p:nvGrpSpPr>
          <p:cNvPr id="18" name="Group 17">
            <a:extLst>
              <a:ext uri="{FF2B5EF4-FFF2-40B4-BE49-F238E27FC236}">
                <a16:creationId xmlns:a16="http://schemas.microsoft.com/office/drawing/2014/main" id="{F5794B79-970B-5601-85C8-23C42EDD552F}"/>
              </a:ext>
            </a:extLst>
          </p:cNvPr>
          <p:cNvGrpSpPr/>
          <p:nvPr/>
        </p:nvGrpSpPr>
        <p:grpSpPr>
          <a:xfrm>
            <a:off x="965929" y="1849519"/>
            <a:ext cx="10556214" cy="4398881"/>
            <a:chOff x="965929" y="1583638"/>
            <a:chExt cx="10556214" cy="4398881"/>
          </a:xfrm>
        </p:grpSpPr>
        <p:sp>
          <p:nvSpPr>
            <p:cNvPr id="9" name="Title 1">
              <a:extLst>
                <a:ext uri="{FF2B5EF4-FFF2-40B4-BE49-F238E27FC236}">
                  <a16:creationId xmlns:a16="http://schemas.microsoft.com/office/drawing/2014/main" id="{5A8FD493-2327-BDA3-6C3E-FD58BE3E00EC}"/>
                </a:ext>
              </a:extLst>
            </p:cNvPr>
            <p:cNvSpPr txBox="1">
              <a:spLocks/>
            </p:cNvSpPr>
            <p:nvPr/>
          </p:nvSpPr>
          <p:spPr>
            <a:xfrm>
              <a:off x="5871109" y="3833595"/>
              <a:ext cx="5651034" cy="860252"/>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75" b="1" kern="1200">
                  <a:solidFill>
                    <a:schemeClr val="bg2">
                      <a:lumMod val="75000"/>
                    </a:schemeClr>
                  </a:solidFill>
                  <a:latin typeface="+mj-lt"/>
                  <a:ea typeface="+mj-ea"/>
                  <a:cs typeface="+mj-cs"/>
                </a:defRPr>
              </a:lvl1pPr>
            </a:lstStyle>
            <a:p>
              <a:pPr>
                <a:lnSpc>
                  <a:spcPct val="100000"/>
                </a:lnSpc>
              </a:pPr>
              <a:r>
                <a:rPr lang="en-US" sz="2200" dirty="0">
                  <a:solidFill>
                    <a:schemeClr val="tx1"/>
                  </a:solidFill>
                  <a:latin typeface="+mn-lt"/>
                </a:rPr>
                <a:t>Los Angeles County Office For The Advancement Of Early Care and Education</a:t>
              </a:r>
            </a:p>
            <a:p>
              <a:pPr>
                <a:lnSpc>
                  <a:spcPct val="100000"/>
                </a:lnSpc>
              </a:pPr>
              <a:r>
                <a:rPr lang="en-US" sz="2200" dirty="0">
                  <a:solidFill>
                    <a:schemeClr val="tx1"/>
                  </a:solidFill>
                  <a:latin typeface="+mn-lt"/>
                </a:rPr>
                <a:t>(OAECE)</a:t>
              </a:r>
            </a:p>
          </p:txBody>
        </p:sp>
        <p:sp>
          <p:nvSpPr>
            <p:cNvPr id="10" name="Title 1">
              <a:extLst>
                <a:ext uri="{FF2B5EF4-FFF2-40B4-BE49-F238E27FC236}">
                  <a16:creationId xmlns:a16="http://schemas.microsoft.com/office/drawing/2014/main" id="{92E6ED74-48DC-ECA3-FABA-D81A978BF421}"/>
                </a:ext>
              </a:extLst>
            </p:cNvPr>
            <p:cNvSpPr txBox="1">
              <a:spLocks/>
            </p:cNvSpPr>
            <p:nvPr/>
          </p:nvSpPr>
          <p:spPr>
            <a:xfrm>
              <a:off x="2006268" y="1655677"/>
              <a:ext cx="3784931" cy="740077"/>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75" b="1" kern="1200">
                  <a:solidFill>
                    <a:schemeClr val="bg2">
                      <a:lumMod val="75000"/>
                    </a:schemeClr>
                  </a:solidFill>
                  <a:latin typeface="+mj-lt"/>
                  <a:ea typeface="+mj-ea"/>
                  <a:cs typeface="+mj-cs"/>
                </a:defRPr>
              </a:lvl1pPr>
            </a:lstStyle>
            <a:p>
              <a:pPr>
                <a:lnSpc>
                  <a:spcPct val="100000"/>
                </a:lnSpc>
              </a:pPr>
              <a:r>
                <a:rPr lang="en-US" sz="2200" dirty="0">
                  <a:solidFill>
                    <a:schemeClr val="tx1"/>
                  </a:solidFill>
                  <a:latin typeface="+mn-lt"/>
                </a:rPr>
                <a:t>Los Angeles County </a:t>
              </a:r>
            </a:p>
            <a:p>
              <a:pPr>
                <a:lnSpc>
                  <a:spcPct val="100000"/>
                </a:lnSpc>
              </a:pPr>
              <a:r>
                <a:rPr lang="en-US" sz="2200" dirty="0">
                  <a:solidFill>
                    <a:schemeClr val="tx1"/>
                  </a:solidFill>
                  <a:latin typeface="+mn-lt"/>
                </a:rPr>
                <a:t>Board of Supervisors (BOS)</a:t>
              </a:r>
            </a:p>
          </p:txBody>
        </p:sp>
        <p:pic>
          <p:nvPicPr>
            <p:cNvPr id="11" name="Picture 10" descr="A blue text on a black background&#10;&#10;Description automatically generated">
              <a:extLst>
                <a:ext uri="{FF2B5EF4-FFF2-40B4-BE49-F238E27FC236}">
                  <a16:creationId xmlns:a16="http://schemas.microsoft.com/office/drawing/2014/main" id="{F073F889-623A-0350-F551-B07F13932199}"/>
                </a:ext>
              </a:extLst>
            </p:cNvPr>
            <p:cNvPicPr>
              <a:picLocks noChangeAspect="1"/>
            </p:cNvPicPr>
            <p:nvPr/>
          </p:nvPicPr>
          <p:blipFill>
            <a:blip r:embed="rId4"/>
            <a:stretch>
              <a:fillRect/>
            </a:stretch>
          </p:blipFill>
          <p:spPr>
            <a:xfrm>
              <a:off x="2006269" y="2919946"/>
              <a:ext cx="2075226" cy="669428"/>
            </a:xfrm>
            <a:prstGeom prst="rect">
              <a:avLst/>
            </a:prstGeom>
          </p:spPr>
        </p:pic>
        <p:pic>
          <p:nvPicPr>
            <p:cNvPr id="12" name="Picture 11" descr="A logo of a county&#10;&#10;Description automatically generated">
              <a:extLst>
                <a:ext uri="{FF2B5EF4-FFF2-40B4-BE49-F238E27FC236}">
                  <a16:creationId xmlns:a16="http://schemas.microsoft.com/office/drawing/2014/main" id="{D17BFB3F-D986-C42A-8667-6F8FA2EEF6B2}"/>
                </a:ext>
              </a:extLst>
            </p:cNvPr>
            <p:cNvPicPr>
              <a:picLocks noChangeAspect="1"/>
            </p:cNvPicPr>
            <p:nvPr/>
          </p:nvPicPr>
          <p:blipFill>
            <a:blip r:embed="rId5"/>
            <a:stretch>
              <a:fillRect/>
            </a:stretch>
          </p:blipFill>
          <p:spPr>
            <a:xfrm>
              <a:off x="965929" y="1583638"/>
              <a:ext cx="861464" cy="861464"/>
            </a:xfrm>
            <a:prstGeom prst="rect">
              <a:avLst/>
            </a:prstGeom>
          </p:spPr>
        </p:pic>
        <p:sp>
          <p:nvSpPr>
            <p:cNvPr id="13" name="Title 1">
              <a:extLst>
                <a:ext uri="{FF2B5EF4-FFF2-40B4-BE49-F238E27FC236}">
                  <a16:creationId xmlns:a16="http://schemas.microsoft.com/office/drawing/2014/main" id="{2D2F690E-AD22-6D44-A649-D5D652F389E2}"/>
                </a:ext>
              </a:extLst>
            </p:cNvPr>
            <p:cNvSpPr txBox="1">
              <a:spLocks/>
            </p:cNvSpPr>
            <p:nvPr/>
          </p:nvSpPr>
          <p:spPr>
            <a:xfrm>
              <a:off x="4228106" y="2813183"/>
              <a:ext cx="4860242" cy="764587"/>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75" b="1" kern="1200">
                  <a:solidFill>
                    <a:schemeClr val="bg2">
                      <a:lumMod val="75000"/>
                    </a:schemeClr>
                  </a:solidFill>
                  <a:latin typeface="+mj-lt"/>
                  <a:ea typeface="+mj-ea"/>
                  <a:cs typeface="+mj-cs"/>
                </a:defRPr>
              </a:lvl1pPr>
            </a:lstStyle>
            <a:p>
              <a:pPr>
                <a:lnSpc>
                  <a:spcPct val="100000"/>
                </a:lnSpc>
              </a:pPr>
              <a:r>
                <a:rPr lang="en-US" sz="2200" dirty="0">
                  <a:solidFill>
                    <a:schemeClr val="tx1"/>
                  </a:solidFill>
                  <a:latin typeface="+mn-lt"/>
                </a:rPr>
                <a:t>Los Angeles County </a:t>
              </a:r>
            </a:p>
            <a:p>
              <a:pPr>
                <a:lnSpc>
                  <a:spcPct val="100000"/>
                </a:lnSpc>
              </a:pPr>
              <a:r>
                <a:rPr lang="en-US" sz="2200" dirty="0">
                  <a:solidFill>
                    <a:schemeClr val="tx1"/>
                  </a:solidFill>
                  <a:latin typeface="+mn-lt"/>
                </a:rPr>
                <a:t>Department of Public Health (DPH)</a:t>
              </a:r>
            </a:p>
          </p:txBody>
        </p:sp>
        <p:pic>
          <p:nvPicPr>
            <p:cNvPr id="14" name="Picture 13" descr="Text&#10;&#10;Description automatically generated">
              <a:extLst>
                <a:ext uri="{FF2B5EF4-FFF2-40B4-BE49-F238E27FC236}">
                  <a16:creationId xmlns:a16="http://schemas.microsoft.com/office/drawing/2014/main" id="{9990811C-10F6-384C-90EB-5868665391FC}"/>
                </a:ext>
              </a:extLst>
            </p:cNvPr>
            <p:cNvPicPr>
              <a:picLocks noChangeAspect="1"/>
            </p:cNvPicPr>
            <p:nvPr/>
          </p:nvPicPr>
          <p:blipFill>
            <a:blip r:embed="rId6"/>
            <a:stretch>
              <a:fillRect/>
            </a:stretch>
          </p:blipFill>
          <p:spPr>
            <a:xfrm>
              <a:off x="3083074" y="4038600"/>
              <a:ext cx="2555726" cy="619903"/>
            </a:xfrm>
            <a:prstGeom prst="rect">
              <a:avLst/>
            </a:prstGeom>
          </p:spPr>
        </p:pic>
        <p:sp>
          <p:nvSpPr>
            <p:cNvPr id="15" name="Title 1">
              <a:extLst>
                <a:ext uri="{FF2B5EF4-FFF2-40B4-BE49-F238E27FC236}">
                  <a16:creationId xmlns:a16="http://schemas.microsoft.com/office/drawing/2014/main" id="{245B5581-BB1F-2F14-F114-96F95BE93997}"/>
                </a:ext>
              </a:extLst>
            </p:cNvPr>
            <p:cNvSpPr txBox="1">
              <a:spLocks/>
            </p:cNvSpPr>
            <p:nvPr/>
          </p:nvSpPr>
          <p:spPr>
            <a:xfrm>
              <a:off x="5871108" y="5123477"/>
              <a:ext cx="5651034" cy="859042"/>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75" b="1" kern="1200">
                  <a:solidFill>
                    <a:schemeClr val="bg2">
                      <a:lumMod val="75000"/>
                    </a:schemeClr>
                  </a:solidFill>
                  <a:latin typeface="+mj-lt"/>
                  <a:ea typeface="+mj-ea"/>
                  <a:cs typeface="+mj-cs"/>
                </a:defRPr>
              </a:lvl1pPr>
            </a:lstStyle>
            <a:p>
              <a:pPr>
                <a:lnSpc>
                  <a:spcPct val="100000"/>
                </a:lnSpc>
              </a:pPr>
              <a:r>
                <a:rPr lang="en-US" sz="2200" dirty="0">
                  <a:solidFill>
                    <a:schemeClr val="tx1"/>
                  </a:solidFill>
                  <a:latin typeface="+mn-lt"/>
                </a:rPr>
                <a:t>Los Angeles County Child Care Planning Committee/Local Planning Council (LPC)</a:t>
              </a:r>
            </a:p>
            <a:p>
              <a:endParaRPr lang="en-US" sz="2200" dirty="0">
                <a:solidFill>
                  <a:schemeClr val="tx1"/>
                </a:solidFill>
                <a:latin typeface="+mn-lt"/>
              </a:endParaRPr>
            </a:p>
          </p:txBody>
        </p:sp>
        <p:pic>
          <p:nvPicPr>
            <p:cNvPr id="16" name="Picture 15" descr="A blue text on a black background&#10;&#10;Description automatically generated">
              <a:extLst>
                <a:ext uri="{FF2B5EF4-FFF2-40B4-BE49-F238E27FC236}">
                  <a16:creationId xmlns:a16="http://schemas.microsoft.com/office/drawing/2014/main" id="{8EECF45F-A944-14EB-6405-402538A6EEFB}"/>
                </a:ext>
              </a:extLst>
            </p:cNvPr>
            <p:cNvPicPr>
              <a:picLocks noChangeAspect="1"/>
            </p:cNvPicPr>
            <p:nvPr/>
          </p:nvPicPr>
          <p:blipFill>
            <a:blip r:embed="rId7"/>
            <a:stretch>
              <a:fillRect/>
            </a:stretch>
          </p:blipFill>
          <p:spPr>
            <a:xfrm>
              <a:off x="4011279" y="5164565"/>
              <a:ext cx="1856121" cy="627806"/>
            </a:xfrm>
            <a:prstGeom prst="rect">
              <a:avLst/>
            </a:prstGeom>
          </p:spPr>
        </p:pic>
        <p:pic>
          <p:nvPicPr>
            <p:cNvPr id="20" name="Picture 19" descr="A group of women with different colored hair&#10;&#10;Description automatically generated">
              <a:extLst>
                <a:ext uri="{FF2B5EF4-FFF2-40B4-BE49-F238E27FC236}">
                  <a16:creationId xmlns:a16="http://schemas.microsoft.com/office/drawing/2014/main" id="{AFB6AD54-A30C-EFBC-09BB-B5E4ED8FA42E}"/>
                </a:ext>
              </a:extLst>
            </p:cNvPr>
            <p:cNvPicPr>
              <a:picLocks noChangeAspect="1"/>
            </p:cNvPicPr>
            <p:nvPr/>
          </p:nvPicPr>
          <p:blipFill rotWithShape="1">
            <a:blip r:embed="rId8"/>
            <a:srcRect l="2284" t="48802" r="3696" b="5203"/>
            <a:stretch/>
          </p:blipFill>
          <p:spPr>
            <a:xfrm>
              <a:off x="6096000" y="1680514"/>
              <a:ext cx="4860243" cy="764588"/>
            </a:xfrm>
            <a:prstGeom prst="roundRect">
              <a:avLst/>
            </a:prstGeom>
          </p:spPr>
        </p:pic>
        <p:cxnSp>
          <p:nvCxnSpPr>
            <p:cNvPr id="24" name="Elbow Connector 23">
              <a:extLst>
                <a:ext uri="{FF2B5EF4-FFF2-40B4-BE49-F238E27FC236}">
                  <a16:creationId xmlns:a16="http://schemas.microsoft.com/office/drawing/2014/main" id="{9780D8BC-E60B-4A42-5611-A4878B8F98A9}"/>
                </a:ext>
              </a:extLst>
            </p:cNvPr>
            <p:cNvCxnSpPr>
              <a:cxnSpLocks/>
            </p:cNvCxnSpPr>
            <p:nvPr/>
          </p:nvCxnSpPr>
          <p:spPr>
            <a:xfrm rot="16200000" flipH="1">
              <a:off x="1246970" y="2561858"/>
              <a:ext cx="809558" cy="55418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Elbow Connector 24">
              <a:extLst>
                <a:ext uri="{FF2B5EF4-FFF2-40B4-BE49-F238E27FC236}">
                  <a16:creationId xmlns:a16="http://schemas.microsoft.com/office/drawing/2014/main" id="{1E7C40B7-A0EB-ED1C-FEC1-7F9AC67C7A30}"/>
                </a:ext>
              </a:extLst>
            </p:cNvPr>
            <p:cNvCxnSpPr>
              <a:cxnSpLocks/>
            </p:cNvCxnSpPr>
            <p:nvPr/>
          </p:nvCxnSpPr>
          <p:spPr>
            <a:xfrm rot="16200000" flipH="1">
              <a:off x="2324209" y="3676676"/>
              <a:ext cx="809558" cy="55418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a:extLst>
                <a:ext uri="{FF2B5EF4-FFF2-40B4-BE49-F238E27FC236}">
                  <a16:creationId xmlns:a16="http://schemas.microsoft.com/office/drawing/2014/main" id="{123A8D42-E9EF-FCF4-809A-3B2AC5208CCB}"/>
                </a:ext>
              </a:extLst>
            </p:cNvPr>
            <p:cNvCxnSpPr>
              <a:cxnSpLocks/>
            </p:cNvCxnSpPr>
            <p:nvPr/>
          </p:nvCxnSpPr>
          <p:spPr>
            <a:xfrm rot="16200000" flipH="1">
              <a:off x="3227308" y="4833806"/>
              <a:ext cx="809558" cy="55418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0945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839E15-721A-8D2B-3709-A1D963711ADF}"/>
              </a:ext>
            </a:extLst>
          </p:cNvPr>
          <p:cNvGraphicFramePr>
            <a:graphicFrameLocks noGrp="1"/>
          </p:cNvGraphicFramePr>
          <p:nvPr>
            <p:extLst>
              <p:ext uri="{D42A27DB-BD31-4B8C-83A1-F6EECF244321}">
                <p14:modId xmlns:p14="http://schemas.microsoft.com/office/powerpoint/2010/main" val="3191525847"/>
              </p:ext>
            </p:extLst>
          </p:nvPr>
        </p:nvGraphicFramePr>
        <p:xfrm>
          <a:off x="838199" y="1487199"/>
          <a:ext cx="10515602" cy="5282928"/>
        </p:xfrm>
        <a:graphic>
          <a:graphicData uri="http://schemas.openxmlformats.org/drawingml/2006/table">
            <a:tbl>
              <a:tblPr/>
              <a:tblGrid>
                <a:gridCol w="2151184">
                  <a:extLst>
                    <a:ext uri="{9D8B030D-6E8A-4147-A177-3AD203B41FA5}">
                      <a16:colId xmlns:a16="http://schemas.microsoft.com/office/drawing/2014/main" val="3542456689"/>
                    </a:ext>
                  </a:extLst>
                </a:gridCol>
                <a:gridCol w="2180292">
                  <a:extLst>
                    <a:ext uri="{9D8B030D-6E8A-4147-A177-3AD203B41FA5}">
                      <a16:colId xmlns:a16="http://schemas.microsoft.com/office/drawing/2014/main" val="4273679066"/>
                    </a:ext>
                  </a:extLst>
                </a:gridCol>
                <a:gridCol w="2133405">
                  <a:extLst>
                    <a:ext uri="{9D8B030D-6E8A-4147-A177-3AD203B41FA5}">
                      <a16:colId xmlns:a16="http://schemas.microsoft.com/office/drawing/2014/main" val="618316269"/>
                    </a:ext>
                  </a:extLst>
                </a:gridCol>
                <a:gridCol w="2039629">
                  <a:extLst>
                    <a:ext uri="{9D8B030D-6E8A-4147-A177-3AD203B41FA5}">
                      <a16:colId xmlns:a16="http://schemas.microsoft.com/office/drawing/2014/main" val="54251677"/>
                    </a:ext>
                  </a:extLst>
                </a:gridCol>
                <a:gridCol w="2011092">
                  <a:extLst>
                    <a:ext uri="{9D8B030D-6E8A-4147-A177-3AD203B41FA5}">
                      <a16:colId xmlns:a16="http://schemas.microsoft.com/office/drawing/2014/main" val="2252266602"/>
                    </a:ext>
                  </a:extLst>
                </a:gridCol>
              </a:tblGrid>
              <a:tr h="4365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1500" b="1" u="none" strike="noStrike" dirty="0">
                          <a:solidFill>
                            <a:schemeClr val="bg1"/>
                          </a:solidFill>
                          <a:effectLst/>
                        </a:rPr>
                        <a:t>Community Organization</a:t>
                      </a:r>
                      <a:endParaRPr lang="en-US" sz="1500" b="1" i="0" u="none" strike="noStrike" dirty="0">
                        <a:solidFill>
                          <a:schemeClr val="bg1"/>
                        </a:solidFill>
                        <a:effectLst/>
                        <a:latin typeface="Calibri" panose="020F0502020204030204" pitchFamily="34"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789A"/>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1500" b="1" u="none" strike="noStrike" dirty="0">
                          <a:solidFill>
                            <a:schemeClr val="bg1"/>
                          </a:solidFill>
                          <a:effectLst/>
                        </a:rPr>
                        <a:t>Discretionary </a:t>
                      </a:r>
                      <a:endParaRPr lang="en-US" sz="1500" b="1" i="0" u="none" strike="noStrike" dirty="0">
                        <a:solidFill>
                          <a:schemeClr val="bg1"/>
                        </a:solidFill>
                        <a:effectLst/>
                        <a:latin typeface="Calibri" panose="020F0502020204030204" pitchFamily="34"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789A"/>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1500" b="1" u="none" strike="noStrike" dirty="0">
                          <a:solidFill>
                            <a:schemeClr val="bg1"/>
                          </a:solidFill>
                          <a:effectLst/>
                        </a:rPr>
                        <a:t>Early Educator</a:t>
                      </a:r>
                      <a:endParaRPr lang="en-US" sz="1500" b="1" i="0" u="none" strike="noStrike" dirty="0">
                        <a:solidFill>
                          <a:schemeClr val="bg1"/>
                        </a:solidFill>
                        <a:effectLst/>
                        <a:latin typeface="Calibri" panose="020F0502020204030204" pitchFamily="34"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789A"/>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1500" b="1" u="none" strike="noStrike">
                          <a:solidFill>
                            <a:schemeClr val="bg1"/>
                          </a:solidFill>
                          <a:effectLst/>
                        </a:rPr>
                        <a:t>Parent/Caregiver</a:t>
                      </a:r>
                      <a:endParaRPr lang="en-US" sz="1500" b="1" i="0" u="none" strike="noStrike">
                        <a:solidFill>
                          <a:schemeClr val="bg1"/>
                        </a:solidFill>
                        <a:effectLst/>
                        <a:latin typeface="Calibri" panose="020F0502020204030204" pitchFamily="34"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789A"/>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1500" b="1" u="none" strike="noStrike">
                          <a:solidFill>
                            <a:schemeClr val="bg1"/>
                          </a:solidFill>
                          <a:effectLst/>
                        </a:rPr>
                        <a:t>Public Agency</a:t>
                      </a:r>
                      <a:endParaRPr lang="en-US" sz="1500" b="1" i="0" u="none" strike="noStrike">
                        <a:solidFill>
                          <a:schemeClr val="bg1"/>
                        </a:solidFill>
                        <a:effectLst/>
                        <a:latin typeface="Calibri" panose="020F0502020204030204" pitchFamily="34" charset="0"/>
                      </a:endParaRPr>
                    </a:p>
                  </a:txBody>
                  <a:tcPr marL="0" marR="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789A"/>
                    </a:solidFill>
                  </a:tcPr>
                </a:tc>
                <a:extLst>
                  <a:ext uri="{0D108BD9-81ED-4DB2-BD59-A6C34878D82A}">
                    <a16:rowId xmlns:a16="http://schemas.microsoft.com/office/drawing/2014/main" val="12639303"/>
                  </a:ext>
                </a:extLst>
              </a:tr>
              <a:tr h="546653">
                <a:tc>
                  <a:txBody>
                    <a:bodyPr/>
                    <a:lstStyle/>
                    <a:p>
                      <a:pPr algn="l" fontAlgn="base"/>
                      <a:r>
                        <a:rPr lang="en-US" sz="1600" b="0" i="0" dirty="0">
                          <a:solidFill>
                            <a:srgbClr val="000000"/>
                          </a:solidFill>
                          <a:effectLst/>
                        </a:rPr>
                        <a:t>Aurora Lopez</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Anna M. Lopez</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Ancelma Sanchez</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Christina Moore</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Alicia Rivas</a:t>
                      </a: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2840073917"/>
                  </a:ext>
                </a:extLst>
              </a:tr>
              <a:tr h="435164">
                <a:tc>
                  <a:txBody>
                    <a:bodyPr/>
                    <a:lstStyle/>
                    <a:p>
                      <a:pPr algn="l" fontAlgn="base"/>
                      <a:r>
                        <a:rPr lang="en-US" sz="1600" b="0" i="0" dirty="0">
                          <a:solidFill>
                            <a:srgbClr val="000000"/>
                          </a:solidFill>
                          <a:effectLst/>
                        </a:rPr>
                        <a:t>Betty Collins</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Dianne Philibosian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Andrea Fernandez Mendoza</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Crystal Thompson</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Bobby Guerrero</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2641573910"/>
                  </a:ext>
                </a:extLst>
              </a:tr>
              <a:tr h="311832">
                <a:tc>
                  <a:txBody>
                    <a:bodyPr/>
                    <a:lstStyle/>
                    <a:p>
                      <a:pPr algn="l" fontAlgn="base"/>
                      <a:r>
                        <a:rPr lang="en-US" sz="1600" b="0" i="0" dirty="0">
                          <a:solidFill>
                            <a:srgbClr val="000000"/>
                          </a:solidFill>
                          <a:effectLst/>
                        </a:rPr>
                        <a:t>Edilma Serna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Eva Rivera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Brittie Crawford</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F2F2"/>
                    </a:solidFill>
                  </a:tcPr>
                </a:tc>
                <a:tc>
                  <a:txBody>
                    <a:bodyPr/>
                    <a:lstStyle/>
                    <a:p>
                      <a:pPr algn="l" fontAlgn="base"/>
                      <a:r>
                        <a:rPr lang="en-US" sz="1600" b="0" i="0" dirty="0">
                          <a:solidFill>
                            <a:srgbClr val="000000"/>
                          </a:solidFill>
                          <a:effectLst/>
                        </a:rPr>
                        <a:t>Eli Pessar</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base"/>
                      <a:r>
                        <a:rPr lang="en-US" sz="1600" b="0" i="0" dirty="0">
                          <a:solidFill>
                            <a:srgbClr val="000000"/>
                          </a:solidFill>
                          <a:effectLst/>
                        </a:rPr>
                        <a:t>Gus </a:t>
                      </a:r>
                      <a:r>
                        <a:rPr lang="en-US" sz="1600" b="0" i="0" dirty="0" err="1">
                          <a:solidFill>
                            <a:srgbClr val="000000"/>
                          </a:solidFill>
                          <a:effectLst/>
                        </a:rPr>
                        <a:t>Bribiesca</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990624402"/>
                  </a:ext>
                </a:extLst>
              </a:tr>
              <a:tr h="436561">
                <a:tc>
                  <a:txBody>
                    <a:bodyPr/>
                    <a:lstStyle/>
                    <a:p>
                      <a:pPr algn="l" fontAlgn="base"/>
                      <a:r>
                        <a:rPr lang="en-US" sz="1600" b="0" i="0" dirty="0">
                          <a:solidFill>
                            <a:srgbClr val="000000"/>
                          </a:solidFill>
                          <a:effectLst/>
                        </a:rPr>
                        <a:t>Fiona Stewart</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Ivy Chang</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Danielle Craig</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Elsa Leal</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Jessica Kim</a:t>
                      </a:r>
                      <a:endParaRPr lang="en-US" sz="1600" b="0" i="0" dirty="0">
                        <a:solidFill>
                          <a:srgbClr val="000000"/>
                        </a:solidFill>
                        <a:effectLst/>
                        <a:highlight>
                          <a:srgbClr val="FFFF00"/>
                        </a:highlight>
                      </a:endParaRPr>
                    </a:p>
                  </a:txBody>
                  <a:tcPr marL="79056" marR="79056" marT="39528" marB="39528" anchor="ctr">
                    <a:lnL w="12700" cap="flat" cmpd="sng" algn="ctr">
                      <a:solidFill>
                        <a:schemeClr val="bg1"/>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4034482324"/>
                  </a:ext>
                </a:extLst>
              </a:tr>
              <a:tr h="311832">
                <a:tc>
                  <a:txBody>
                    <a:bodyPr/>
                    <a:lstStyle/>
                    <a:p>
                      <a:pPr algn="l" fontAlgn="base"/>
                      <a:r>
                        <a:rPr lang="en-US" sz="1600" b="0" i="0" dirty="0">
                          <a:solidFill>
                            <a:srgbClr val="000000"/>
                          </a:solidFill>
                          <a:effectLst/>
                        </a:rPr>
                        <a:t>Gina Rodriguez</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Jessica Guerra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err="1">
                          <a:solidFill>
                            <a:srgbClr val="000000"/>
                          </a:solidFill>
                          <a:effectLst/>
                        </a:rPr>
                        <a:t>Erendira</a:t>
                      </a:r>
                      <a:r>
                        <a:rPr lang="en-US" sz="1600" b="0" i="0" dirty="0">
                          <a:solidFill>
                            <a:srgbClr val="000000"/>
                          </a:solidFill>
                          <a:effectLst/>
                        </a:rPr>
                        <a:t> Doherty</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Humberto Manuel Estratalan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Kelly Fountain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3575007751"/>
                  </a:ext>
                </a:extLst>
              </a:tr>
              <a:tr h="546653">
                <a:tc>
                  <a:txBody>
                    <a:bodyPr/>
                    <a:lstStyle/>
                    <a:p>
                      <a:pPr algn="l" fontAlgn="base"/>
                      <a:r>
                        <a:rPr lang="en-US" sz="1600" b="0" i="0" dirty="0">
                          <a:solidFill>
                            <a:srgbClr val="000000"/>
                          </a:solidFill>
                          <a:effectLst/>
                        </a:rPr>
                        <a:t>Joelle L. Landazabal</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Jill Lee</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Justine Lawrence</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Jen Baca Beltran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Nellie Ríos-Parra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3431248669"/>
                  </a:ext>
                </a:extLst>
              </a:tr>
              <a:tr h="546653">
                <a:tc>
                  <a:txBody>
                    <a:bodyPr/>
                    <a:lstStyle/>
                    <a:p>
                      <a:pPr algn="l" fontAlgn="base"/>
                      <a:r>
                        <a:rPr lang="en-US" sz="1600" b="0" i="0" dirty="0">
                          <a:solidFill>
                            <a:srgbClr val="000000"/>
                          </a:solidFill>
                          <a:effectLst/>
                        </a:rPr>
                        <a:t>Manuel Fierro</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La Tanga Hardy</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LaShon Tillie-Jones</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Jessica Reynaga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Rachel Bocarsly</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65781445"/>
                  </a:ext>
                </a:extLst>
              </a:tr>
              <a:tr h="423847">
                <a:tc>
                  <a:txBody>
                    <a:bodyPr/>
                    <a:lstStyle/>
                    <a:p>
                      <a:pPr algn="l" fontAlgn="base"/>
                      <a:r>
                        <a:rPr lang="en-US" sz="1600" b="0" i="0" dirty="0" err="1">
                          <a:solidFill>
                            <a:srgbClr val="000000"/>
                          </a:solidFill>
                          <a:effectLst/>
                        </a:rPr>
                        <a:t>Mirel</a:t>
                      </a:r>
                      <a:r>
                        <a:rPr lang="en-US" sz="1600" b="0" i="0" dirty="0">
                          <a:solidFill>
                            <a:srgbClr val="000000"/>
                          </a:solidFill>
                          <a:effectLst/>
                        </a:rPr>
                        <a:t> Herrera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Sarah Soriano</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Leidy Milla </a:t>
                      </a:r>
                      <a:r>
                        <a:rPr lang="en-US" sz="1600" b="0" i="0" dirty="0" err="1">
                          <a:solidFill>
                            <a:srgbClr val="000000"/>
                          </a:solidFill>
                          <a:effectLst/>
                        </a:rPr>
                        <a:t>Bernasconi</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Mona Franco</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Tracey Washington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3899858154"/>
                  </a:ext>
                </a:extLst>
              </a:tr>
              <a:tr h="311832">
                <a:tc>
                  <a:txBody>
                    <a:bodyPr/>
                    <a:lstStyle/>
                    <a:p>
                      <a:pPr algn="l" fontAlgn="base"/>
                      <a:r>
                        <a:rPr lang="en-US" sz="1600" b="0" i="0" dirty="0">
                          <a:solidFill>
                            <a:srgbClr val="000000"/>
                          </a:solidFill>
                          <a:effectLst/>
                        </a:rPr>
                        <a:t>Samitha Givens</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Vanessa Macias</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Saul Hurtado</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Nicole </a:t>
                      </a:r>
                      <a:r>
                        <a:rPr lang="en-US" sz="1600" b="0" i="0" dirty="0" err="1">
                          <a:solidFill>
                            <a:srgbClr val="000000"/>
                          </a:solidFill>
                          <a:effectLst/>
                        </a:rPr>
                        <a:t>Baitx</a:t>
                      </a:r>
                      <a:r>
                        <a:rPr lang="en-US" sz="1600" b="0" i="0" dirty="0">
                          <a:solidFill>
                            <a:srgbClr val="000000"/>
                          </a:solidFill>
                          <a:effectLst/>
                        </a:rPr>
                        <a:t> Kennedy</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err="1">
                          <a:solidFill>
                            <a:srgbClr val="000000"/>
                          </a:solidFill>
                          <a:effectLst/>
                        </a:rPr>
                        <a:t>Ufuoma</a:t>
                      </a:r>
                      <a:r>
                        <a:rPr lang="en-US" sz="1600" b="0" i="0" dirty="0">
                          <a:solidFill>
                            <a:srgbClr val="000000"/>
                          </a:solidFill>
                          <a:effectLst/>
                        </a:rPr>
                        <a:t> </a:t>
                      </a:r>
                      <a:r>
                        <a:rPr lang="en-US" sz="1600" b="0" i="0" dirty="0" err="1">
                          <a:solidFill>
                            <a:srgbClr val="000000"/>
                          </a:solidFill>
                          <a:effectLst/>
                        </a:rPr>
                        <a:t>Akwaja</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1349270946"/>
                  </a:ext>
                </a:extLst>
              </a:tr>
              <a:tr h="436561">
                <a:tc>
                  <a:txBody>
                    <a:bodyPr/>
                    <a:lstStyle/>
                    <a:p>
                      <a:pPr algn="l" fontAlgn="base"/>
                      <a:r>
                        <a:rPr lang="en-US" sz="1600" b="0" i="0" dirty="0">
                          <a:solidFill>
                            <a:srgbClr val="000000"/>
                          </a:solidFill>
                          <a:effectLst/>
                        </a:rPr>
                        <a:t>Stacy Lee</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60000"/>
                        <a:lumOff val="40000"/>
                      </a:srgbClr>
                    </a:solidFill>
                  </a:tcPr>
                </a:tc>
                <a:tc>
                  <a:txBody>
                    <a:bodyPr/>
                    <a:lstStyle/>
                    <a:p>
                      <a:pPr algn="l" fontAlgn="base"/>
                      <a:r>
                        <a:rPr lang="en-US" sz="1600" b="0" i="0" dirty="0">
                          <a:solidFill>
                            <a:srgbClr val="000000"/>
                          </a:solidFill>
                          <a:effectLst/>
                        </a:rPr>
                        <a:t>Appointee 1st Supervisorial District</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Sylvia Hernandez</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20000"/>
                        <a:lumOff val="80000"/>
                      </a:srgbClr>
                    </a:solidFill>
                  </a:tcPr>
                </a:tc>
                <a:tc>
                  <a:txBody>
                    <a:bodyPr/>
                    <a:lstStyle/>
                    <a:p>
                      <a:pPr algn="l" fontAlgn="base"/>
                      <a:r>
                        <a:rPr lang="en-US" sz="1600" b="0" i="0" dirty="0">
                          <a:solidFill>
                            <a:srgbClr val="000000"/>
                          </a:solidFill>
                          <a:effectLst/>
                        </a:rPr>
                        <a:t>Sasha Duarte</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EB8">
                        <a:lumMod val="40000"/>
                        <a:lumOff val="60000"/>
                      </a:srgbClr>
                    </a:solidFill>
                  </a:tcPr>
                </a:tc>
                <a:tc>
                  <a:txBody>
                    <a:bodyPr/>
                    <a:lstStyle/>
                    <a:p>
                      <a:pPr algn="l" fontAlgn="base"/>
                      <a:r>
                        <a:rPr lang="en-US" sz="1600" b="0" i="0" dirty="0">
                          <a:solidFill>
                            <a:srgbClr val="000000"/>
                          </a:solidFill>
                          <a:effectLst/>
                        </a:rPr>
                        <a:t>Vanessa San Martin</a:t>
                      </a:r>
                      <a:endParaRPr lang="en-US" sz="1600" b="0" i="0" dirty="0">
                        <a:solidFill>
                          <a:srgbClr val="000000"/>
                        </a:solidFill>
                        <a:effectLst/>
                        <a:highlight>
                          <a:srgbClr val="FFFF00"/>
                        </a:highlight>
                      </a:endParaRPr>
                    </a:p>
                  </a:txBody>
                  <a:tcPr marL="79056" marR="79056" marT="39528" marB="395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3BEB8">
                        <a:lumMod val="60000"/>
                        <a:lumOff val="40000"/>
                      </a:srgbClr>
                    </a:solidFill>
                  </a:tcPr>
                </a:tc>
                <a:extLst>
                  <a:ext uri="{0D108BD9-81ED-4DB2-BD59-A6C34878D82A}">
                    <a16:rowId xmlns:a16="http://schemas.microsoft.com/office/drawing/2014/main" val="3898230780"/>
                  </a:ext>
                </a:extLst>
              </a:tr>
            </a:tbl>
          </a:graphicData>
        </a:graphic>
      </p:graphicFrame>
      <p:sp>
        <p:nvSpPr>
          <p:cNvPr id="3" name="TextBox 2">
            <a:extLst>
              <a:ext uri="{FF2B5EF4-FFF2-40B4-BE49-F238E27FC236}">
                <a16:creationId xmlns:a16="http://schemas.microsoft.com/office/drawing/2014/main" id="{68E8A7D6-13DF-9F1E-BFC7-915CF92F1CB8}"/>
              </a:ext>
            </a:extLst>
          </p:cNvPr>
          <p:cNvSpPr txBox="1"/>
          <p:nvPr/>
        </p:nvSpPr>
        <p:spPr>
          <a:xfrm>
            <a:off x="-32327" y="903818"/>
            <a:ext cx="12201144" cy="646331"/>
          </a:xfrm>
          <a:prstGeom prst="rect">
            <a:avLst/>
          </a:prstGeom>
          <a:noFill/>
        </p:spPr>
        <p:txBody>
          <a:bodyPr wrap="square" rtlCol="0">
            <a:spAutoFit/>
          </a:bodyPr>
          <a:lstStyle/>
          <a:p>
            <a:pPr algn="ctr"/>
            <a:r>
              <a:rPr lang="en-US" b="1" dirty="0"/>
              <a:t>Los Angeles County’s Local Planning Council (LPC)</a:t>
            </a:r>
          </a:p>
          <a:p>
            <a:pPr algn="ctr"/>
            <a:r>
              <a:rPr lang="en-US" b="1" dirty="0"/>
              <a:t>Child Care Planning Committee Fiscal Year 2025-2026</a:t>
            </a:r>
          </a:p>
        </p:txBody>
      </p:sp>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6</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03240" y="288480"/>
            <a:ext cx="7521560" cy="461665"/>
          </a:xfrm>
          <a:prstGeom prst="rect">
            <a:avLst/>
          </a:prstGeom>
          <a:noFill/>
        </p:spPr>
        <p:txBody>
          <a:bodyPr wrap="square" rtlCol="0">
            <a:spAutoFit/>
          </a:bodyPr>
          <a:lstStyle/>
          <a:p>
            <a:r>
              <a:rPr lang="en-US" sz="2400" b="1" dirty="0">
                <a:solidFill>
                  <a:schemeClr val="bg1"/>
                </a:solidFill>
              </a:rPr>
              <a:t>Councilmember Presentation of Appointments</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2"/>
          <a:srcRect/>
          <a:stretch/>
        </p:blipFill>
        <p:spPr>
          <a:xfrm>
            <a:off x="7820325" y="134807"/>
            <a:ext cx="1752600" cy="592790"/>
          </a:xfrm>
          <a:prstGeom prst="rect">
            <a:avLst/>
          </a:prstGeom>
        </p:spPr>
      </p:pic>
    </p:spTree>
    <p:extLst>
      <p:ext uri="{BB962C8B-B14F-4D97-AF65-F5344CB8AC3E}">
        <p14:creationId xmlns:p14="http://schemas.microsoft.com/office/powerpoint/2010/main" val="356603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7</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79101" y="186572"/>
            <a:ext cx="7673960" cy="461665"/>
          </a:xfrm>
          <a:prstGeom prst="rect">
            <a:avLst/>
          </a:prstGeom>
          <a:noFill/>
        </p:spPr>
        <p:txBody>
          <a:bodyPr wrap="square" rtlCol="0">
            <a:spAutoFit/>
          </a:bodyPr>
          <a:lstStyle/>
          <a:p>
            <a:r>
              <a:rPr lang="en-US" sz="2400" b="1" dirty="0">
                <a:solidFill>
                  <a:schemeClr val="bg1"/>
                </a:solidFill>
              </a:rPr>
              <a:t>Strengthening the ECE Community in Times of Change</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4" name="Picture 3">
            <a:extLst>
              <a:ext uri="{FF2B5EF4-FFF2-40B4-BE49-F238E27FC236}">
                <a16:creationId xmlns:a16="http://schemas.microsoft.com/office/drawing/2014/main" id="{182B1BC7-C9AE-29E1-86DF-6E37241DF3D5}"/>
              </a:ext>
            </a:extLst>
          </p:cNvPr>
          <p:cNvPicPr>
            <a:picLocks noChangeAspect="1"/>
          </p:cNvPicPr>
          <p:nvPr/>
        </p:nvPicPr>
        <p:blipFill>
          <a:blip r:embed="rId4"/>
          <a:stretch>
            <a:fillRect/>
          </a:stretch>
        </p:blipFill>
        <p:spPr>
          <a:xfrm>
            <a:off x="5103544" y="1069371"/>
            <a:ext cx="6653104" cy="4719257"/>
          </a:xfrm>
          <a:prstGeom prst="rect">
            <a:avLst/>
          </a:prstGeom>
        </p:spPr>
      </p:pic>
      <p:pic>
        <p:nvPicPr>
          <p:cNvPr id="7" name="Picture 6">
            <a:extLst>
              <a:ext uri="{FF2B5EF4-FFF2-40B4-BE49-F238E27FC236}">
                <a16:creationId xmlns:a16="http://schemas.microsoft.com/office/drawing/2014/main" id="{9FBB748A-F48B-78FB-9BCC-62A9ACCE8742}"/>
              </a:ext>
            </a:extLst>
          </p:cNvPr>
          <p:cNvPicPr>
            <a:picLocks noChangeAspect="1"/>
          </p:cNvPicPr>
          <p:nvPr/>
        </p:nvPicPr>
        <p:blipFill>
          <a:blip r:embed="rId5"/>
          <a:stretch>
            <a:fillRect/>
          </a:stretch>
        </p:blipFill>
        <p:spPr>
          <a:xfrm>
            <a:off x="479101" y="773591"/>
            <a:ext cx="4298053" cy="3987130"/>
          </a:xfrm>
          <a:prstGeom prst="rect">
            <a:avLst/>
          </a:prstGeom>
        </p:spPr>
      </p:pic>
      <p:sp>
        <p:nvSpPr>
          <p:cNvPr id="10" name="Subtitle 2">
            <a:extLst>
              <a:ext uri="{FF2B5EF4-FFF2-40B4-BE49-F238E27FC236}">
                <a16:creationId xmlns:a16="http://schemas.microsoft.com/office/drawing/2014/main" id="{23BD341F-ADA9-5971-F56E-56A3CB06A07B}"/>
              </a:ext>
            </a:extLst>
          </p:cNvPr>
          <p:cNvSpPr txBox="1">
            <a:spLocks/>
          </p:cNvSpPr>
          <p:nvPr/>
        </p:nvSpPr>
        <p:spPr>
          <a:xfrm>
            <a:off x="952229" y="4629234"/>
            <a:ext cx="3973386" cy="148531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accent3"/>
                </a:solidFill>
              </a:rPr>
              <a:t>Manuel Fierro, Chair </a:t>
            </a:r>
          </a:p>
          <a:p>
            <a:r>
              <a:rPr lang="en-US" i="1" dirty="0">
                <a:solidFill>
                  <a:schemeClr val="accent3"/>
                </a:solidFill>
              </a:rPr>
              <a:t>Andrea Fernandez Mendoza, Vice Chair</a:t>
            </a:r>
          </a:p>
        </p:txBody>
      </p:sp>
    </p:spTree>
    <p:extLst>
      <p:ext uri="{BB962C8B-B14F-4D97-AF65-F5344CB8AC3E}">
        <p14:creationId xmlns:p14="http://schemas.microsoft.com/office/powerpoint/2010/main" val="254992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9572925" y="6209762"/>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8</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03240" y="288480"/>
            <a:ext cx="4397360" cy="461665"/>
          </a:xfrm>
          <a:prstGeom prst="rect">
            <a:avLst/>
          </a:prstGeom>
          <a:noFill/>
        </p:spPr>
        <p:txBody>
          <a:bodyPr wrap="square" rtlCol="0">
            <a:spAutoFit/>
          </a:bodyPr>
          <a:lstStyle/>
          <a:p>
            <a:r>
              <a:rPr lang="en-US" sz="2400" b="1" dirty="0">
                <a:solidFill>
                  <a:schemeClr val="bg1"/>
                </a:solidFill>
              </a:rPr>
              <a:t>Microsystem and Mesosystem</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2" name="Picture 1">
            <a:extLst>
              <a:ext uri="{FF2B5EF4-FFF2-40B4-BE49-F238E27FC236}">
                <a16:creationId xmlns:a16="http://schemas.microsoft.com/office/drawing/2014/main" id="{2DCAF1B1-B64C-55D3-20EC-4082CECE1763}"/>
              </a:ext>
            </a:extLst>
          </p:cNvPr>
          <p:cNvPicPr>
            <a:picLocks noChangeAspect="1"/>
          </p:cNvPicPr>
          <p:nvPr/>
        </p:nvPicPr>
        <p:blipFill>
          <a:blip r:embed="rId4"/>
          <a:stretch>
            <a:fillRect/>
          </a:stretch>
        </p:blipFill>
        <p:spPr>
          <a:xfrm>
            <a:off x="1676400" y="985837"/>
            <a:ext cx="9286979" cy="5223925"/>
          </a:xfrm>
          <a:prstGeom prst="rect">
            <a:avLst/>
          </a:prstGeom>
        </p:spPr>
      </p:pic>
    </p:spTree>
    <p:extLst>
      <p:ext uri="{BB962C8B-B14F-4D97-AF65-F5344CB8AC3E}">
        <p14:creationId xmlns:p14="http://schemas.microsoft.com/office/powerpoint/2010/main" val="892581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2A1BD3AC-F22B-254B-69E4-26531063C4EA}"/>
              </a:ext>
            </a:extLst>
          </p:cNvPr>
          <p:cNvPicPr>
            <a:picLocks noChangeAspect="1"/>
          </p:cNvPicPr>
          <p:nvPr/>
        </p:nvPicPr>
        <p:blipFill>
          <a:blip r:embed="rId2"/>
          <a:stretch>
            <a:fillRect/>
          </a:stretch>
        </p:blipFill>
        <p:spPr>
          <a:xfrm>
            <a:off x="-25400" y="6302590"/>
            <a:ext cx="1625269" cy="411735"/>
          </a:xfrm>
          <a:prstGeom prst="rect">
            <a:avLst/>
          </a:prstGeom>
        </p:spPr>
      </p:pic>
      <p:sp>
        <p:nvSpPr>
          <p:cNvPr id="6" name="TextBox 5">
            <a:extLst>
              <a:ext uri="{FF2B5EF4-FFF2-40B4-BE49-F238E27FC236}">
                <a16:creationId xmlns:a16="http://schemas.microsoft.com/office/drawing/2014/main" id="{25B61EB4-29F6-93CD-45B4-FBE8E2A127E4}"/>
              </a:ext>
            </a:extLst>
          </p:cNvPr>
          <p:cNvSpPr txBox="1"/>
          <p:nvPr/>
        </p:nvSpPr>
        <p:spPr>
          <a:xfrm>
            <a:off x="11544822" y="6415630"/>
            <a:ext cx="482269" cy="307777"/>
          </a:xfrm>
          <a:prstGeom prst="rect">
            <a:avLst/>
          </a:prstGeom>
          <a:noFill/>
        </p:spPr>
        <p:txBody>
          <a:bodyPr wrap="square" rtlCol="0">
            <a:spAutoFit/>
          </a:bodyPr>
          <a:lstStyle/>
          <a:p>
            <a:fld id="{098D37BC-3BF7-D240-84D8-684447399688}" type="slidenum">
              <a:rPr lang="en-US" sz="1400" smtClean="0"/>
              <a:t>9</a:t>
            </a:fld>
            <a:endParaRPr lang="en-US" sz="1400" dirty="0"/>
          </a:p>
        </p:txBody>
      </p:sp>
      <p:sp>
        <p:nvSpPr>
          <p:cNvPr id="8" name="TextBox 7">
            <a:extLst>
              <a:ext uri="{FF2B5EF4-FFF2-40B4-BE49-F238E27FC236}">
                <a16:creationId xmlns:a16="http://schemas.microsoft.com/office/drawing/2014/main" id="{0DA6FB60-259F-2B0A-6646-ECCC066365B4}"/>
              </a:ext>
            </a:extLst>
          </p:cNvPr>
          <p:cNvSpPr txBox="1"/>
          <p:nvPr/>
        </p:nvSpPr>
        <p:spPr>
          <a:xfrm>
            <a:off x="403240" y="288480"/>
            <a:ext cx="4397360" cy="461665"/>
          </a:xfrm>
          <a:prstGeom prst="rect">
            <a:avLst/>
          </a:prstGeom>
          <a:noFill/>
        </p:spPr>
        <p:txBody>
          <a:bodyPr wrap="square" rtlCol="0">
            <a:spAutoFit/>
          </a:bodyPr>
          <a:lstStyle/>
          <a:p>
            <a:r>
              <a:rPr lang="en-US" sz="2400" b="1" dirty="0">
                <a:solidFill>
                  <a:schemeClr val="bg1"/>
                </a:solidFill>
              </a:rPr>
              <a:t>Federal Threats</a:t>
            </a:r>
          </a:p>
        </p:txBody>
      </p:sp>
      <p:pic>
        <p:nvPicPr>
          <p:cNvPr id="9" name="Picture 8">
            <a:extLst>
              <a:ext uri="{FF2B5EF4-FFF2-40B4-BE49-F238E27FC236}">
                <a16:creationId xmlns:a16="http://schemas.microsoft.com/office/drawing/2014/main" id="{C545D5D1-9782-EBD2-35C4-C5FD0AAE59DD}"/>
              </a:ext>
            </a:extLst>
          </p:cNvPr>
          <p:cNvPicPr>
            <a:picLocks noChangeAspect="1"/>
          </p:cNvPicPr>
          <p:nvPr/>
        </p:nvPicPr>
        <p:blipFill>
          <a:blip r:embed="rId3"/>
          <a:srcRect/>
          <a:stretch/>
        </p:blipFill>
        <p:spPr>
          <a:xfrm>
            <a:off x="7820325" y="134807"/>
            <a:ext cx="1752600" cy="592790"/>
          </a:xfrm>
          <a:prstGeom prst="rect">
            <a:avLst/>
          </a:prstGeom>
        </p:spPr>
      </p:pic>
      <p:pic>
        <p:nvPicPr>
          <p:cNvPr id="3" name="Picture 2">
            <a:extLst>
              <a:ext uri="{FF2B5EF4-FFF2-40B4-BE49-F238E27FC236}">
                <a16:creationId xmlns:a16="http://schemas.microsoft.com/office/drawing/2014/main" id="{183A6BC8-CD6D-0560-19E4-CA949243E183}"/>
              </a:ext>
            </a:extLst>
          </p:cNvPr>
          <p:cNvPicPr>
            <a:picLocks noChangeAspect="1"/>
          </p:cNvPicPr>
          <p:nvPr/>
        </p:nvPicPr>
        <p:blipFill>
          <a:blip r:embed="rId4"/>
          <a:stretch>
            <a:fillRect/>
          </a:stretch>
        </p:blipFill>
        <p:spPr>
          <a:xfrm>
            <a:off x="387742" y="1219200"/>
            <a:ext cx="3706689" cy="737680"/>
          </a:xfrm>
          <a:prstGeom prst="rect">
            <a:avLst/>
          </a:prstGeom>
        </p:spPr>
      </p:pic>
      <p:pic>
        <p:nvPicPr>
          <p:cNvPr id="11" name="Picture 10">
            <a:extLst>
              <a:ext uri="{FF2B5EF4-FFF2-40B4-BE49-F238E27FC236}">
                <a16:creationId xmlns:a16="http://schemas.microsoft.com/office/drawing/2014/main" id="{FB1879BE-B0AE-F3FA-3ACE-9E218601852D}"/>
              </a:ext>
            </a:extLst>
          </p:cNvPr>
          <p:cNvPicPr>
            <a:picLocks noChangeAspect="1"/>
          </p:cNvPicPr>
          <p:nvPr/>
        </p:nvPicPr>
        <p:blipFill>
          <a:blip r:embed="rId5"/>
          <a:stretch>
            <a:fillRect/>
          </a:stretch>
        </p:blipFill>
        <p:spPr>
          <a:xfrm>
            <a:off x="1905000" y="2274463"/>
            <a:ext cx="3706689" cy="579170"/>
          </a:xfrm>
          <a:prstGeom prst="rect">
            <a:avLst/>
          </a:prstGeom>
        </p:spPr>
      </p:pic>
      <p:pic>
        <p:nvPicPr>
          <p:cNvPr id="12" name="Picture 11">
            <a:extLst>
              <a:ext uri="{FF2B5EF4-FFF2-40B4-BE49-F238E27FC236}">
                <a16:creationId xmlns:a16="http://schemas.microsoft.com/office/drawing/2014/main" id="{30BBD3A5-AF35-E34B-D42C-1CCB8B607D54}"/>
              </a:ext>
            </a:extLst>
          </p:cNvPr>
          <p:cNvPicPr>
            <a:picLocks noChangeAspect="1"/>
          </p:cNvPicPr>
          <p:nvPr/>
        </p:nvPicPr>
        <p:blipFill>
          <a:blip r:embed="rId6"/>
          <a:stretch>
            <a:fillRect/>
          </a:stretch>
        </p:blipFill>
        <p:spPr>
          <a:xfrm>
            <a:off x="3159931" y="3048344"/>
            <a:ext cx="3706689" cy="865707"/>
          </a:xfrm>
          <a:prstGeom prst="rect">
            <a:avLst/>
          </a:prstGeom>
        </p:spPr>
      </p:pic>
      <p:pic>
        <p:nvPicPr>
          <p:cNvPr id="13" name="Picture 12">
            <a:extLst>
              <a:ext uri="{FF2B5EF4-FFF2-40B4-BE49-F238E27FC236}">
                <a16:creationId xmlns:a16="http://schemas.microsoft.com/office/drawing/2014/main" id="{10539FD1-D326-D6FA-A03B-27172FE681C4}"/>
              </a:ext>
            </a:extLst>
          </p:cNvPr>
          <p:cNvPicPr>
            <a:picLocks noChangeAspect="1"/>
          </p:cNvPicPr>
          <p:nvPr/>
        </p:nvPicPr>
        <p:blipFill>
          <a:blip r:embed="rId7"/>
          <a:stretch>
            <a:fillRect/>
          </a:stretch>
        </p:blipFill>
        <p:spPr>
          <a:xfrm>
            <a:off x="5013275" y="4073485"/>
            <a:ext cx="3706689" cy="847417"/>
          </a:xfrm>
          <a:prstGeom prst="rect">
            <a:avLst/>
          </a:prstGeom>
        </p:spPr>
      </p:pic>
      <p:pic>
        <p:nvPicPr>
          <p:cNvPr id="14" name="Picture 13">
            <a:extLst>
              <a:ext uri="{FF2B5EF4-FFF2-40B4-BE49-F238E27FC236}">
                <a16:creationId xmlns:a16="http://schemas.microsoft.com/office/drawing/2014/main" id="{75A50BA6-63AA-4B2F-BA62-C84D898DDA63}"/>
              </a:ext>
            </a:extLst>
          </p:cNvPr>
          <p:cNvPicPr>
            <a:picLocks noChangeAspect="1"/>
          </p:cNvPicPr>
          <p:nvPr/>
        </p:nvPicPr>
        <p:blipFill>
          <a:blip r:embed="rId8"/>
          <a:stretch>
            <a:fillRect/>
          </a:stretch>
        </p:blipFill>
        <p:spPr>
          <a:xfrm>
            <a:off x="6337826" y="5086357"/>
            <a:ext cx="3712786" cy="749873"/>
          </a:xfrm>
          <a:prstGeom prst="rect">
            <a:avLst/>
          </a:prstGeom>
        </p:spPr>
      </p:pic>
      <p:pic>
        <p:nvPicPr>
          <p:cNvPr id="15" name="Picture 14">
            <a:extLst>
              <a:ext uri="{FF2B5EF4-FFF2-40B4-BE49-F238E27FC236}">
                <a16:creationId xmlns:a16="http://schemas.microsoft.com/office/drawing/2014/main" id="{7235DA74-4317-3CE8-5B1A-85C89901223D}"/>
              </a:ext>
            </a:extLst>
          </p:cNvPr>
          <p:cNvPicPr>
            <a:picLocks noChangeAspect="1"/>
          </p:cNvPicPr>
          <p:nvPr/>
        </p:nvPicPr>
        <p:blipFill>
          <a:blip r:embed="rId9"/>
          <a:stretch>
            <a:fillRect/>
          </a:stretch>
        </p:blipFill>
        <p:spPr>
          <a:xfrm>
            <a:off x="7665050" y="6020042"/>
            <a:ext cx="3706689" cy="579170"/>
          </a:xfrm>
          <a:prstGeom prst="rect">
            <a:avLst/>
          </a:prstGeom>
        </p:spPr>
      </p:pic>
    </p:spTree>
    <p:extLst>
      <p:ext uri="{BB962C8B-B14F-4D97-AF65-F5344CB8AC3E}">
        <p14:creationId xmlns:p14="http://schemas.microsoft.com/office/powerpoint/2010/main" val="38590157"/>
      </p:ext>
    </p:extLst>
  </p:cSld>
  <p:clrMapOvr>
    <a:masterClrMapping/>
  </p:clrMapOvr>
</p:sld>
</file>

<file path=ppt/theme/theme1.xml><?xml version="1.0" encoding="utf-8"?>
<a:theme xmlns:a="http://schemas.openxmlformats.org/drawingml/2006/main" name="Custom Design">
  <a:themeElements>
    <a:clrScheme name="OAECE 2024">
      <a:dk1>
        <a:srgbClr val="000000"/>
      </a:dk1>
      <a:lt1>
        <a:srgbClr val="FFFFFF"/>
      </a:lt1>
      <a:dk2>
        <a:srgbClr val="4991AB"/>
      </a:dk2>
      <a:lt2>
        <a:srgbClr val="B9E7E2"/>
      </a:lt2>
      <a:accent1>
        <a:srgbClr val="047799"/>
      </a:accent1>
      <a:accent2>
        <a:srgbClr val="44BFB5"/>
      </a:accent2>
      <a:accent3>
        <a:srgbClr val="8AC040"/>
      </a:accent3>
      <a:accent4>
        <a:srgbClr val="7270A4"/>
      </a:accent4>
      <a:accent5>
        <a:srgbClr val="F89851"/>
      </a:accent5>
      <a:accent6>
        <a:srgbClr val="9293B6"/>
      </a:accent6>
      <a:hlink>
        <a:srgbClr val="0000FF"/>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copingMtg#1.LACDPH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H-Presentation-Faces-SealAndLogo [Read-Only]" id="{287DEA41-4DB4-4CD1-9346-E11BE420A42C}" vid="{61CA25F8-1567-42DB-BECF-36B636AB66F7}"/>
    </a:ext>
  </a:extLst>
</a:theme>
</file>

<file path=ppt/theme/theme3.xml><?xml version="1.0" encoding="utf-8"?>
<a:theme xmlns:a="http://schemas.openxmlformats.org/drawingml/2006/main" name="1_ScopingMtg#1.LACDPH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H-Presentation-Faces-SealAndLogo [Read-Only]" id="{287DEA41-4DB4-4CD1-9346-E11BE420A42C}" vid="{61CA25F8-1567-42DB-BECF-36B636AB66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25E058D73665468FC6338078EBAD9E" ma:contentTypeVersion="14" ma:contentTypeDescription="Create a new document." ma:contentTypeScope="" ma:versionID="e5fc049988e82f109567f3a22fb35d7e">
  <xsd:schema xmlns:xsd="http://www.w3.org/2001/XMLSchema" xmlns:xs="http://www.w3.org/2001/XMLSchema" xmlns:p="http://schemas.microsoft.com/office/2006/metadata/properties" xmlns:ns2="745e9623-a4c2-4d9c-bae6-6bb1171f7f9b" xmlns:ns3="22ad9cee-3cac-457a-896e-8c96eb40b76c" targetNamespace="http://schemas.microsoft.com/office/2006/metadata/properties" ma:root="true" ma:fieldsID="569c3eafcd7e4fd5810d5237a745043a" ns2:_="" ns3:_="">
    <xsd:import namespace="745e9623-a4c2-4d9c-bae6-6bb1171f7f9b"/>
    <xsd:import namespace="22ad9cee-3cac-457a-896e-8c96eb40b76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e9623-a4c2-4d9c-bae6-6bb1171f7f9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377eeec-9545-4db6-a5b8-3c28df25bf1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ad9cee-3cac-457a-896e-8c96eb40b76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59a0d4d-8323-4480-9574-ec552ffc9d6d}" ma:internalName="TaxCatchAll" ma:showField="CatchAllData" ma:web="22ad9cee-3cac-457a-896e-8c96eb40b76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2ad9cee-3cac-457a-896e-8c96eb40b76c">
      <UserInfo>
        <DisplayName/>
        <AccountId xsi:nil="true"/>
        <AccountType/>
      </UserInfo>
    </SharedWithUsers>
    <lcf76f155ced4ddcb4097134ff3c332f xmlns="745e9623-a4c2-4d9c-bae6-6bb1171f7f9b">
      <Terms xmlns="http://schemas.microsoft.com/office/infopath/2007/PartnerControls"/>
    </lcf76f155ced4ddcb4097134ff3c332f>
    <TaxCatchAll xmlns="22ad9cee-3cac-457a-896e-8c96eb40b76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C86595-901B-49CD-9F0C-E1478E304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e9623-a4c2-4d9c-bae6-6bb1171f7f9b"/>
    <ds:schemaRef ds:uri="22ad9cee-3cac-457a-896e-8c96eb40b7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B8324A-C3CD-4235-961E-F53379D34ADE}">
  <ds:schemaRefs>
    <ds:schemaRef ds:uri="745e9623-a4c2-4d9c-bae6-6bb1171f7f9b"/>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22ad9cee-3cac-457a-896e-8c96eb40b76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5A61E5F-1A6F-4815-868B-2BA2F88E940C}">
  <ds:schemaRefs>
    <ds:schemaRef ds:uri="http://schemas.microsoft.com/sharepoint/v3/contenttype/forms"/>
  </ds:schemaRefs>
</ds:datastoreItem>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
  <TotalTime>5992</TotalTime>
  <Words>2083</Words>
  <Application>Microsoft Office PowerPoint</Application>
  <PresentationFormat>Widescreen</PresentationFormat>
  <Paragraphs>365</Paragraphs>
  <Slides>34</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Aptos</vt:lpstr>
      <vt:lpstr>Arial</vt:lpstr>
      <vt:lpstr>Calibri</vt:lpstr>
      <vt:lpstr>Century Gothic</vt:lpstr>
      <vt:lpstr>Courier New</vt:lpstr>
      <vt:lpstr>Fira Sans Extra Condensed</vt:lpstr>
      <vt:lpstr>Gill Sans</vt:lpstr>
      <vt:lpstr>Inter</vt:lpstr>
      <vt:lpstr>Wingdings</vt:lpstr>
      <vt:lpstr>Custom Design</vt:lpstr>
      <vt:lpstr>ScopingMtg#1.LACDPHTemplate</vt:lpstr>
      <vt:lpstr>1_ScopingMtg#1.LACDPHTemplate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Motions and Voting </vt:lpstr>
      <vt:lpstr>Brown Act</vt:lpstr>
      <vt:lpstr>PowerPoint Presentation</vt:lpstr>
      <vt:lpstr>PowerPoint Presentation</vt:lpstr>
      <vt:lpstr>PowerPoint Presentation</vt:lpstr>
      <vt:lpstr>PowerPoint Presentation</vt:lpstr>
      <vt:lpstr>PowerPoint Presentation</vt:lpstr>
      <vt:lpstr>PowerPoint Presentation</vt:lpstr>
      <vt:lpstr>Child Care Use and Barriers in LA County  Los Angeles County Health Survey:  2018 and 2023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Torres-Ness</dc:creator>
  <cp:lastModifiedBy>Erica Torres-Ness</cp:lastModifiedBy>
  <cp:revision>44</cp:revision>
  <cp:lastPrinted>2025-09-02T19:33:35Z</cp:lastPrinted>
  <dcterms:created xsi:type="dcterms:W3CDTF">2024-07-01T22:51:00Z</dcterms:created>
  <dcterms:modified xsi:type="dcterms:W3CDTF">2025-09-04T19:06:17Z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207300.000000000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0x010100182328351577F44B87801DE9D2B53DD5</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