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9" r:id="rId3"/>
    <p:sldId id="281" r:id="rId4"/>
    <p:sldId id="277" r:id="rId5"/>
    <p:sldId id="274" r:id="rId6"/>
    <p:sldId id="271" r:id="rId7"/>
    <p:sldId id="258" r:id="rId8"/>
    <p:sldId id="257" r:id="rId9"/>
    <p:sldId id="276" r:id="rId10"/>
    <p:sldId id="275" r:id="rId11"/>
    <p:sldId id="259" r:id="rId12"/>
    <p:sldId id="267" r:id="rId13"/>
    <p:sldId id="272" r:id="rId14"/>
    <p:sldId id="273" r:id="rId15"/>
    <p:sldId id="263" r:id="rId16"/>
    <p:sldId id="282"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99E"/>
    <a:srgbClr val="005A82"/>
    <a:srgbClr val="FF5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0678" autoAdjust="0"/>
  </p:normalViewPr>
  <p:slideViewPr>
    <p:cSldViewPr>
      <p:cViewPr varScale="1">
        <p:scale>
          <a:sx n="100" d="100"/>
          <a:sy n="100" d="100"/>
        </p:scale>
        <p:origin x="19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8" tIns="46648" rIns="93298" bIns="46648" rtlCol="0"/>
          <a:lstStyle>
            <a:lvl1pPr algn="l">
              <a:defRPr sz="1300"/>
            </a:lvl1pPr>
          </a:lstStyle>
          <a:p>
            <a:endParaRPr lang="en-US"/>
          </a:p>
        </p:txBody>
      </p:sp>
      <p:sp>
        <p:nvSpPr>
          <p:cNvPr id="3" name="Date Placeholder 2"/>
          <p:cNvSpPr>
            <a:spLocks noGrp="1"/>
          </p:cNvSpPr>
          <p:nvPr>
            <p:ph type="dt" sz="quarter" idx="1"/>
          </p:nvPr>
        </p:nvSpPr>
        <p:spPr>
          <a:xfrm>
            <a:off x="3978131" y="1"/>
            <a:ext cx="3043343" cy="465455"/>
          </a:xfrm>
          <a:prstGeom prst="rect">
            <a:avLst/>
          </a:prstGeom>
        </p:spPr>
        <p:txBody>
          <a:bodyPr vert="horz" lIns="93298" tIns="46648" rIns="93298" bIns="46648" rtlCol="0"/>
          <a:lstStyle>
            <a:lvl1pPr algn="r">
              <a:defRPr sz="1300"/>
            </a:lvl1pPr>
          </a:lstStyle>
          <a:p>
            <a:fld id="{220098C8-0B45-492B-8F6D-1DF24008D9C0}" type="datetimeFigureOut">
              <a:rPr lang="en-US" smtClean="0"/>
              <a:t>3/31/2026</a:t>
            </a:fld>
            <a:endParaRPr lang="en-US"/>
          </a:p>
        </p:txBody>
      </p:sp>
      <p:sp>
        <p:nvSpPr>
          <p:cNvPr id="4" name="Footer Placeholder 3"/>
          <p:cNvSpPr>
            <a:spLocks noGrp="1"/>
          </p:cNvSpPr>
          <p:nvPr>
            <p:ph type="ftr" sz="quarter" idx="2"/>
          </p:nvPr>
        </p:nvSpPr>
        <p:spPr>
          <a:xfrm>
            <a:off x="0" y="8842031"/>
            <a:ext cx="3043343" cy="465455"/>
          </a:xfrm>
          <a:prstGeom prst="rect">
            <a:avLst/>
          </a:prstGeom>
        </p:spPr>
        <p:txBody>
          <a:bodyPr vert="horz" lIns="93298" tIns="46648" rIns="93298" bIns="46648"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1"/>
            <a:ext cx="3043343" cy="465455"/>
          </a:xfrm>
          <a:prstGeom prst="rect">
            <a:avLst/>
          </a:prstGeom>
        </p:spPr>
        <p:txBody>
          <a:bodyPr vert="horz" lIns="93298" tIns="46648" rIns="93298" bIns="46648" rtlCol="0" anchor="b"/>
          <a:lstStyle>
            <a:lvl1pPr algn="r">
              <a:defRPr sz="1300"/>
            </a:lvl1pPr>
          </a:lstStyle>
          <a:p>
            <a:fld id="{B310BEAE-78C1-442F-9D10-2FCE65F4F151}" type="slidenum">
              <a:rPr lang="en-US" smtClean="0"/>
              <a:t>‹#›</a:t>
            </a:fld>
            <a:endParaRPr lang="en-US"/>
          </a:p>
        </p:txBody>
      </p:sp>
    </p:spTree>
    <p:extLst>
      <p:ext uri="{BB962C8B-B14F-4D97-AF65-F5344CB8AC3E}">
        <p14:creationId xmlns:p14="http://schemas.microsoft.com/office/powerpoint/2010/main" val="273254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8" tIns="46648" rIns="93298" bIns="46648" rtlCol="0"/>
          <a:lstStyle>
            <a:lvl1pPr algn="l">
              <a:defRPr sz="1300"/>
            </a:lvl1pPr>
          </a:lstStyle>
          <a:p>
            <a:endParaRPr lang="en-US"/>
          </a:p>
        </p:txBody>
      </p:sp>
      <p:sp>
        <p:nvSpPr>
          <p:cNvPr id="3" name="Date Placeholder 2"/>
          <p:cNvSpPr>
            <a:spLocks noGrp="1"/>
          </p:cNvSpPr>
          <p:nvPr>
            <p:ph type="dt" idx="1"/>
          </p:nvPr>
        </p:nvSpPr>
        <p:spPr>
          <a:xfrm>
            <a:off x="3978131" y="1"/>
            <a:ext cx="3043343" cy="465455"/>
          </a:xfrm>
          <a:prstGeom prst="rect">
            <a:avLst/>
          </a:prstGeom>
        </p:spPr>
        <p:txBody>
          <a:bodyPr vert="horz" lIns="93298" tIns="46648" rIns="93298" bIns="46648" rtlCol="0"/>
          <a:lstStyle>
            <a:lvl1pPr algn="r">
              <a:defRPr sz="1300"/>
            </a:lvl1pPr>
          </a:lstStyle>
          <a:p>
            <a:fld id="{B14AA432-95EE-4D2C-9AAD-58A743E31A84}" type="datetimeFigureOut">
              <a:rPr lang="en-US" smtClean="0"/>
              <a:t>3/31/2026</a:t>
            </a:fld>
            <a:endParaRPr lang="en-US"/>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298" tIns="46648" rIns="93298" bIns="46648"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8" tIns="46648" rIns="93298" bIns="466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98" tIns="46648" rIns="93298" bIns="46648"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298" tIns="46648" rIns="93298" bIns="46648" rtlCol="0" anchor="b"/>
          <a:lstStyle>
            <a:lvl1pPr algn="r">
              <a:defRPr sz="1300"/>
            </a:lvl1pPr>
          </a:lstStyle>
          <a:p>
            <a:fld id="{12B13E10-D30E-467D-8492-585CD2D62DE5}" type="slidenum">
              <a:rPr lang="en-US" smtClean="0"/>
              <a:t>‹#›</a:t>
            </a:fld>
            <a:endParaRPr lang="en-US"/>
          </a:p>
        </p:txBody>
      </p:sp>
    </p:spTree>
    <p:extLst>
      <p:ext uri="{BB962C8B-B14F-4D97-AF65-F5344CB8AC3E}">
        <p14:creationId xmlns:p14="http://schemas.microsoft.com/office/powerpoint/2010/main" val="424779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036" indent="-331036">
              <a:buFont typeface="Arial"/>
              <a:buChar char="-"/>
            </a:pPr>
            <a:r>
              <a:rPr lang="en-US" dirty="0">
                <a:latin typeface="Arial"/>
                <a:ea typeface="Times New Roman"/>
                <a:cs typeface="Courier New"/>
              </a:rPr>
              <a:t>LPCs are mandated to send updated LPC Local Funding Priorities to the CDE each year</a:t>
            </a:r>
            <a:endParaRPr lang="en-US" sz="1400" dirty="0">
              <a:latin typeface="Times New Roman"/>
              <a:ea typeface="Times New Roman"/>
              <a:cs typeface="Courier New"/>
            </a:endParaRPr>
          </a:p>
          <a:p>
            <a:pPr marL="331036" indent="-331036">
              <a:buFont typeface="Arial"/>
              <a:buChar char="-"/>
            </a:pPr>
            <a:r>
              <a:rPr lang="en-US" dirty="0">
                <a:latin typeface="Arial"/>
                <a:ea typeface="Times New Roman"/>
                <a:cs typeface="Courier New"/>
              </a:rPr>
              <a:t>The priorities are used by the CDE to make decisions on funding allocations for subsidized ECE services as new monies become available in the state budget</a:t>
            </a:r>
            <a:endParaRPr lang="en-US" sz="1400" dirty="0">
              <a:latin typeface="Times New Roman"/>
              <a:ea typeface="Times New Roman"/>
              <a:cs typeface="Courier New"/>
            </a:endParaRPr>
          </a:p>
          <a:p>
            <a:pPr marL="331036" indent="-331036">
              <a:buFont typeface="Arial"/>
              <a:buChar char="-"/>
            </a:pPr>
            <a:r>
              <a:rPr lang="en-US" dirty="0">
                <a:latin typeface="Arial"/>
                <a:ea typeface="Times New Roman"/>
                <a:cs typeface="Courier New"/>
              </a:rPr>
              <a:t>CDE issues a RFA with instructions to applicants to address the communities they plan to serve with reference to the LPC Local Funding Priorities</a:t>
            </a:r>
            <a:endParaRPr lang="en-US" sz="1400" dirty="0">
              <a:latin typeface="Times New Roman"/>
              <a:ea typeface="Times New Roman"/>
              <a:cs typeface="Courier New"/>
            </a:endParaRPr>
          </a:p>
          <a:p>
            <a:pPr marL="331036" indent="-331036">
              <a:buFont typeface="Arial"/>
              <a:buChar char="-"/>
            </a:pPr>
            <a:r>
              <a:rPr lang="en-US" dirty="0">
                <a:latin typeface="Arial"/>
                <a:ea typeface="Times New Roman"/>
                <a:cs typeface="Courier New"/>
              </a:rPr>
              <a:t>CDE then makes funding decisions that begin with applicants planning to serve priority 1 zip codes and then works its way down the to priority 2 – rarely, if ever, does it make it to a priority 3 zip code</a:t>
            </a:r>
            <a:endParaRPr lang="en-US" sz="1400" dirty="0">
              <a:latin typeface="Times New Roman"/>
              <a:ea typeface="Times New Roman"/>
              <a:cs typeface="Courier New"/>
            </a:endParaRPr>
          </a:p>
          <a:p>
            <a:pPr marL="331036" indent="-331036">
              <a:buFont typeface="Arial"/>
              <a:buChar char="-"/>
            </a:pPr>
            <a:r>
              <a:rPr lang="en-US" dirty="0">
                <a:latin typeface="Arial"/>
                <a:ea typeface="Times New Roman"/>
                <a:cs typeface="Courier New"/>
              </a:rPr>
              <a:t>The priorities also are used to support requests to expand service areas (FCCHENs) with existing contracts or when a contractor needs to relocate the center-based services, for example, due to the end of a lease.</a:t>
            </a:r>
            <a:endParaRPr lang="en-US" sz="1400" dirty="0">
              <a:latin typeface="Times New Roman"/>
              <a:ea typeface="Times New Roman"/>
              <a:cs typeface="Courier New"/>
            </a:endParaRPr>
          </a:p>
          <a:p>
            <a:pPr marL="331036" indent="-331036">
              <a:buFont typeface="Arial"/>
              <a:buChar char="-"/>
            </a:pPr>
            <a:r>
              <a:rPr lang="en-US" dirty="0">
                <a:latin typeface="Arial"/>
                <a:ea typeface="Times New Roman"/>
              </a:rPr>
              <a:t>Recently reminded – usefulness locally when approaching philanthropy for funding to augment program services or persuading Boards of organizations </a:t>
            </a:r>
            <a:endParaRPr lang="en-US" dirty="0"/>
          </a:p>
        </p:txBody>
      </p:sp>
      <p:sp>
        <p:nvSpPr>
          <p:cNvPr id="4" name="Slide Number Placeholder 3"/>
          <p:cNvSpPr>
            <a:spLocks noGrp="1"/>
          </p:cNvSpPr>
          <p:nvPr>
            <p:ph type="sldNum" sz="quarter" idx="10"/>
          </p:nvPr>
        </p:nvSpPr>
        <p:spPr/>
        <p:txBody>
          <a:bodyPr/>
          <a:lstStyle/>
          <a:p>
            <a:fld id="{12B13E10-D30E-467D-8492-585CD2D62DE5}" type="slidenum">
              <a:rPr lang="en-US" smtClean="0"/>
              <a:t>1</a:t>
            </a:fld>
            <a:endParaRPr lang="en-US"/>
          </a:p>
        </p:txBody>
      </p:sp>
    </p:spTree>
    <p:extLst>
      <p:ext uri="{BB962C8B-B14F-4D97-AF65-F5344CB8AC3E}">
        <p14:creationId xmlns:p14="http://schemas.microsoft.com/office/powerpoint/2010/main" val="16274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81"/>
            <a:r>
              <a:rPr lang="en-US" dirty="0">
                <a:solidFill>
                  <a:prstClr val="black"/>
                </a:solidFill>
              </a:rPr>
              <a:t>Clusters of zip codes with significant need, but do not meet threshold – cumulatively, show significant unmet need.  How are we serving the larger communities not identified as highest need when looking only at zip code level data.  What questions does this raise?</a:t>
            </a:r>
          </a:p>
          <a:p>
            <a:endParaRPr lang="en-US" dirty="0"/>
          </a:p>
        </p:txBody>
      </p:sp>
      <p:sp>
        <p:nvSpPr>
          <p:cNvPr id="4" name="Slide Number Placeholder 3"/>
          <p:cNvSpPr>
            <a:spLocks noGrp="1"/>
          </p:cNvSpPr>
          <p:nvPr>
            <p:ph type="sldNum" sz="quarter" idx="10"/>
          </p:nvPr>
        </p:nvSpPr>
        <p:spPr/>
        <p:txBody>
          <a:bodyPr/>
          <a:lstStyle/>
          <a:p>
            <a:pPr defTabSz="882762">
              <a:defRPr/>
            </a:pPr>
            <a:fld id="{12B13E10-D30E-467D-8492-585CD2D62DE5}" type="slidenum">
              <a:rPr lang="en-US">
                <a:solidFill>
                  <a:prstClr val="black"/>
                </a:solidFill>
                <a:latin typeface="Calibri"/>
              </a:rPr>
              <a:pPr defTabSz="882762">
                <a:defRPr/>
              </a:pPr>
              <a:t>14</a:t>
            </a:fld>
            <a:endParaRPr lang="en-US">
              <a:solidFill>
                <a:prstClr val="black"/>
              </a:solidFill>
              <a:latin typeface="Calibri"/>
            </a:endParaRPr>
          </a:p>
        </p:txBody>
      </p:sp>
    </p:spTree>
    <p:extLst>
      <p:ext uri="{BB962C8B-B14F-4D97-AF65-F5344CB8AC3E}">
        <p14:creationId xmlns:p14="http://schemas.microsoft.com/office/powerpoint/2010/main" val="182636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3E10-D30E-467D-8492-585CD2D62DE5}" type="slidenum">
              <a:rPr lang="en-US" smtClean="0"/>
              <a:t>15</a:t>
            </a:fld>
            <a:endParaRPr lang="en-US"/>
          </a:p>
        </p:txBody>
      </p:sp>
    </p:spTree>
    <p:extLst>
      <p:ext uri="{BB962C8B-B14F-4D97-AF65-F5344CB8AC3E}">
        <p14:creationId xmlns:p14="http://schemas.microsoft.com/office/powerpoint/2010/main" val="366894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B13E10-D30E-467D-8492-585CD2D62DE5}" type="slidenum">
              <a:rPr lang="en-US" smtClean="0"/>
              <a:t>2</a:t>
            </a:fld>
            <a:endParaRPr lang="en-US"/>
          </a:p>
        </p:txBody>
      </p:sp>
    </p:spTree>
    <p:extLst>
      <p:ext uri="{BB962C8B-B14F-4D97-AF65-F5344CB8AC3E}">
        <p14:creationId xmlns:p14="http://schemas.microsoft.com/office/powerpoint/2010/main" val="181695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D8F2-016D-962F-DAC2-75FB40233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B88E2-D586-213A-0C78-922704072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3EF90-BE00-5FB6-F379-2E2E5D98FC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00F08E-625C-281C-A7A6-78C25F233751}"/>
              </a:ext>
            </a:extLst>
          </p:cNvPr>
          <p:cNvSpPr>
            <a:spLocks noGrp="1"/>
          </p:cNvSpPr>
          <p:nvPr>
            <p:ph type="sldNum" sz="quarter" idx="5"/>
          </p:nvPr>
        </p:nvSpPr>
        <p:spPr/>
        <p:txBody>
          <a:bodyPr/>
          <a:lstStyle/>
          <a:p>
            <a:fld id="{12B13E10-D30E-467D-8492-585CD2D62DE5}" type="slidenum">
              <a:rPr lang="en-US" smtClean="0"/>
              <a:t>3</a:t>
            </a:fld>
            <a:endParaRPr lang="en-US"/>
          </a:p>
        </p:txBody>
      </p:sp>
    </p:spTree>
    <p:extLst>
      <p:ext uri="{BB962C8B-B14F-4D97-AF65-F5344CB8AC3E}">
        <p14:creationId xmlns:p14="http://schemas.microsoft.com/office/powerpoint/2010/main" val="295700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B13E10-D30E-467D-8492-585CD2D62DE5}" type="slidenum">
              <a:rPr lang="en-US" smtClean="0"/>
              <a:t>5</a:t>
            </a:fld>
            <a:endParaRPr lang="en-US"/>
          </a:p>
        </p:txBody>
      </p:sp>
    </p:spTree>
    <p:extLst>
      <p:ext uri="{BB962C8B-B14F-4D97-AF65-F5344CB8AC3E}">
        <p14:creationId xmlns:p14="http://schemas.microsoft.com/office/powerpoint/2010/main" val="278927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76"/>
            <a:r>
              <a:rPr lang="en-US" dirty="0">
                <a:solidFill>
                  <a:prstClr val="black"/>
                </a:solidFill>
                <a:latin typeface="Arial" panose="020B0604020202020204" pitchFamily="34" charset="0"/>
                <a:cs typeface="Arial" panose="020B0604020202020204" pitchFamily="34" charset="0"/>
              </a:rPr>
              <a:t>California Department of Education (CDE) and other zip code data to determine number and percent of eligible children served or not served by State funded programs as well as Head Start or Early Head Start</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In past, CDE conducted a special run of 801A data for LPCs:  CCTR, CSPP, AP, CalWORKs Stages 2 and 3, FCCHENs</a:t>
            </a:r>
          </a:p>
          <a:p>
            <a:pPr defTabSz="932976"/>
            <a:r>
              <a:rPr lang="en-US" dirty="0">
                <a:solidFill>
                  <a:prstClr val="black"/>
                </a:solidFill>
                <a:latin typeface="Arial" panose="020B0604020202020204" pitchFamily="34" charset="0"/>
                <a:cs typeface="Arial" panose="020B0604020202020204" pitchFamily="34" charset="0"/>
              </a:rPr>
              <a:t>Zip Code by Age.  Now that data is provided to AIR.</a:t>
            </a:r>
          </a:p>
          <a:p>
            <a:pPr defTabSz="932976"/>
            <a:endParaRPr lang="en-US" dirty="0">
              <a:solidFill>
                <a:prstClr val="black"/>
              </a:solidFill>
              <a:latin typeface="Arial" panose="020B0604020202020204" pitchFamily="34" charset="0"/>
              <a:cs typeface="Arial" panose="020B0604020202020204" pitchFamily="34" charset="0"/>
            </a:endParaRPr>
          </a:p>
          <a:p>
            <a:pPr marL="816354" lvl="1" indent="-349867" defTabSz="466488">
              <a:buBlip>
                <a:blip r:embed="rId3"/>
              </a:buBlip>
              <a:defRPr/>
            </a:pPr>
            <a:r>
              <a:rPr lang="en-US" dirty="0">
                <a:solidFill>
                  <a:prstClr val="black"/>
                </a:solidFill>
                <a:latin typeface="Arial" panose="020B0604020202020204" pitchFamily="34" charset="0"/>
                <a:cs typeface="Arial" panose="020B0604020202020204" pitchFamily="34" charset="0"/>
              </a:rPr>
              <a:t>Population estimates projected for 2014 - t</a:t>
            </a:r>
            <a:r>
              <a:rPr lang="en-US" sz="2000" dirty="0">
                <a:solidFill>
                  <a:prstClr val="white">
                    <a:lumMod val="50000"/>
                  </a:prstClr>
                </a:solidFill>
                <a:latin typeface="Arial" panose="020B0604020202020204" pitchFamily="34" charset="0"/>
                <a:cs typeface="Arial" panose="020B0604020202020204" pitchFamily="34" charset="0"/>
              </a:rPr>
              <a:t>hree-year-averages up to 2012, five-year in 2014, from American Community Survey), source: AIR analysis of American Community Survey, Public Use Microdata Sample (PUMS) data three-year data file 2010-2012</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CDD-801A is the list of all families and children that received EESD-subsidized services for a specified month. It is submitted monthly by every agency that contracts with EESD to provide subsidized child care and development services.</a:t>
            </a:r>
          </a:p>
          <a:p>
            <a:endParaRPr lang="en-US" dirty="0"/>
          </a:p>
        </p:txBody>
      </p:sp>
      <p:sp>
        <p:nvSpPr>
          <p:cNvPr id="4" name="Slide Number Placeholder 3"/>
          <p:cNvSpPr>
            <a:spLocks noGrp="1"/>
          </p:cNvSpPr>
          <p:nvPr>
            <p:ph type="sldNum" sz="quarter" idx="10"/>
          </p:nvPr>
        </p:nvSpPr>
        <p:spPr/>
        <p:txBody>
          <a:bodyPr/>
          <a:lstStyle/>
          <a:p>
            <a:fld id="{12B13E10-D30E-467D-8492-585CD2D62DE5}" type="slidenum">
              <a:rPr lang="en-US" smtClean="0"/>
              <a:t>8</a:t>
            </a:fld>
            <a:endParaRPr lang="en-US"/>
          </a:p>
        </p:txBody>
      </p:sp>
    </p:spTree>
    <p:extLst>
      <p:ext uri="{BB962C8B-B14F-4D97-AF65-F5344CB8AC3E}">
        <p14:creationId xmlns:p14="http://schemas.microsoft.com/office/powerpoint/2010/main" val="36471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76"/>
            <a:r>
              <a:rPr lang="en-US" dirty="0">
                <a:solidFill>
                  <a:prstClr val="black"/>
                </a:solidFill>
                <a:latin typeface="Arial" panose="020B0604020202020204" pitchFamily="34" charset="0"/>
                <a:cs typeface="Arial" panose="020B0604020202020204" pitchFamily="34" charset="0"/>
              </a:rPr>
              <a:t>California Department of Education (CDE) and other zip code data to determine number and percent of eligible children served or not served by State funded programs as well as Head Start or Early Head Start</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In past, CDE conducted a special run of 801A data for LPCs:  CCTR, CSPP, AP, CalWORKs Stages 2 and 3, FCCHENs</a:t>
            </a:r>
          </a:p>
          <a:p>
            <a:pPr defTabSz="932976"/>
            <a:r>
              <a:rPr lang="en-US" dirty="0">
                <a:solidFill>
                  <a:prstClr val="black"/>
                </a:solidFill>
                <a:latin typeface="Arial" panose="020B0604020202020204" pitchFamily="34" charset="0"/>
                <a:cs typeface="Arial" panose="020B0604020202020204" pitchFamily="34" charset="0"/>
              </a:rPr>
              <a:t>Zip Code by Age.  Now that data is provided to AIR.</a:t>
            </a:r>
          </a:p>
          <a:p>
            <a:pPr defTabSz="932976"/>
            <a:endParaRPr lang="en-US" dirty="0">
              <a:solidFill>
                <a:prstClr val="black"/>
              </a:solidFill>
              <a:latin typeface="Arial" panose="020B0604020202020204" pitchFamily="34" charset="0"/>
              <a:cs typeface="Arial" panose="020B0604020202020204" pitchFamily="34" charset="0"/>
            </a:endParaRPr>
          </a:p>
          <a:p>
            <a:pPr marL="816354" lvl="1" indent="-349867" defTabSz="466488">
              <a:buBlip>
                <a:blip r:embed="rId3"/>
              </a:buBlip>
              <a:defRPr/>
            </a:pPr>
            <a:r>
              <a:rPr lang="en-US" dirty="0">
                <a:solidFill>
                  <a:prstClr val="black"/>
                </a:solidFill>
                <a:latin typeface="Arial" panose="020B0604020202020204" pitchFamily="34" charset="0"/>
                <a:cs typeface="Arial" panose="020B0604020202020204" pitchFamily="34" charset="0"/>
              </a:rPr>
              <a:t>Population estimates projected for 2014 - t</a:t>
            </a:r>
            <a:r>
              <a:rPr lang="en-US" sz="2000" dirty="0">
                <a:solidFill>
                  <a:prstClr val="white">
                    <a:lumMod val="50000"/>
                  </a:prstClr>
                </a:solidFill>
                <a:latin typeface="Arial" panose="020B0604020202020204" pitchFamily="34" charset="0"/>
                <a:cs typeface="Arial" panose="020B0604020202020204" pitchFamily="34" charset="0"/>
              </a:rPr>
              <a:t>hree-year-averages up to 2012, five-year in 2014, from American Community Survey), source: AIR analysis of American Community Survey, Public Use Microdata Sample (PUMS) data three-year data file 2010-2012</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CDD-801A is the list of all families and children that received EESD-subsidized services for a specified month. It is submitted monthly by every agency that contracts with EESD to provide subsidized child care and development services.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10-D30E-467D-8492-585CD2D62DE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49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76"/>
            <a:r>
              <a:rPr lang="en-US" dirty="0">
                <a:solidFill>
                  <a:prstClr val="black"/>
                </a:solidFill>
                <a:latin typeface="Arial" panose="020B0604020202020204" pitchFamily="34" charset="0"/>
                <a:cs typeface="Arial" panose="020B0604020202020204" pitchFamily="34" charset="0"/>
              </a:rPr>
              <a:t>California Department of Education (CDE) and other zip code data to determine number and percent of eligible children served or not served by State funded programs as well as Head Start or Early Head Start</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In past, CDE conducted a special run of 801A data for LPCs:  CCTR, CSPP, AP, CalWORKs Stages 2 and 3, FCCHENs</a:t>
            </a:r>
          </a:p>
          <a:p>
            <a:pPr defTabSz="932976"/>
            <a:r>
              <a:rPr lang="en-US" dirty="0">
                <a:solidFill>
                  <a:prstClr val="black"/>
                </a:solidFill>
                <a:latin typeface="Arial" panose="020B0604020202020204" pitchFamily="34" charset="0"/>
                <a:cs typeface="Arial" panose="020B0604020202020204" pitchFamily="34" charset="0"/>
              </a:rPr>
              <a:t>Zip Code by Age.  Now that data is provided to AIR.</a:t>
            </a:r>
          </a:p>
          <a:p>
            <a:pPr defTabSz="932976"/>
            <a:endParaRPr lang="en-US" dirty="0">
              <a:solidFill>
                <a:prstClr val="black"/>
              </a:solidFill>
              <a:latin typeface="Arial" panose="020B0604020202020204" pitchFamily="34" charset="0"/>
              <a:cs typeface="Arial" panose="020B0604020202020204" pitchFamily="34" charset="0"/>
            </a:endParaRPr>
          </a:p>
          <a:p>
            <a:pPr marL="816354" lvl="1" indent="-349867" defTabSz="466488">
              <a:buBlip>
                <a:blip r:embed="rId3"/>
              </a:buBlip>
              <a:defRPr/>
            </a:pPr>
            <a:r>
              <a:rPr lang="en-US" dirty="0">
                <a:solidFill>
                  <a:prstClr val="black"/>
                </a:solidFill>
                <a:latin typeface="Arial" panose="020B0604020202020204" pitchFamily="34" charset="0"/>
                <a:cs typeface="Arial" panose="020B0604020202020204" pitchFamily="34" charset="0"/>
              </a:rPr>
              <a:t>Population estimates projected for 2014 - t</a:t>
            </a:r>
            <a:r>
              <a:rPr lang="en-US" sz="2000" dirty="0">
                <a:solidFill>
                  <a:prstClr val="white">
                    <a:lumMod val="50000"/>
                  </a:prstClr>
                </a:solidFill>
                <a:latin typeface="Arial" panose="020B0604020202020204" pitchFamily="34" charset="0"/>
                <a:cs typeface="Arial" panose="020B0604020202020204" pitchFamily="34" charset="0"/>
              </a:rPr>
              <a:t>hree-year-averages up to 2012, five-year in 2014, from American Community Survey), source: AIR analysis of American Community Survey, Public Use Microdata Sample (PUMS) data three-year data file 2010-2012</a:t>
            </a:r>
          </a:p>
          <a:p>
            <a:pPr defTabSz="932976"/>
            <a:endParaRPr lang="en-US" dirty="0">
              <a:solidFill>
                <a:prstClr val="black"/>
              </a:solidFill>
              <a:latin typeface="Arial" panose="020B0604020202020204" pitchFamily="34" charset="0"/>
              <a:cs typeface="Arial" panose="020B0604020202020204" pitchFamily="34" charset="0"/>
            </a:endParaRPr>
          </a:p>
          <a:p>
            <a:pPr defTabSz="932976"/>
            <a:r>
              <a:rPr lang="en-US" dirty="0">
                <a:solidFill>
                  <a:prstClr val="black"/>
                </a:solidFill>
                <a:latin typeface="Arial" panose="020B0604020202020204" pitchFamily="34" charset="0"/>
                <a:cs typeface="Arial" panose="020B0604020202020204" pitchFamily="34" charset="0"/>
              </a:rPr>
              <a:t>CDD-801A is the list of all families and children that received EESD-subsidized services for a specified month. It is submitted monthly by every agency that contracts with EESD to provide subsidized child care and development services.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10-D30E-467D-8492-585CD2D62DE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56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81"/>
            <a:r>
              <a:rPr lang="en-US" dirty="0">
                <a:solidFill>
                  <a:prstClr val="black"/>
                </a:solidFill>
              </a:rPr>
              <a:t>Clusters of zip codes with significant need, but do not meet threshold – cumulatively, show significant unmet need.  How are we serving the larger communities not identified as highest need when looking only at zip code level data.  What questions does this raise?</a:t>
            </a:r>
          </a:p>
          <a:p>
            <a:endParaRPr lang="en-US" dirty="0"/>
          </a:p>
        </p:txBody>
      </p:sp>
      <p:sp>
        <p:nvSpPr>
          <p:cNvPr id="4" name="Slide Number Placeholder 3"/>
          <p:cNvSpPr>
            <a:spLocks noGrp="1"/>
          </p:cNvSpPr>
          <p:nvPr>
            <p:ph type="sldNum" sz="quarter" idx="10"/>
          </p:nvPr>
        </p:nvSpPr>
        <p:spPr/>
        <p:txBody>
          <a:bodyPr/>
          <a:lstStyle/>
          <a:p>
            <a:pPr defTabSz="882762">
              <a:defRPr/>
            </a:pPr>
            <a:fld id="{12B13E10-D30E-467D-8492-585CD2D62DE5}" type="slidenum">
              <a:rPr lang="en-US">
                <a:solidFill>
                  <a:prstClr val="black"/>
                </a:solidFill>
                <a:latin typeface="Calibri"/>
              </a:rPr>
              <a:pPr defTabSz="882762">
                <a:defRPr/>
              </a:pPr>
              <a:t>12</a:t>
            </a:fld>
            <a:endParaRPr lang="en-US">
              <a:solidFill>
                <a:prstClr val="black"/>
              </a:solidFill>
              <a:latin typeface="Calibri"/>
            </a:endParaRPr>
          </a:p>
        </p:txBody>
      </p:sp>
    </p:spTree>
    <p:extLst>
      <p:ext uri="{BB962C8B-B14F-4D97-AF65-F5344CB8AC3E}">
        <p14:creationId xmlns:p14="http://schemas.microsoft.com/office/powerpoint/2010/main" val="182636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81"/>
            <a:r>
              <a:rPr lang="en-US" dirty="0">
                <a:solidFill>
                  <a:prstClr val="black"/>
                </a:solidFill>
              </a:rPr>
              <a:t>Clusters of zip codes with significant need, but do not meet threshold – cumulatively, show significant unmet need.  How are we serving the larger communities not identified as highest need when looking only at zip code level data.  What questions does this raise?</a:t>
            </a:r>
          </a:p>
          <a:p>
            <a:endParaRPr lang="en-US" dirty="0"/>
          </a:p>
        </p:txBody>
      </p:sp>
      <p:sp>
        <p:nvSpPr>
          <p:cNvPr id="4" name="Slide Number Placeholder 3"/>
          <p:cNvSpPr>
            <a:spLocks noGrp="1"/>
          </p:cNvSpPr>
          <p:nvPr>
            <p:ph type="sldNum" sz="quarter" idx="10"/>
          </p:nvPr>
        </p:nvSpPr>
        <p:spPr/>
        <p:txBody>
          <a:bodyPr/>
          <a:lstStyle/>
          <a:p>
            <a:pPr defTabSz="882762">
              <a:defRPr/>
            </a:pPr>
            <a:fld id="{12B13E10-D30E-467D-8492-585CD2D62DE5}" type="slidenum">
              <a:rPr lang="en-US">
                <a:solidFill>
                  <a:prstClr val="black"/>
                </a:solidFill>
                <a:latin typeface="Calibri"/>
              </a:rPr>
              <a:pPr defTabSz="882762">
                <a:defRPr/>
              </a:pPr>
              <a:t>13</a:t>
            </a:fld>
            <a:endParaRPr lang="en-US">
              <a:solidFill>
                <a:prstClr val="black"/>
              </a:solidFill>
              <a:latin typeface="Calibri"/>
            </a:endParaRPr>
          </a:p>
        </p:txBody>
      </p:sp>
    </p:spTree>
    <p:extLst>
      <p:ext uri="{BB962C8B-B14F-4D97-AF65-F5344CB8AC3E}">
        <p14:creationId xmlns:p14="http://schemas.microsoft.com/office/powerpoint/2010/main" val="189342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0333EC-6D18-4926-80BD-6DCDC51B62C6}"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266060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37C41-A76B-4A44-B953-E6555E8E2A6E}"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270760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CC4A4-BEF7-40BC-AB24-B05743F77FAB}"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245490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B971A-6934-4AFD-8A03-E5BE14CE420A}"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420453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1654F-0B45-4940-987A-4DB2F375B0B2}"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105517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A0E11-3022-49A1-ACDC-61DBB9345068}" type="datetime1">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39823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E8579-B584-493A-BA19-B371909499A5}" type="datetime1">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405520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D6119-93B0-4EEC-815C-1D3BA1B62ED9}" type="datetime1">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313154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8B8B4-DA20-491C-9357-A581322C42EA}" type="datetime1">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354440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4111C-852A-4EB9-A9A7-3453942D745D}" type="datetime1">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133865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10B67-514B-4069-AE51-E8431536C891}" type="datetime1">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8627E-CB0C-43D7-8981-569384039997}" type="slidenum">
              <a:rPr lang="en-US" smtClean="0"/>
              <a:t>‹#›</a:t>
            </a:fld>
            <a:endParaRPr lang="en-US"/>
          </a:p>
        </p:txBody>
      </p:sp>
    </p:spTree>
    <p:extLst>
      <p:ext uri="{BB962C8B-B14F-4D97-AF65-F5344CB8AC3E}">
        <p14:creationId xmlns:p14="http://schemas.microsoft.com/office/powerpoint/2010/main" val="314523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C749-F22F-482F-AFDE-32B3AE1CB95E}" type="datetime1">
              <a:rPr lang="en-US" smtClean="0"/>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8627E-CB0C-43D7-8981-569384039997}" type="slidenum">
              <a:rPr lang="en-US" smtClean="0"/>
              <a:t>‹#›</a:t>
            </a:fld>
            <a:endParaRPr lang="en-US"/>
          </a:p>
        </p:txBody>
      </p:sp>
    </p:spTree>
    <p:extLst>
      <p:ext uri="{BB962C8B-B14F-4D97-AF65-F5344CB8AC3E}">
        <p14:creationId xmlns:p14="http://schemas.microsoft.com/office/powerpoint/2010/main" val="30491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hildcare.lacounty.gov/lpc/#activities"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dss.ca.gov/inforesources/child-care-and-development/quality-improvement-initiatives/local-child-care-and-development-planning-councils/management-bulletin-15-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5933"/>
            <a:ext cx="7772400" cy="4495800"/>
          </a:xfrm>
        </p:spPr>
        <p:txBody>
          <a:bodyPr>
            <a:normAutofit/>
          </a:bodyPr>
          <a:lstStyle/>
          <a:p>
            <a:pPr lvl="0" defTabSz="457200">
              <a:spcBef>
                <a:spcPts val="0"/>
              </a:spcBef>
            </a:pPr>
            <a:r>
              <a:rPr lang="en-US" sz="5400" dirty="0">
                <a:solidFill>
                  <a:schemeClr val="tx2"/>
                </a:solidFill>
                <a:ea typeface="+mn-ea"/>
                <a:cs typeface="+mn-cs"/>
              </a:rPr>
              <a:t>Public Hearing</a:t>
            </a:r>
            <a:br>
              <a:rPr lang="en-US" sz="4800" dirty="0">
                <a:solidFill>
                  <a:schemeClr val="tx2"/>
                </a:solidFill>
                <a:ea typeface="+mn-ea"/>
                <a:cs typeface="+mn-cs"/>
              </a:rPr>
            </a:br>
            <a:r>
              <a:rPr lang="en-US" sz="2400" dirty="0">
                <a:solidFill>
                  <a:schemeClr val="tx2"/>
                </a:solidFill>
                <a:ea typeface="+mn-ea"/>
                <a:cs typeface="+mn-cs"/>
              </a:rPr>
              <a:t>Local Child Care and Development Planning Council </a:t>
            </a:r>
            <a:br>
              <a:rPr lang="en-US" sz="2400" dirty="0">
                <a:solidFill>
                  <a:schemeClr val="tx2"/>
                </a:solidFill>
                <a:ea typeface="+mn-ea"/>
                <a:cs typeface="+mn-cs"/>
              </a:rPr>
            </a:br>
            <a:r>
              <a:rPr lang="en-US" sz="2400" dirty="0">
                <a:solidFill>
                  <a:schemeClr val="tx2"/>
                </a:solidFill>
                <a:ea typeface="+mn-ea"/>
                <a:cs typeface="+mn-cs"/>
              </a:rPr>
              <a:t>Local Funding Priorities </a:t>
            </a:r>
            <a:br>
              <a:rPr lang="en-US" sz="2400" dirty="0">
                <a:solidFill>
                  <a:schemeClr val="tx2"/>
                </a:solidFill>
                <a:ea typeface="+mn-ea"/>
                <a:cs typeface="+mn-cs"/>
              </a:rPr>
            </a:br>
            <a:r>
              <a:rPr lang="en-US" sz="2400" dirty="0">
                <a:solidFill>
                  <a:schemeClr val="tx2"/>
                </a:solidFill>
                <a:ea typeface="+mn-ea"/>
                <a:cs typeface="+mn-cs"/>
              </a:rPr>
              <a:t>for </a:t>
            </a:r>
            <a:br>
              <a:rPr lang="en-US" sz="2400" dirty="0">
                <a:solidFill>
                  <a:schemeClr val="tx2"/>
                </a:solidFill>
                <a:ea typeface="+mn-ea"/>
                <a:cs typeface="+mn-cs"/>
              </a:rPr>
            </a:br>
            <a:r>
              <a:rPr lang="en-US" sz="2400" dirty="0">
                <a:solidFill>
                  <a:schemeClr val="tx2"/>
                </a:solidFill>
                <a:ea typeface="+mn-ea"/>
                <a:cs typeface="+mn-cs"/>
              </a:rPr>
              <a:t>California Early Care and Education Programs</a:t>
            </a:r>
            <a:br>
              <a:rPr lang="en-US" sz="2400" dirty="0">
                <a:solidFill>
                  <a:schemeClr val="tx2"/>
                </a:solidFill>
                <a:ea typeface="+mn-ea"/>
                <a:cs typeface="+mn-cs"/>
              </a:rPr>
            </a:br>
            <a:br>
              <a:rPr lang="en-US" sz="2400" dirty="0">
                <a:solidFill>
                  <a:schemeClr val="tx2"/>
                </a:solidFill>
                <a:ea typeface="+mn-ea"/>
                <a:cs typeface="+mn-cs"/>
              </a:rPr>
            </a:br>
            <a:br>
              <a:rPr lang="en-US" sz="2400" dirty="0">
                <a:solidFill>
                  <a:schemeClr val="tx2"/>
                </a:solidFill>
                <a:ea typeface="+mn-ea"/>
                <a:cs typeface="+mn-cs"/>
              </a:rPr>
            </a:br>
            <a:r>
              <a:rPr lang="en-US" sz="2400" dirty="0">
                <a:solidFill>
                  <a:schemeClr val="tx2"/>
                </a:solidFill>
                <a:ea typeface="+mn-ea"/>
                <a:cs typeface="+mn-cs"/>
              </a:rPr>
              <a:t>April 1, 2026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6101465"/>
            <a:ext cx="1219200" cy="560294"/>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041376"/>
            <a:ext cx="2589547" cy="68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AAA24DF-4832-433B-9CF7-68DB61D042AC}"/>
              </a:ext>
            </a:extLst>
          </p:cNvPr>
          <p:cNvPicPr>
            <a:picLocks noChangeAspect="1"/>
          </p:cNvPicPr>
          <p:nvPr/>
        </p:nvPicPr>
        <p:blipFill>
          <a:blip r:embed="rId5"/>
          <a:stretch>
            <a:fillRect/>
          </a:stretch>
        </p:blipFill>
        <p:spPr>
          <a:xfrm>
            <a:off x="7467600" y="6143832"/>
            <a:ext cx="1346200" cy="475559"/>
          </a:xfrm>
          <a:prstGeom prst="rect">
            <a:avLst/>
          </a:prstGeom>
        </p:spPr>
      </p:pic>
    </p:spTree>
    <p:extLst>
      <p:ext uri="{BB962C8B-B14F-4D97-AF65-F5344CB8AC3E}">
        <p14:creationId xmlns:p14="http://schemas.microsoft.com/office/powerpoint/2010/main" val="268197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46"/>
            <a:ext cx="8229600" cy="735098"/>
          </a:xfrm>
        </p:spPr>
        <p:txBody>
          <a:bodyPr>
            <a:normAutofit/>
          </a:bodyPr>
          <a:lstStyle/>
          <a:p>
            <a:pPr lvl="0" algn="l" defTabSz="457200">
              <a:spcBef>
                <a:spcPts val="0"/>
              </a:spcBef>
            </a:pPr>
            <a:r>
              <a:rPr lang="en-US" sz="3200" dirty="0">
                <a:solidFill>
                  <a:schemeClr val="tx2"/>
                </a:solidFill>
                <a:ea typeface="+mn-ea"/>
                <a:cs typeface="+mn-cs"/>
              </a:rPr>
              <a:t>FAMILY, FRIEND, AND NEIGHBOR CARE</a:t>
            </a:r>
            <a:endParaRPr lang="en-US" sz="3200" dirty="0">
              <a:solidFill>
                <a:schemeClr val="tx2"/>
              </a:solidFill>
            </a:endParaRPr>
          </a:p>
        </p:txBody>
      </p:sp>
      <p:sp>
        <p:nvSpPr>
          <p:cNvPr id="3" name="Content Placeholder 2"/>
          <p:cNvSpPr>
            <a:spLocks noGrp="1"/>
          </p:cNvSpPr>
          <p:nvPr>
            <p:ph idx="1"/>
          </p:nvPr>
        </p:nvSpPr>
        <p:spPr>
          <a:xfrm>
            <a:off x="481584" y="1093788"/>
            <a:ext cx="8229600" cy="5459412"/>
          </a:xfrm>
        </p:spPr>
        <p:txBody>
          <a:bodyPr>
            <a:normAutofit fontScale="77500" lnSpcReduction="20000"/>
          </a:bodyPr>
          <a:lstStyle/>
          <a:p>
            <a:pPr marL="0" lvl="0" indent="0" defTabSz="457200">
              <a:spcBef>
                <a:spcPts val="0"/>
              </a:spcBef>
              <a:spcAft>
                <a:spcPts val="600"/>
              </a:spcAft>
              <a:buNone/>
            </a:pPr>
            <a:endParaRPr lang="en-US" sz="2400" b="1" dirty="0">
              <a:solidFill>
                <a:prstClr val="white">
                  <a:lumMod val="50000"/>
                </a:prstClr>
              </a:solidFill>
            </a:endParaRPr>
          </a:p>
          <a:p>
            <a:pPr marL="800100" lvl="1" indent="-342900" defTabSz="457200">
              <a:spcBef>
                <a:spcPts val="0"/>
              </a:spcBef>
              <a:spcAft>
                <a:spcPts val="600"/>
              </a:spcAft>
              <a:buBlip>
                <a:blip r:embed="rId3"/>
              </a:buBlip>
            </a:pPr>
            <a:r>
              <a:rPr lang="en-US" sz="3100" u="sng" dirty="0">
                <a:solidFill>
                  <a:prstClr val="white">
                    <a:lumMod val="50000"/>
                  </a:prstClr>
                </a:solidFill>
              </a:rPr>
              <a:t>CCALA has provided data on voucher-based FFN care at provider zip code level  </a:t>
            </a:r>
          </a:p>
          <a:p>
            <a:pPr marL="457200" lvl="1" indent="0" defTabSz="457200">
              <a:spcBef>
                <a:spcPts val="0"/>
              </a:spcBef>
              <a:spcAft>
                <a:spcPts val="600"/>
              </a:spcAft>
              <a:buNone/>
            </a:pPr>
            <a:r>
              <a:rPr lang="en-US" dirty="0">
                <a:solidFill>
                  <a:prstClr val="white">
                    <a:lumMod val="50000"/>
                  </a:prstClr>
                </a:solidFill>
              </a:rPr>
              <a:t>	</a:t>
            </a:r>
            <a:endParaRPr lang="en-US" sz="2600" dirty="0">
              <a:solidFill>
                <a:prstClr val="white">
                  <a:lumMod val="50000"/>
                </a:prstClr>
              </a:solidFill>
            </a:endParaRPr>
          </a:p>
          <a:p>
            <a:pPr marL="800100" lvl="1" indent="-342900" defTabSz="457200">
              <a:spcBef>
                <a:spcPts val="0"/>
              </a:spcBef>
              <a:spcAft>
                <a:spcPts val="600"/>
              </a:spcAft>
              <a:buBlip>
                <a:blip r:embed="rId3"/>
              </a:buBlip>
            </a:pPr>
            <a:r>
              <a:rPr lang="en-US" sz="3100" u="sng" dirty="0">
                <a:solidFill>
                  <a:prstClr val="white">
                    <a:lumMod val="50000"/>
                  </a:prstClr>
                </a:solidFill>
              </a:rPr>
              <a:t>Many families using vouchers for FFN care ALSO use other types of care</a:t>
            </a:r>
          </a:p>
          <a:p>
            <a:pPr marL="457200" lvl="1" indent="0" defTabSz="457200">
              <a:spcBef>
                <a:spcPts val="0"/>
              </a:spcBef>
              <a:spcAft>
                <a:spcPts val="600"/>
              </a:spcAft>
              <a:buNone/>
            </a:pPr>
            <a:r>
              <a:rPr lang="en-US" sz="2400" dirty="0">
                <a:solidFill>
                  <a:prstClr val="white">
                    <a:lumMod val="50000"/>
                  </a:prstClr>
                </a:solidFill>
              </a:rPr>
              <a:t>	</a:t>
            </a:r>
            <a:r>
              <a:rPr lang="en-US" dirty="0">
                <a:solidFill>
                  <a:prstClr val="white">
                    <a:lumMod val="50000"/>
                  </a:prstClr>
                </a:solidFill>
              </a:rPr>
              <a:t>So, including FFN numbers would double-count some children 	served and lower priority levels for some zip codes</a:t>
            </a:r>
          </a:p>
          <a:p>
            <a:pPr marL="457200" lvl="1" indent="0" defTabSz="457200">
              <a:spcBef>
                <a:spcPts val="0"/>
              </a:spcBef>
              <a:spcAft>
                <a:spcPts val="600"/>
              </a:spcAft>
              <a:buNone/>
            </a:pPr>
            <a:endParaRPr lang="en-US" sz="2600" dirty="0">
              <a:solidFill>
                <a:prstClr val="white">
                  <a:lumMod val="50000"/>
                </a:prstClr>
              </a:solidFill>
            </a:endParaRPr>
          </a:p>
          <a:p>
            <a:pPr marL="800100" lvl="1" indent="-342900" defTabSz="457200">
              <a:spcBef>
                <a:spcPts val="0"/>
              </a:spcBef>
              <a:spcAft>
                <a:spcPts val="600"/>
              </a:spcAft>
              <a:buBlip>
                <a:blip r:embed="rId3"/>
              </a:buBlip>
            </a:pPr>
            <a:r>
              <a:rPr lang="en-US" sz="3100" u="sng" dirty="0">
                <a:solidFill>
                  <a:prstClr val="white">
                    <a:lumMod val="50000"/>
                  </a:prstClr>
                </a:solidFill>
              </a:rPr>
              <a:t>Difficult to separate those ONLY using FFN for unduplicated counts </a:t>
            </a:r>
          </a:p>
          <a:p>
            <a:pPr marL="457200" lvl="1" indent="0" defTabSz="457200">
              <a:spcBef>
                <a:spcPts val="0"/>
              </a:spcBef>
              <a:spcAft>
                <a:spcPts val="600"/>
              </a:spcAft>
              <a:buNone/>
            </a:pPr>
            <a:endParaRPr lang="en-US" u="sng" dirty="0">
              <a:solidFill>
                <a:prstClr val="white">
                  <a:lumMod val="50000"/>
                </a:prstClr>
              </a:solidFill>
            </a:endParaRPr>
          </a:p>
          <a:p>
            <a:pPr marL="800100" lvl="1" indent="-342900" defTabSz="457200">
              <a:spcBef>
                <a:spcPts val="0"/>
              </a:spcBef>
              <a:spcAft>
                <a:spcPts val="600"/>
              </a:spcAft>
              <a:buBlip>
                <a:blip r:embed="rId3"/>
              </a:buBlip>
            </a:pPr>
            <a:r>
              <a:rPr lang="en-US" sz="3100" u="sng" dirty="0">
                <a:solidFill>
                  <a:prstClr val="white">
                    <a:lumMod val="50000"/>
                  </a:prstClr>
                </a:solidFill>
              </a:rPr>
              <a:t>Zip Code-level data on FFN care are available for those interested     </a:t>
            </a:r>
          </a:p>
          <a:p>
            <a:pPr marL="457200" lvl="1" indent="0" defTabSz="457200">
              <a:spcBef>
                <a:spcPts val="0"/>
              </a:spcBef>
              <a:buNone/>
            </a:pPr>
            <a:r>
              <a:rPr lang="en-US" sz="2400" dirty="0">
                <a:solidFill>
                  <a:prstClr val="white">
                    <a:lumMod val="50000"/>
                  </a:prstClr>
                </a:solidFill>
              </a:rPr>
              <a:t>	</a:t>
            </a:r>
            <a:r>
              <a:rPr lang="en-US" sz="2600" dirty="0">
                <a:solidFill>
                  <a:prstClr val="white">
                    <a:lumMod val="50000"/>
                  </a:prstClr>
                </a:solidFill>
              </a:rPr>
              <a:t> </a:t>
            </a:r>
          </a:p>
          <a:p>
            <a:pPr marL="457200" lvl="1" indent="0" defTabSz="457200">
              <a:spcBef>
                <a:spcPts val="0"/>
              </a:spcBef>
              <a:buNone/>
            </a:pPr>
            <a:endParaRPr lang="en-US" sz="2400" dirty="0">
              <a:solidFill>
                <a:prstClr val="white">
                  <a:lumMod val="50000"/>
                </a:prstClr>
              </a:solidFill>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600"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457200" lvl="1" indent="0" defTabSz="457200">
              <a:spcBef>
                <a:spcPts val="0"/>
              </a:spcBef>
              <a:spcAft>
                <a:spcPts val="600"/>
              </a:spcAft>
              <a:buNone/>
            </a:pPr>
            <a:endParaRPr lang="en-US" sz="2400" b="1" dirty="0">
              <a:solidFill>
                <a:prstClr val="white">
                  <a:lumMod val="50000"/>
                </a:prstClr>
              </a:solidFill>
            </a:endParaRPr>
          </a:p>
          <a:p>
            <a:pPr marL="457200" lvl="1" indent="0" defTabSz="457200">
              <a:spcBef>
                <a:spcPts val="0"/>
              </a:spcBef>
              <a:spcAft>
                <a:spcPts val="600"/>
              </a:spcAft>
              <a:buNone/>
            </a:pPr>
            <a:endParaRPr lang="en-US" sz="2400" b="1" dirty="0">
              <a:solidFill>
                <a:prstClr val="white">
                  <a:lumMod val="50000"/>
                </a:prstClr>
              </a:solidFill>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3"/>
              </a:buBlip>
              <a:tabLst/>
              <a:defRPr/>
            </a:pPr>
            <a:endParaRPr kumimoji="0" lang="en-US" sz="2700" b="0" i="0" strike="noStrike" kern="1200" cap="none" spc="0" normalizeH="0" baseline="0" noProof="0" dirty="0">
              <a:ln>
                <a:noFill/>
              </a:ln>
              <a:solidFill>
                <a:prstClr val="white">
                  <a:lumMod val="50000"/>
                </a:prstClr>
              </a:solidFill>
              <a:effectLst/>
              <a:uLnTx/>
              <a:uFillTx/>
              <a:latin typeface="Calibri"/>
              <a:ea typeface="+mn-ea"/>
              <a:cs typeface="+mn-cs"/>
            </a:endParaRPr>
          </a:p>
          <a:p>
            <a:pPr marL="457200" lvl="1" indent="0" defTabSz="457200">
              <a:spcBef>
                <a:spcPts val="0"/>
              </a:spcBef>
              <a:buNone/>
            </a:pPr>
            <a:endParaRPr lang="en-US" sz="2400" dirty="0">
              <a:solidFill>
                <a:prstClr val="white">
                  <a:lumMod val="50000"/>
                </a:prstClr>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8627E-CB0C-43D7-8981-569384039997}" type="slidenum">
              <a:rPr kumimoji="0" lang="en-US" sz="1200" b="0" i="0" u="none" strike="noStrike" kern="1200" cap="none" spc="0" normalizeH="0" baseline="0" noProof="0" smtClean="0">
                <a:ln>
                  <a:noFill/>
                </a:ln>
                <a:solidFill>
                  <a:srgbClr val="005A8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5A82"/>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830BD4E-9C2E-85F0-BA66-85F56F715EF9}"/>
              </a:ext>
            </a:extLst>
          </p:cNvPr>
          <p:cNvPicPr>
            <a:picLocks noChangeAspect="1"/>
          </p:cNvPicPr>
          <p:nvPr/>
        </p:nvPicPr>
        <p:blipFill>
          <a:blip r:embed="rId4"/>
          <a:stretch>
            <a:fillRect/>
          </a:stretch>
        </p:blipFill>
        <p:spPr>
          <a:xfrm>
            <a:off x="7696200" y="33698"/>
            <a:ext cx="1347333" cy="475529"/>
          </a:xfrm>
          <a:prstGeom prst="rect">
            <a:avLst/>
          </a:prstGeom>
        </p:spPr>
      </p:pic>
      <p:pic>
        <p:nvPicPr>
          <p:cNvPr id="7" name="Picture 6">
            <a:extLst>
              <a:ext uri="{FF2B5EF4-FFF2-40B4-BE49-F238E27FC236}">
                <a16:creationId xmlns:a16="http://schemas.microsoft.com/office/drawing/2014/main" id="{05E56111-E651-18ED-E954-515FDA0B50D5}"/>
              </a:ext>
            </a:extLst>
          </p:cNvPr>
          <p:cNvPicPr>
            <a:picLocks noChangeAspect="1"/>
          </p:cNvPicPr>
          <p:nvPr/>
        </p:nvPicPr>
        <p:blipFill>
          <a:blip r:embed="rId5"/>
          <a:stretch>
            <a:fillRect/>
          </a:stretch>
        </p:blipFill>
        <p:spPr>
          <a:xfrm>
            <a:off x="6934140" y="6093533"/>
            <a:ext cx="1371719" cy="627942"/>
          </a:xfrm>
          <a:prstGeom prst="rect">
            <a:avLst/>
          </a:prstGeom>
        </p:spPr>
      </p:pic>
      <p:pic>
        <p:nvPicPr>
          <p:cNvPr id="8" name="Picture 7">
            <a:extLst>
              <a:ext uri="{FF2B5EF4-FFF2-40B4-BE49-F238E27FC236}">
                <a16:creationId xmlns:a16="http://schemas.microsoft.com/office/drawing/2014/main" id="{52AF88A5-646D-CE6A-C6A8-70ECCEFCE30E}"/>
              </a:ext>
            </a:extLst>
          </p:cNvPr>
          <p:cNvPicPr>
            <a:picLocks noChangeAspect="1"/>
          </p:cNvPicPr>
          <p:nvPr/>
        </p:nvPicPr>
        <p:blipFill>
          <a:blip r:embed="rId6"/>
          <a:stretch>
            <a:fillRect/>
          </a:stretch>
        </p:blipFill>
        <p:spPr>
          <a:xfrm>
            <a:off x="0" y="674051"/>
            <a:ext cx="9144000" cy="12184"/>
          </a:xfrm>
          <a:prstGeom prst="rect">
            <a:avLst/>
          </a:prstGeom>
        </p:spPr>
      </p:pic>
    </p:spTree>
    <p:extLst>
      <p:ext uri="{BB962C8B-B14F-4D97-AF65-F5344CB8AC3E}">
        <p14:creationId xmlns:p14="http://schemas.microsoft.com/office/powerpoint/2010/main" val="1846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6" y="-55208"/>
            <a:ext cx="8229600" cy="741008"/>
          </a:xfrm>
        </p:spPr>
        <p:txBody>
          <a:bodyPr>
            <a:normAutofit/>
          </a:bodyPr>
          <a:lstStyle/>
          <a:p>
            <a:pPr lvl="0" algn="l" defTabSz="457200">
              <a:spcBef>
                <a:spcPts val="0"/>
              </a:spcBef>
            </a:pPr>
            <a:r>
              <a:rPr lang="en-US" sz="3200" dirty="0">
                <a:solidFill>
                  <a:schemeClr val="tx2"/>
                </a:solidFill>
                <a:ea typeface="+mn-ea"/>
                <a:cs typeface="+mn-cs"/>
              </a:rPr>
              <a:t>STATE ZIP CODE PRIORITY SETTING CRITERIA</a:t>
            </a:r>
            <a:endParaRPr lang="en-US" sz="3200" dirty="0">
              <a:solidFill>
                <a:schemeClr val="tx2"/>
              </a:solidFill>
            </a:endParaRPr>
          </a:p>
        </p:txBody>
      </p:sp>
      <p:sp>
        <p:nvSpPr>
          <p:cNvPr id="3" name="Content Placeholder 2"/>
          <p:cNvSpPr>
            <a:spLocks noGrp="1"/>
          </p:cNvSpPr>
          <p:nvPr>
            <p:ph idx="1"/>
          </p:nvPr>
        </p:nvSpPr>
        <p:spPr>
          <a:xfrm>
            <a:off x="304800" y="914400"/>
            <a:ext cx="8382000" cy="4525963"/>
          </a:xfrm>
        </p:spPr>
        <p:txBody>
          <a:bodyPr/>
          <a:lstStyle/>
          <a:p>
            <a:pPr marL="0" lvl="0" indent="0" defTabSz="457200">
              <a:spcBef>
                <a:spcPts val="0"/>
              </a:spcBef>
              <a:buNone/>
            </a:pPr>
            <a:r>
              <a:rPr lang="en-US" sz="2400" b="1" dirty="0">
                <a:solidFill>
                  <a:prstClr val="white">
                    <a:lumMod val="50000"/>
                  </a:prstClr>
                </a:solidFill>
              </a:rPr>
              <a:t>Priority 1:  </a:t>
            </a:r>
            <a:r>
              <a:rPr lang="en-US" sz="2400" dirty="0">
                <a:solidFill>
                  <a:prstClr val="white">
                    <a:lumMod val="50000"/>
                  </a:prstClr>
                </a:solidFill>
              </a:rPr>
              <a:t>Zip code qualifies when there are 50% or more eligible children unserved AND more than 1,500 eligible children unserved</a:t>
            </a:r>
            <a:endParaRPr lang="en-US" sz="2400" b="1" dirty="0">
              <a:solidFill>
                <a:prstClr val="white">
                  <a:lumMod val="50000"/>
                </a:prstClr>
              </a:solidFill>
            </a:endParaRPr>
          </a:p>
          <a:p>
            <a:pPr marL="0" lvl="0" indent="0" defTabSz="457200">
              <a:spcBef>
                <a:spcPts val="0"/>
              </a:spcBef>
              <a:buNone/>
            </a:pPr>
            <a:r>
              <a:rPr lang="en-US" sz="2400" dirty="0">
                <a:solidFill>
                  <a:prstClr val="white">
                    <a:lumMod val="50000"/>
                  </a:prstClr>
                </a:solidFill>
              </a:rPr>
              <a:t> </a:t>
            </a:r>
          </a:p>
          <a:p>
            <a:pPr marL="0" lvl="0" indent="0" defTabSz="457200">
              <a:spcBef>
                <a:spcPts val="0"/>
              </a:spcBef>
              <a:buNone/>
            </a:pPr>
            <a:r>
              <a:rPr lang="en-US" sz="2400" b="1" dirty="0">
                <a:solidFill>
                  <a:prstClr val="white">
                    <a:lumMod val="50000"/>
                  </a:prstClr>
                </a:solidFill>
              </a:rPr>
              <a:t>Priority 2:</a:t>
            </a:r>
            <a:r>
              <a:rPr lang="en-US" sz="2400" dirty="0">
                <a:solidFill>
                  <a:prstClr val="white">
                    <a:lumMod val="50000"/>
                  </a:prstClr>
                </a:solidFill>
              </a:rPr>
              <a:t> Zip code qualifies when there are 50% or more eligible children unserved AND more than 750 eligible children unserved</a:t>
            </a:r>
          </a:p>
          <a:p>
            <a:pPr marL="0" lvl="0" indent="0" defTabSz="457200">
              <a:spcBef>
                <a:spcPts val="0"/>
              </a:spcBef>
              <a:buNone/>
            </a:pPr>
            <a:endParaRPr lang="en-US" sz="2400" dirty="0">
              <a:solidFill>
                <a:prstClr val="white">
                  <a:lumMod val="50000"/>
                </a:prstClr>
              </a:solidFill>
            </a:endParaRPr>
          </a:p>
          <a:p>
            <a:pPr marL="0" lvl="0" indent="0" defTabSz="457200">
              <a:spcBef>
                <a:spcPts val="0"/>
              </a:spcBef>
              <a:buNone/>
            </a:pPr>
            <a:r>
              <a:rPr lang="en-US" sz="2400" b="1" dirty="0">
                <a:solidFill>
                  <a:prstClr val="white">
                    <a:lumMod val="50000"/>
                  </a:prstClr>
                </a:solidFill>
              </a:rPr>
              <a:t>Priority 3:</a:t>
            </a:r>
            <a:r>
              <a:rPr lang="en-US" sz="2400" dirty="0">
                <a:solidFill>
                  <a:prstClr val="white">
                    <a:lumMod val="50000"/>
                  </a:prstClr>
                </a:solidFill>
              </a:rPr>
              <a:t> Zip code qualifies when there are 50% or more eligible children unserved AND more than 500 eligible children unserved</a:t>
            </a:r>
          </a:p>
          <a:p>
            <a:pPr marL="0" lvl="0" indent="0" defTabSz="457200">
              <a:spcBef>
                <a:spcPts val="0"/>
              </a:spcBef>
              <a:buNone/>
            </a:pPr>
            <a:endParaRPr lang="en-US" sz="2400" dirty="0">
              <a:solidFill>
                <a:prstClr val="white">
                  <a:lumMod val="50000"/>
                </a:prstClr>
              </a:solidFill>
            </a:endParaRPr>
          </a:p>
          <a:p>
            <a:pPr marL="0" lvl="0" indent="0" defTabSz="457200">
              <a:spcBef>
                <a:spcPts val="0"/>
              </a:spcBef>
              <a:buNone/>
            </a:pPr>
            <a:r>
              <a:rPr lang="en-US" sz="2400" dirty="0">
                <a:solidFill>
                  <a:prstClr val="white">
                    <a:lumMod val="50000"/>
                  </a:prstClr>
                </a:solidFill>
              </a:rPr>
              <a:t>Another option is to count all other Zip Codes with any unmet need as priority 3  </a:t>
            </a:r>
          </a:p>
        </p:txBody>
      </p:sp>
      <p:sp>
        <p:nvSpPr>
          <p:cNvPr id="4" name="Slide Number Placeholder 3"/>
          <p:cNvSpPr>
            <a:spLocks noGrp="1"/>
          </p:cNvSpPr>
          <p:nvPr>
            <p:ph type="sldNum" sz="quarter" idx="12"/>
          </p:nvPr>
        </p:nvSpPr>
        <p:spPr/>
        <p:txBody>
          <a:bodyPr/>
          <a:lstStyle/>
          <a:p>
            <a:fld id="{E848627E-CB0C-43D7-8981-569384039997}" type="slidenum">
              <a:rPr lang="en-US" smtClean="0">
                <a:solidFill>
                  <a:srgbClr val="005A82"/>
                </a:solidFill>
              </a:rPr>
              <a:t>11</a:t>
            </a:fld>
            <a:endParaRPr lang="en-US" dirty="0">
              <a:solidFill>
                <a:srgbClr val="005A82"/>
              </a:solidFill>
            </a:endParaRPr>
          </a:p>
        </p:txBody>
      </p:sp>
      <p:pic>
        <p:nvPicPr>
          <p:cNvPr id="6" name="Picture 5">
            <a:extLst>
              <a:ext uri="{FF2B5EF4-FFF2-40B4-BE49-F238E27FC236}">
                <a16:creationId xmlns:a16="http://schemas.microsoft.com/office/drawing/2014/main" id="{9BB84259-75A6-3FFA-3B26-3012FF8AAF0C}"/>
              </a:ext>
            </a:extLst>
          </p:cNvPr>
          <p:cNvPicPr>
            <a:picLocks noChangeAspect="1"/>
          </p:cNvPicPr>
          <p:nvPr/>
        </p:nvPicPr>
        <p:blipFill>
          <a:blip r:embed="rId2"/>
          <a:stretch>
            <a:fillRect/>
          </a:stretch>
        </p:blipFill>
        <p:spPr>
          <a:xfrm>
            <a:off x="7620000" y="111413"/>
            <a:ext cx="1347333" cy="475529"/>
          </a:xfrm>
          <a:prstGeom prst="rect">
            <a:avLst/>
          </a:prstGeom>
        </p:spPr>
      </p:pic>
      <p:pic>
        <p:nvPicPr>
          <p:cNvPr id="7" name="Picture 6">
            <a:extLst>
              <a:ext uri="{FF2B5EF4-FFF2-40B4-BE49-F238E27FC236}">
                <a16:creationId xmlns:a16="http://schemas.microsoft.com/office/drawing/2014/main" id="{DCA00BDD-03B7-3364-4894-57FE308D7A1E}"/>
              </a:ext>
            </a:extLst>
          </p:cNvPr>
          <p:cNvPicPr>
            <a:picLocks noChangeAspect="1"/>
          </p:cNvPicPr>
          <p:nvPr/>
        </p:nvPicPr>
        <p:blipFill>
          <a:blip r:embed="rId3"/>
          <a:stretch>
            <a:fillRect/>
          </a:stretch>
        </p:blipFill>
        <p:spPr>
          <a:xfrm>
            <a:off x="6950522" y="6093533"/>
            <a:ext cx="1371719" cy="627942"/>
          </a:xfrm>
          <a:prstGeom prst="rect">
            <a:avLst/>
          </a:prstGeom>
        </p:spPr>
      </p:pic>
      <p:pic>
        <p:nvPicPr>
          <p:cNvPr id="8" name="Picture 7">
            <a:extLst>
              <a:ext uri="{FF2B5EF4-FFF2-40B4-BE49-F238E27FC236}">
                <a16:creationId xmlns:a16="http://schemas.microsoft.com/office/drawing/2014/main" id="{E9DEE4B3-58AE-16EC-44E9-993ACB651D80}"/>
              </a:ext>
            </a:extLst>
          </p:cNvPr>
          <p:cNvPicPr>
            <a:picLocks noChangeAspect="1"/>
          </p:cNvPicPr>
          <p:nvPr/>
        </p:nvPicPr>
        <p:blipFill>
          <a:blip r:embed="rId4"/>
          <a:stretch>
            <a:fillRect/>
          </a:stretch>
        </p:blipFill>
        <p:spPr>
          <a:xfrm>
            <a:off x="0" y="665720"/>
            <a:ext cx="9144000" cy="12184"/>
          </a:xfrm>
          <a:prstGeom prst="rect">
            <a:avLst/>
          </a:prstGeom>
        </p:spPr>
      </p:pic>
    </p:spTree>
    <p:extLst>
      <p:ext uri="{BB962C8B-B14F-4D97-AF65-F5344CB8AC3E}">
        <p14:creationId xmlns:p14="http://schemas.microsoft.com/office/powerpoint/2010/main" val="42665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1" y="219622"/>
            <a:ext cx="8229600" cy="475529"/>
          </a:xfrm>
        </p:spPr>
        <p:txBody>
          <a:bodyPr>
            <a:noAutofit/>
          </a:bodyPr>
          <a:lstStyle/>
          <a:p>
            <a:pPr lvl="0" algn="l" defTabSz="457200">
              <a:spcBef>
                <a:spcPts val="0"/>
              </a:spcBef>
            </a:pPr>
            <a:r>
              <a:rPr lang="en-US" sz="3200" dirty="0">
                <a:solidFill>
                  <a:schemeClr val="tx2"/>
                </a:solidFill>
                <a:ea typeface="+mn-ea"/>
                <a:cs typeface="+mn-cs"/>
              </a:rPr>
              <a:t>OVERVIEW OF FINDINGS: </a:t>
            </a:r>
            <a:br>
              <a:rPr lang="en-US" sz="3200" dirty="0">
                <a:solidFill>
                  <a:schemeClr val="tx2"/>
                </a:solidFill>
                <a:ea typeface="+mn-ea"/>
                <a:cs typeface="+mn-cs"/>
              </a:rPr>
            </a:br>
            <a:r>
              <a:rPr lang="en-US" sz="3200" dirty="0">
                <a:solidFill>
                  <a:schemeClr val="tx2"/>
                </a:solidFill>
                <a:ea typeface="+mn-ea"/>
                <a:cs typeface="+mn-cs"/>
              </a:rPr>
              <a:t>INFANTS AND TODDLERS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8627E-CB0C-43D7-8981-569384039997}" type="slidenum">
              <a:rPr kumimoji="0" lang="en-US" sz="1200" b="0" i="0" u="none" strike="noStrike" kern="1200" cap="none" spc="0" normalizeH="0" baseline="0" noProof="0" smtClean="0">
                <a:ln>
                  <a:noFill/>
                </a:ln>
                <a:solidFill>
                  <a:srgbClr val="005A8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5A82"/>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63602686"/>
              </p:ext>
            </p:extLst>
          </p:nvPr>
        </p:nvGraphicFramePr>
        <p:xfrm>
          <a:off x="609600" y="1207791"/>
          <a:ext cx="7772400" cy="4831478"/>
        </p:xfrm>
        <a:graphic>
          <a:graphicData uri="http://schemas.openxmlformats.org/drawingml/2006/table">
            <a:tbl>
              <a:tblPr firstRow="1" bandRow="1"/>
              <a:tblGrid>
                <a:gridCol w="2590799">
                  <a:extLst>
                    <a:ext uri="{9D8B030D-6E8A-4147-A177-3AD203B41FA5}">
                      <a16:colId xmlns:a16="http://schemas.microsoft.com/office/drawing/2014/main" val="20000"/>
                    </a:ext>
                  </a:extLst>
                </a:gridCol>
                <a:gridCol w="1020618">
                  <a:extLst>
                    <a:ext uri="{9D8B030D-6E8A-4147-A177-3AD203B41FA5}">
                      <a16:colId xmlns:a16="http://schemas.microsoft.com/office/drawing/2014/main" val="20001"/>
                    </a:ext>
                  </a:extLst>
                </a:gridCol>
                <a:gridCol w="1020618">
                  <a:extLst>
                    <a:ext uri="{9D8B030D-6E8A-4147-A177-3AD203B41FA5}">
                      <a16:colId xmlns:a16="http://schemas.microsoft.com/office/drawing/2014/main" val="20002"/>
                    </a:ext>
                  </a:extLst>
                </a:gridCol>
                <a:gridCol w="1099128">
                  <a:extLst>
                    <a:ext uri="{9D8B030D-6E8A-4147-A177-3AD203B41FA5}">
                      <a16:colId xmlns:a16="http://schemas.microsoft.com/office/drawing/2014/main" val="20003"/>
                    </a:ext>
                  </a:extLst>
                </a:gridCol>
                <a:gridCol w="1099128">
                  <a:extLst>
                    <a:ext uri="{9D8B030D-6E8A-4147-A177-3AD203B41FA5}">
                      <a16:colId xmlns:a16="http://schemas.microsoft.com/office/drawing/2014/main" val="20004"/>
                    </a:ext>
                  </a:extLst>
                </a:gridCol>
                <a:gridCol w="942109">
                  <a:extLst>
                    <a:ext uri="{9D8B030D-6E8A-4147-A177-3AD203B41FA5}">
                      <a16:colId xmlns:a16="http://schemas.microsoft.com/office/drawing/2014/main" val="3561225966"/>
                    </a:ext>
                  </a:extLst>
                </a:gridCol>
              </a:tblGrid>
              <a:tr h="494000">
                <a:tc>
                  <a:txBody>
                    <a:bodyPr/>
                    <a:lstStyle/>
                    <a:p>
                      <a:pPr>
                        <a:lnSpc>
                          <a:spcPct val="115000"/>
                        </a:lnSpc>
                      </a:pPr>
                      <a:endParaRPr lang="en-US" sz="900" dirty="0">
                        <a:effectLst/>
                        <a:latin typeface="Calibri"/>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A82"/>
                    </a:solidFill>
                  </a:tcPr>
                </a:tc>
                <a:tc gridSpan="5">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Programs Serving Infants and Toddlers </a:t>
                      </a:r>
                      <a:endParaRPr lang="en-US" sz="1800" dirty="0">
                        <a:effectLst/>
                        <a:latin typeface="Arial"/>
                        <a:ea typeface="Calibri"/>
                        <a:cs typeface="Times New Roman"/>
                      </a:endParaRPr>
                    </a:p>
                  </a:txBody>
                  <a:tcPr marL="83127" marR="8312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A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9351">
                <a:tc rowSpan="2">
                  <a:txBody>
                    <a:bodyPr/>
                    <a:lstStyle/>
                    <a:p>
                      <a:pPr>
                        <a:lnSpc>
                          <a:spcPct val="115000"/>
                        </a:lnSpc>
                      </a:pPr>
                      <a:endParaRPr lang="en-US" sz="1600" b="1" dirty="0">
                        <a:solidFill>
                          <a:schemeClr val="bg1"/>
                        </a:solidFill>
                        <a:effectLst/>
                        <a:latin typeface="Calibri"/>
                      </a:endParaRPr>
                    </a:p>
                    <a:p>
                      <a:pPr>
                        <a:lnSpc>
                          <a:spcPct val="115000"/>
                        </a:lnSpc>
                      </a:pPr>
                      <a:r>
                        <a:rPr lang="en-US" sz="1800" b="1" dirty="0">
                          <a:solidFill>
                            <a:schemeClr val="bg1"/>
                          </a:solidFill>
                          <a:effectLst/>
                          <a:latin typeface="Calibri"/>
                        </a:rPr>
                        <a:t>Service Planning Area</a:t>
                      </a:r>
                    </a:p>
                  </a:txBody>
                  <a:tcPr marL="83127" marR="8312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gridSpan="5">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Number of Zip Codes with Priority Ratings</a:t>
                      </a:r>
                      <a:endParaRPr lang="en-US" sz="1800" dirty="0">
                        <a:effectLst/>
                        <a:latin typeface="Arial"/>
                        <a:ea typeface="Calibri"/>
                        <a:cs typeface="Times New Roman"/>
                      </a:endParaRPr>
                    </a:p>
                  </a:txBody>
                  <a:tcPr marL="83127" marR="8312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16974">
                <a:tc vMerge="1">
                  <a:txBody>
                    <a:bodyPr/>
                    <a:lstStyle/>
                    <a:p>
                      <a:endParaRPr lang="en-US"/>
                    </a:p>
                  </a:txBody>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1</a:t>
                      </a:r>
                      <a:endParaRPr lang="en-US" sz="1800" b="1"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2</a:t>
                      </a:r>
                      <a:endParaRPr lang="en-US" sz="1800" b="1"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3</a:t>
                      </a:r>
                      <a:endParaRPr lang="en-US" sz="1800" b="1"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600" b="1" dirty="0">
                          <a:solidFill>
                            <a:schemeClr val="bg1"/>
                          </a:solidFill>
                          <a:effectLst/>
                          <a:latin typeface="+mn-lt"/>
                          <a:ea typeface="Calibri"/>
                          <a:cs typeface="Times New Roman"/>
                        </a:rPr>
                        <a:t>Prioritized Zip Codes</a:t>
                      </a: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600" b="1" dirty="0">
                          <a:solidFill>
                            <a:schemeClr val="bg1"/>
                          </a:solidFill>
                          <a:effectLst/>
                          <a:latin typeface="+mn-lt"/>
                          <a:ea typeface="Calibri"/>
                          <a:cs typeface="Times New Roman"/>
                        </a:rPr>
                        <a:t>Total Zip Codes</a:t>
                      </a: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extLst>
                  <a:ext uri="{0D108BD9-81ED-4DB2-BD59-A6C34878D82A}">
                    <a16:rowId xmlns:a16="http://schemas.microsoft.com/office/drawing/2014/main" val="10002"/>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1 (Antelope Valley)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2 (San Fernando)</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3</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6</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9</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18</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71</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3 (San Gabriel Valley)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a:solidFill>
                            <a:srgbClr val="000000"/>
                          </a:solidFill>
                          <a:effectLst/>
                          <a:latin typeface="+mj-lt"/>
                        </a:rPr>
                        <a:t>2</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7</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14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54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4 (Metro)</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a:solidFill>
                            <a:srgbClr val="000000"/>
                          </a:solidFill>
                          <a:effectLst/>
                          <a:latin typeface="+mj-lt"/>
                        </a:rPr>
                        <a:t>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8</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2</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34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5 (West)</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a:solidFill>
                            <a:srgbClr val="000000"/>
                          </a:solidFill>
                          <a:effectLst/>
                          <a:latin typeface="+mj-lt"/>
                        </a:rPr>
                        <a:t>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30</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6 (South)</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a:solidFill>
                            <a:srgbClr val="000000"/>
                          </a:solidFill>
                          <a:effectLst/>
                          <a:latin typeface="+mj-lt"/>
                        </a:rPr>
                        <a:t>7</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16</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22</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7 (East)</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a:solidFill>
                            <a:srgbClr val="000000"/>
                          </a:solidFill>
                          <a:effectLst/>
                          <a:latin typeface="+mj-lt"/>
                        </a:rPr>
                        <a:t>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a:solidFill>
                            <a:srgbClr val="000000"/>
                          </a:solidFill>
                          <a:effectLst/>
                          <a:latin typeface="+mj-lt"/>
                        </a:rPr>
                        <a:t>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5 </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14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34</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r h="369351">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8 (South Bay)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a:solidFill>
                            <a:srgbClr val="000000"/>
                          </a:solidFill>
                          <a:effectLst/>
                          <a:latin typeface="+mj-lt"/>
                        </a:rPr>
                        <a:t>1</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a:solidFill>
                            <a:srgbClr val="000000"/>
                          </a:solidFill>
                          <a:effectLst/>
                          <a:latin typeface="+mj-lt"/>
                        </a:rPr>
                        <a:t>8</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9</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18</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45</a:t>
                      </a:r>
                    </a:p>
                  </a:txBody>
                  <a:tcPr marL="5773" marR="5773"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r h="369351">
                <a:tc>
                  <a:txBody>
                    <a:bodyPr/>
                    <a:lstStyle/>
                    <a:p>
                      <a:pPr marL="0" marR="0" algn="l">
                        <a:lnSpc>
                          <a:spcPct val="115000"/>
                        </a:lnSpc>
                        <a:spcBef>
                          <a:spcPts val="0"/>
                        </a:spcBef>
                        <a:spcAft>
                          <a:spcPts val="0"/>
                        </a:spcAft>
                      </a:pPr>
                      <a:r>
                        <a:rPr lang="en-US" sz="1800" b="1" kern="1200">
                          <a:solidFill>
                            <a:srgbClr val="000000"/>
                          </a:solidFill>
                          <a:effectLst/>
                          <a:latin typeface="Calibri"/>
                          <a:ea typeface="Times New Roman"/>
                          <a:cs typeface="Arial"/>
                        </a:rPr>
                        <a:t>Totals</a:t>
                      </a:r>
                      <a:endParaRPr lang="en-US" sz="1800">
                        <a:effectLst/>
                        <a:latin typeface="Arial"/>
                        <a:ea typeface="Calibri"/>
                        <a:cs typeface="Times New Roman"/>
                      </a:endParaRPr>
                    </a:p>
                  </a:txBody>
                  <a:tcPr marL="69561" marR="69561" marT="38258" marB="382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1800" b="0" i="0" u="none" strike="noStrike">
                          <a:solidFill>
                            <a:srgbClr val="000000"/>
                          </a:solidFill>
                          <a:effectLst/>
                          <a:latin typeface="+mj-lt"/>
                        </a:rPr>
                        <a:t>18</a:t>
                      </a:r>
                    </a:p>
                  </a:txBody>
                  <a:tcPr marL="5773" marR="5773"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1800" b="0" i="0" u="none" strike="noStrike">
                          <a:solidFill>
                            <a:srgbClr val="000000"/>
                          </a:solidFill>
                          <a:effectLst/>
                          <a:latin typeface="+mj-lt"/>
                        </a:rPr>
                        <a:t>42</a:t>
                      </a:r>
                    </a:p>
                  </a:txBody>
                  <a:tcPr marL="5773" marR="5773"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1800" b="0" i="0" u="none" strike="noStrike" dirty="0">
                          <a:solidFill>
                            <a:srgbClr val="000000"/>
                          </a:solidFill>
                          <a:effectLst/>
                          <a:latin typeface="+mj-lt"/>
                        </a:rPr>
                        <a:t>35</a:t>
                      </a:r>
                    </a:p>
                  </a:txBody>
                  <a:tcPr marL="5773" marR="5773"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1800" b="1" i="0" u="none" strike="noStrike" dirty="0">
                          <a:solidFill>
                            <a:srgbClr val="000000"/>
                          </a:solidFill>
                          <a:effectLst/>
                          <a:latin typeface="+mj-lt"/>
                        </a:rPr>
                        <a:t>95</a:t>
                      </a:r>
                    </a:p>
                  </a:txBody>
                  <a:tcPr marL="5773" marR="5773"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1800" b="0" i="0" u="none" strike="noStrike" dirty="0">
                          <a:solidFill>
                            <a:srgbClr val="000000"/>
                          </a:solidFill>
                          <a:effectLst/>
                          <a:latin typeface="+mj-lt"/>
                        </a:rPr>
                        <a:t>305</a:t>
                      </a:r>
                    </a:p>
                  </a:txBody>
                  <a:tcPr marL="5773" marR="5773"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A1B55891-5ADD-F298-9E59-0A7FCB4EBFC2}"/>
              </a:ext>
            </a:extLst>
          </p:cNvPr>
          <p:cNvPicPr>
            <a:picLocks noChangeAspect="1"/>
          </p:cNvPicPr>
          <p:nvPr/>
        </p:nvPicPr>
        <p:blipFill>
          <a:blip r:embed="rId3"/>
          <a:stretch>
            <a:fillRect/>
          </a:stretch>
        </p:blipFill>
        <p:spPr>
          <a:xfrm>
            <a:off x="7629525" y="152400"/>
            <a:ext cx="1347333" cy="475529"/>
          </a:xfrm>
          <a:prstGeom prst="rect">
            <a:avLst/>
          </a:prstGeom>
        </p:spPr>
      </p:pic>
      <p:pic>
        <p:nvPicPr>
          <p:cNvPr id="6" name="Picture 5">
            <a:extLst>
              <a:ext uri="{FF2B5EF4-FFF2-40B4-BE49-F238E27FC236}">
                <a16:creationId xmlns:a16="http://schemas.microsoft.com/office/drawing/2014/main" id="{E0017610-7A43-712C-FBE8-BD08407EBCA4}"/>
              </a:ext>
            </a:extLst>
          </p:cNvPr>
          <p:cNvPicPr>
            <a:picLocks noChangeAspect="1"/>
          </p:cNvPicPr>
          <p:nvPr/>
        </p:nvPicPr>
        <p:blipFill>
          <a:blip r:embed="rId4"/>
          <a:stretch>
            <a:fillRect/>
          </a:stretch>
        </p:blipFill>
        <p:spPr>
          <a:xfrm>
            <a:off x="7010281" y="6093533"/>
            <a:ext cx="1371719" cy="627942"/>
          </a:xfrm>
          <a:prstGeom prst="rect">
            <a:avLst/>
          </a:prstGeom>
        </p:spPr>
      </p:pic>
      <p:pic>
        <p:nvPicPr>
          <p:cNvPr id="8" name="Picture 7">
            <a:extLst>
              <a:ext uri="{FF2B5EF4-FFF2-40B4-BE49-F238E27FC236}">
                <a16:creationId xmlns:a16="http://schemas.microsoft.com/office/drawing/2014/main" id="{667E3A84-A461-C322-0CA2-DDDF8B9C27C5}"/>
              </a:ext>
            </a:extLst>
          </p:cNvPr>
          <p:cNvPicPr>
            <a:picLocks noChangeAspect="1"/>
          </p:cNvPicPr>
          <p:nvPr/>
        </p:nvPicPr>
        <p:blipFill>
          <a:blip r:embed="rId5"/>
          <a:stretch>
            <a:fillRect/>
          </a:stretch>
        </p:blipFill>
        <p:spPr>
          <a:xfrm>
            <a:off x="0" y="951876"/>
            <a:ext cx="9144000" cy="12184"/>
          </a:xfrm>
          <a:prstGeom prst="rect">
            <a:avLst/>
          </a:prstGeom>
        </p:spPr>
      </p:pic>
    </p:spTree>
    <p:extLst>
      <p:ext uri="{BB962C8B-B14F-4D97-AF65-F5344CB8AC3E}">
        <p14:creationId xmlns:p14="http://schemas.microsoft.com/office/powerpoint/2010/main" val="39029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099"/>
            <a:ext cx="8229600" cy="685800"/>
          </a:xfrm>
        </p:spPr>
        <p:txBody>
          <a:bodyPr>
            <a:noAutofit/>
          </a:bodyPr>
          <a:lstStyle/>
          <a:p>
            <a:pPr lvl="0" algn="l" defTabSz="457200">
              <a:spcBef>
                <a:spcPts val="0"/>
              </a:spcBef>
            </a:pPr>
            <a:r>
              <a:rPr lang="en-US" sz="3200" dirty="0">
                <a:solidFill>
                  <a:schemeClr val="tx2"/>
                </a:solidFill>
                <a:ea typeface="+mn-ea"/>
                <a:cs typeface="+mn-cs"/>
              </a:rPr>
              <a:t>OVERVIEW OF FINDINGS: </a:t>
            </a:r>
            <a:br>
              <a:rPr lang="en-US" sz="3200" dirty="0">
                <a:solidFill>
                  <a:schemeClr val="tx2"/>
                </a:solidFill>
                <a:ea typeface="+mn-ea"/>
                <a:cs typeface="+mn-cs"/>
              </a:rPr>
            </a:br>
            <a:r>
              <a:rPr lang="en-US" sz="3200" cap="all" dirty="0">
                <a:solidFill>
                  <a:schemeClr val="tx2"/>
                </a:solidFill>
                <a:ea typeface="+mn-ea"/>
                <a:cs typeface="+mn-cs"/>
              </a:rPr>
              <a:t>Preschool-Age Children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8627E-CB0C-43D7-8981-569384039997}" type="slidenum">
              <a:rPr kumimoji="0" lang="en-US" sz="1200" b="0" i="0" u="none" strike="noStrike" kern="1200" cap="none" spc="0" normalizeH="0" baseline="0" noProof="0" smtClean="0">
                <a:ln>
                  <a:noFill/>
                </a:ln>
                <a:solidFill>
                  <a:srgbClr val="005A8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5A82"/>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02249304"/>
              </p:ext>
            </p:extLst>
          </p:nvPr>
        </p:nvGraphicFramePr>
        <p:xfrm>
          <a:off x="609601" y="1205515"/>
          <a:ext cx="7726300" cy="4885690"/>
        </p:xfrm>
        <a:graphic>
          <a:graphicData uri="http://schemas.openxmlformats.org/drawingml/2006/table">
            <a:tbl>
              <a:tblPr firstRow="1" bandRow="1"/>
              <a:tblGrid>
                <a:gridCol w="2681036">
                  <a:extLst>
                    <a:ext uri="{9D8B030D-6E8A-4147-A177-3AD203B41FA5}">
                      <a16:colId xmlns:a16="http://schemas.microsoft.com/office/drawing/2014/main" val="20000"/>
                    </a:ext>
                  </a:extLst>
                </a:gridCol>
                <a:gridCol w="788076">
                  <a:extLst>
                    <a:ext uri="{9D8B030D-6E8A-4147-A177-3AD203B41FA5}">
                      <a16:colId xmlns:a16="http://schemas.microsoft.com/office/drawing/2014/main" val="20005"/>
                    </a:ext>
                  </a:extLst>
                </a:gridCol>
                <a:gridCol w="866884">
                  <a:extLst>
                    <a:ext uri="{9D8B030D-6E8A-4147-A177-3AD203B41FA5}">
                      <a16:colId xmlns:a16="http://schemas.microsoft.com/office/drawing/2014/main" val="20006"/>
                    </a:ext>
                  </a:extLst>
                </a:gridCol>
                <a:gridCol w="866884">
                  <a:extLst>
                    <a:ext uri="{9D8B030D-6E8A-4147-A177-3AD203B41FA5}">
                      <a16:colId xmlns:a16="http://schemas.microsoft.com/office/drawing/2014/main" val="20007"/>
                    </a:ext>
                  </a:extLst>
                </a:gridCol>
                <a:gridCol w="1260922">
                  <a:extLst>
                    <a:ext uri="{9D8B030D-6E8A-4147-A177-3AD203B41FA5}">
                      <a16:colId xmlns:a16="http://schemas.microsoft.com/office/drawing/2014/main" val="20008"/>
                    </a:ext>
                  </a:extLst>
                </a:gridCol>
                <a:gridCol w="1262498">
                  <a:extLst>
                    <a:ext uri="{9D8B030D-6E8A-4147-A177-3AD203B41FA5}">
                      <a16:colId xmlns:a16="http://schemas.microsoft.com/office/drawing/2014/main" val="2561662611"/>
                    </a:ext>
                  </a:extLst>
                </a:gridCol>
              </a:tblGrid>
              <a:tr h="532210">
                <a:tc>
                  <a:txBody>
                    <a:bodyPr/>
                    <a:lstStyle/>
                    <a:p>
                      <a:pPr>
                        <a:lnSpc>
                          <a:spcPct val="115000"/>
                        </a:lnSpc>
                      </a:pPr>
                      <a:endParaRPr lang="en-US" sz="900" dirty="0">
                        <a:effectLst/>
                        <a:latin typeface="Calibri"/>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A82"/>
                    </a:solidFill>
                  </a:tcPr>
                </a:tc>
                <a:tc gridSpan="5">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Programs Serving Preschool-Aged Children </a:t>
                      </a:r>
                      <a:endParaRPr lang="en-US" sz="1800" dirty="0">
                        <a:effectLst/>
                        <a:latin typeface="Arial"/>
                        <a:ea typeface="Calibri"/>
                        <a:cs typeface="Times New Roman"/>
                      </a:endParaRPr>
                    </a:p>
                  </a:txBody>
                  <a:tcPr marL="76517" marR="76517" marT="38258" marB="382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A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35">
                <a:tc rowSpan="2">
                  <a:txBody>
                    <a:bodyPr/>
                    <a:lstStyle/>
                    <a:p>
                      <a:pPr>
                        <a:lnSpc>
                          <a:spcPct val="115000"/>
                        </a:lnSpc>
                      </a:pPr>
                      <a:endParaRPr lang="en-US" sz="1600" b="1" dirty="0">
                        <a:solidFill>
                          <a:schemeClr val="bg1"/>
                        </a:solidFill>
                        <a:effectLst/>
                        <a:latin typeface="Calibri"/>
                      </a:endParaRPr>
                    </a:p>
                    <a:p>
                      <a:pPr>
                        <a:lnSpc>
                          <a:spcPct val="115000"/>
                        </a:lnSpc>
                      </a:pPr>
                      <a:r>
                        <a:rPr lang="en-US" sz="1800" b="1" dirty="0">
                          <a:solidFill>
                            <a:schemeClr val="bg1"/>
                          </a:solidFill>
                          <a:effectLst/>
                          <a:latin typeface="Calibri"/>
                        </a:rPr>
                        <a:t>Service Planning Area</a:t>
                      </a: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gridSpan="5">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Number of Zip Codes with Priority Ratings</a:t>
                      </a:r>
                      <a:endParaRPr lang="en-US" sz="1800" dirty="0">
                        <a:effectLst/>
                        <a:latin typeface="Arial"/>
                        <a:ea typeface="Calibri"/>
                        <a:cs typeface="Times New Roman"/>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19452">
                <a:tc vMerge="1">
                  <a:txBody>
                    <a:bodyPr/>
                    <a:lstStyle/>
                    <a:p>
                      <a:endParaRPr lang="en-US"/>
                    </a:p>
                  </a:txBody>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1</a:t>
                      </a:r>
                      <a:endParaRPr lang="en-US" sz="1800" b="1" dirty="0">
                        <a:effectLst/>
                        <a:latin typeface="Arial"/>
                        <a:ea typeface="Calibri"/>
                        <a:cs typeface="Times New Roman"/>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2</a:t>
                      </a:r>
                      <a:endParaRPr lang="en-US" sz="1800" b="1" dirty="0">
                        <a:effectLst/>
                        <a:latin typeface="Arial"/>
                        <a:ea typeface="Calibri"/>
                        <a:cs typeface="Times New Roman"/>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a:ea typeface="Times New Roman"/>
                          <a:cs typeface="Arial"/>
                        </a:rPr>
                        <a:t>3</a:t>
                      </a:r>
                      <a:endParaRPr lang="en-US" sz="1800" b="1" dirty="0">
                        <a:effectLst/>
                        <a:latin typeface="Arial"/>
                        <a:ea typeface="Calibri"/>
                        <a:cs typeface="Times New Roman"/>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600" b="1" dirty="0">
                          <a:solidFill>
                            <a:schemeClr val="bg1"/>
                          </a:solidFill>
                          <a:effectLst/>
                          <a:latin typeface="+mn-lt"/>
                          <a:ea typeface="Calibri"/>
                          <a:cs typeface="Times New Roman"/>
                        </a:rPr>
                        <a:t>Prioritized Zip Codes</a:t>
                      </a: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tc>
                  <a:txBody>
                    <a:bodyPr/>
                    <a:lstStyle/>
                    <a:p>
                      <a:pPr marL="0" marR="0" algn="ctr">
                        <a:lnSpc>
                          <a:spcPct val="115000"/>
                        </a:lnSpc>
                        <a:spcBef>
                          <a:spcPts val="0"/>
                        </a:spcBef>
                        <a:spcAft>
                          <a:spcPts val="0"/>
                        </a:spcAft>
                      </a:pPr>
                      <a:r>
                        <a:rPr lang="en-US" sz="1600" b="1" dirty="0">
                          <a:solidFill>
                            <a:schemeClr val="bg1"/>
                          </a:solidFill>
                          <a:effectLst/>
                          <a:latin typeface="+mn-lt"/>
                          <a:ea typeface="Calibri"/>
                          <a:cs typeface="Times New Roman"/>
                        </a:rPr>
                        <a:t>Total Zip Codes</a:t>
                      </a: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A99E"/>
                    </a:solidFill>
                  </a:tcPr>
                </a:tc>
                <a:extLst>
                  <a:ext uri="{0D108BD9-81ED-4DB2-BD59-A6C34878D82A}">
                    <a16:rowId xmlns:a16="http://schemas.microsoft.com/office/drawing/2014/main" val="10002"/>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1 (Antelope Valley)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800" dirty="0">
                          <a:effectLst/>
                          <a:latin typeface="+mj-lt"/>
                          <a:ea typeface="Calibri"/>
                          <a:cs typeface="Arial" panose="020B0604020202020204" pitchFamily="34" charset="0"/>
                        </a:rPr>
                        <a:t>0</a:t>
                      </a: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2 (San Fernando)</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Times New Roman"/>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71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 SPA 3 (San Gabriel Valley)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Times New Roman"/>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3</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54</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 SPA 4 (Metro)</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Times New Roman"/>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34</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5 (West)</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Times New Roman"/>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6 (South)</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Times New Roman"/>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3</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3</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22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7 (East)</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Calibri"/>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34</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r h="372609">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8 (South Bay)</a:t>
                      </a:r>
                      <a:endParaRPr lang="en-US" sz="1800" dirty="0">
                        <a:effectLst/>
                        <a:latin typeface="Arial"/>
                        <a:ea typeface="Calibri"/>
                        <a:cs typeface="Times New Roman"/>
                      </a:endParaRPr>
                    </a:p>
                  </a:txBody>
                  <a:tcPr marL="69561" marR="69561"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mj-lt"/>
                          <a:ea typeface="Calibri"/>
                          <a:cs typeface="Arial" panose="020B0604020202020204" pitchFamily="34" charset="0"/>
                        </a:rPr>
                        <a:t>0</a:t>
                      </a:r>
                      <a:endParaRPr lang="en-US" sz="180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1" i="0" u="none" strike="noStrike" dirty="0">
                          <a:solidFill>
                            <a:srgbClr val="000000"/>
                          </a:solidFill>
                          <a:effectLst/>
                          <a:latin typeface="+mj-lt"/>
                        </a:rPr>
                        <a:t>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t"/>
                      <a:r>
                        <a:rPr lang="en-US" sz="1800" b="0" i="0" u="none" strike="noStrike" dirty="0">
                          <a:solidFill>
                            <a:srgbClr val="000000"/>
                          </a:solidFill>
                          <a:effectLst/>
                          <a:latin typeface="+mj-lt"/>
                        </a:rPr>
                        <a:t>45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r h="372609">
                <a:tc>
                  <a:txBody>
                    <a:bodyPr/>
                    <a:lstStyle/>
                    <a:p>
                      <a:pPr marL="0" marR="0" algn="l">
                        <a:lnSpc>
                          <a:spcPct val="115000"/>
                        </a:lnSpc>
                        <a:spcBef>
                          <a:spcPts val="0"/>
                        </a:spcBef>
                        <a:spcAft>
                          <a:spcPts val="0"/>
                        </a:spcAft>
                      </a:pPr>
                      <a:r>
                        <a:rPr lang="en-US" sz="1800" b="1" kern="1200" dirty="0">
                          <a:solidFill>
                            <a:srgbClr val="000000"/>
                          </a:solidFill>
                          <a:effectLst/>
                          <a:latin typeface="Calibri"/>
                          <a:ea typeface="Times New Roman"/>
                          <a:cs typeface="Arial"/>
                        </a:rPr>
                        <a:t>Totals</a:t>
                      </a:r>
                      <a:endParaRPr lang="en-US" sz="1800" dirty="0">
                        <a:effectLst/>
                        <a:latin typeface="Arial"/>
                        <a:ea typeface="Calibri"/>
                        <a:cs typeface="Times New Roman"/>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800" b="0" kern="1200" dirty="0">
                          <a:solidFill>
                            <a:srgbClr val="000000"/>
                          </a:solidFill>
                          <a:effectLst/>
                          <a:latin typeface="+mj-lt"/>
                          <a:ea typeface="Calibri"/>
                          <a:cs typeface="Arial" panose="020B0604020202020204" pitchFamily="34" charset="0"/>
                        </a:rPr>
                        <a:t>0</a:t>
                      </a:r>
                      <a:endParaRPr lang="en-US" sz="1800" b="0" dirty="0">
                        <a:effectLst/>
                        <a:latin typeface="+mj-lt"/>
                        <a:ea typeface="Calibri"/>
                        <a:cs typeface="Arial" panose="020B0604020202020204" pitchFamily="34" charset="0"/>
                      </a:endParaRPr>
                    </a:p>
                  </a:txBody>
                  <a:tcPr marL="76517" marR="76517" marT="38258" marB="38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7</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1" i="0" u="none" strike="noStrike" dirty="0">
                          <a:solidFill>
                            <a:srgbClr val="000000"/>
                          </a:solidFill>
                          <a:effectLst/>
                          <a:latin typeface="+mj-lt"/>
                        </a:rPr>
                        <a:t>12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t"/>
                      <a:r>
                        <a:rPr lang="en-US" sz="1800" b="0" i="0" u="none" strike="noStrike" dirty="0">
                          <a:solidFill>
                            <a:srgbClr val="000000"/>
                          </a:solidFill>
                          <a:effectLst/>
                          <a:latin typeface="+mj-lt"/>
                        </a:rPr>
                        <a:t>305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1"/>
                  </a:ext>
                </a:extLst>
              </a:tr>
            </a:tbl>
          </a:graphicData>
        </a:graphic>
      </p:graphicFrame>
      <p:sp>
        <p:nvSpPr>
          <p:cNvPr id="8" name="Rectangle 3"/>
          <p:cNvSpPr>
            <a:spLocks noChangeArrowheads="1"/>
          </p:cNvSpPr>
          <p:nvPr/>
        </p:nvSpPr>
        <p:spPr bwMode="auto">
          <a:xfrm>
            <a:off x="17129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5" name="Picture 4">
            <a:extLst>
              <a:ext uri="{FF2B5EF4-FFF2-40B4-BE49-F238E27FC236}">
                <a16:creationId xmlns:a16="http://schemas.microsoft.com/office/drawing/2014/main" id="{FE43CDA9-990C-B47E-78A9-4BB0DB919596}"/>
              </a:ext>
            </a:extLst>
          </p:cNvPr>
          <p:cNvPicPr>
            <a:picLocks noChangeAspect="1"/>
          </p:cNvPicPr>
          <p:nvPr/>
        </p:nvPicPr>
        <p:blipFill>
          <a:blip r:embed="rId3"/>
          <a:stretch>
            <a:fillRect/>
          </a:stretch>
        </p:blipFill>
        <p:spPr>
          <a:xfrm>
            <a:off x="7633657" y="19050"/>
            <a:ext cx="1347333" cy="475529"/>
          </a:xfrm>
          <a:prstGeom prst="rect">
            <a:avLst/>
          </a:prstGeom>
        </p:spPr>
      </p:pic>
      <p:pic>
        <p:nvPicPr>
          <p:cNvPr id="9" name="Picture 8">
            <a:extLst>
              <a:ext uri="{FF2B5EF4-FFF2-40B4-BE49-F238E27FC236}">
                <a16:creationId xmlns:a16="http://schemas.microsoft.com/office/drawing/2014/main" id="{18CDC40C-734E-F4AE-B50A-34A94EB851FC}"/>
              </a:ext>
            </a:extLst>
          </p:cNvPr>
          <p:cNvPicPr>
            <a:picLocks noChangeAspect="1"/>
          </p:cNvPicPr>
          <p:nvPr/>
        </p:nvPicPr>
        <p:blipFill>
          <a:blip r:embed="rId4"/>
          <a:stretch>
            <a:fillRect/>
          </a:stretch>
        </p:blipFill>
        <p:spPr>
          <a:xfrm>
            <a:off x="6897504" y="6173109"/>
            <a:ext cx="1371719" cy="627942"/>
          </a:xfrm>
          <a:prstGeom prst="rect">
            <a:avLst/>
          </a:prstGeom>
        </p:spPr>
      </p:pic>
      <p:pic>
        <p:nvPicPr>
          <p:cNvPr id="10" name="Picture 9">
            <a:extLst>
              <a:ext uri="{FF2B5EF4-FFF2-40B4-BE49-F238E27FC236}">
                <a16:creationId xmlns:a16="http://schemas.microsoft.com/office/drawing/2014/main" id="{96397A72-1C75-CA6F-581A-3B118E33C680}"/>
              </a:ext>
            </a:extLst>
          </p:cNvPr>
          <p:cNvPicPr>
            <a:picLocks noChangeAspect="1"/>
          </p:cNvPicPr>
          <p:nvPr/>
        </p:nvPicPr>
        <p:blipFill>
          <a:blip r:embed="rId5"/>
          <a:stretch>
            <a:fillRect/>
          </a:stretch>
        </p:blipFill>
        <p:spPr>
          <a:xfrm>
            <a:off x="0" y="973538"/>
            <a:ext cx="9144000" cy="12184"/>
          </a:xfrm>
          <a:prstGeom prst="rect">
            <a:avLst/>
          </a:prstGeom>
        </p:spPr>
      </p:pic>
    </p:spTree>
    <p:extLst>
      <p:ext uri="{BB962C8B-B14F-4D97-AF65-F5344CB8AC3E}">
        <p14:creationId xmlns:p14="http://schemas.microsoft.com/office/powerpoint/2010/main" val="226852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532"/>
            <a:ext cx="8229600" cy="685800"/>
          </a:xfrm>
        </p:spPr>
        <p:txBody>
          <a:bodyPr>
            <a:noAutofit/>
          </a:bodyPr>
          <a:lstStyle/>
          <a:p>
            <a:pPr lvl="0" algn="l" defTabSz="457200">
              <a:spcBef>
                <a:spcPts val="0"/>
              </a:spcBef>
            </a:pPr>
            <a:r>
              <a:rPr lang="en-US" sz="3200" dirty="0">
                <a:solidFill>
                  <a:schemeClr val="tx2"/>
                </a:solidFill>
                <a:ea typeface="+mn-ea"/>
                <a:cs typeface="+mn-cs"/>
              </a:rPr>
              <a:t>OVERVIEW OF FINDINGS: </a:t>
            </a:r>
            <a:br>
              <a:rPr lang="en-US" sz="3200" dirty="0">
                <a:solidFill>
                  <a:schemeClr val="tx2"/>
                </a:solidFill>
                <a:ea typeface="+mn-ea"/>
                <a:cs typeface="+mn-cs"/>
              </a:rPr>
            </a:br>
            <a:r>
              <a:rPr lang="en-US" sz="3200" cap="all" dirty="0">
                <a:solidFill>
                  <a:schemeClr val="tx2"/>
                </a:solidFill>
                <a:ea typeface="+mn-ea"/>
                <a:cs typeface="+mn-cs"/>
              </a:rPr>
              <a:t>School-Age Children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811160"/>
              </p:ext>
            </p:extLst>
          </p:nvPr>
        </p:nvGraphicFramePr>
        <p:xfrm>
          <a:off x="609601" y="1169272"/>
          <a:ext cx="7697725" cy="4846465"/>
        </p:xfrm>
        <a:graphic>
          <a:graphicData uri="http://schemas.openxmlformats.org/drawingml/2006/table">
            <a:tbl>
              <a:tblPr firstRow="1" bandRow="1">
                <a:tableStyleId>{5C22544A-7EE6-4342-B048-85BDC9FD1C3A}</a:tableStyleId>
              </a:tblPr>
              <a:tblGrid>
                <a:gridCol w="2828152">
                  <a:extLst>
                    <a:ext uri="{9D8B030D-6E8A-4147-A177-3AD203B41FA5}">
                      <a16:colId xmlns:a16="http://schemas.microsoft.com/office/drawing/2014/main" val="20000"/>
                    </a:ext>
                  </a:extLst>
                </a:gridCol>
                <a:gridCol w="942194">
                  <a:extLst>
                    <a:ext uri="{9D8B030D-6E8A-4147-A177-3AD203B41FA5}">
                      <a16:colId xmlns:a16="http://schemas.microsoft.com/office/drawing/2014/main" val="20001"/>
                    </a:ext>
                  </a:extLst>
                </a:gridCol>
                <a:gridCol w="942194">
                  <a:extLst>
                    <a:ext uri="{9D8B030D-6E8A-4147-A177-3AD203B41FA5}">
                      <a16:colId xmlns:a16="http://schemas.microsoft.com/office/drawing/2014/main" val="20002"/>
                    </a:ext>
                  </a:extLst>
                </a:gridCol>
                <a:gridCol w="863678">
                  <a:extLst>
                    <a:ext uri="{9D8B030D-6E8A-4147-A177-3AD203B41FA5}">
                      <a16:colId xmlns:a16="http://schemas.microsoft.com/office/drawing/2014/main" val="20003"/>
                    </a:ext>
                  </a:extLst>
                </a:gridCol>
                <a:gridCol w="1099226">
                  <a:extLst>
                    <a:ext uri="{9D8B030D-6E8A-4147-A177-3AD203B41FA5}">
                      <a16:colId xmlns:a16="http://schemas.microsoft.com/office/drawing/2014/main" val="20004"/>
                    </a:ext>
                  </a:extLst>
                </a:gridCol>
                <a:gridCol w="1022281">
                  <a:extLst>
                    <a:ext uri="{9D8B030D-6E8A-4147-A177-3AD203B41FA5}">
                      <a16:colId xmlns:a16="http://schemas.microsoft.com/office/drawing/2014/main" val="2612060985"/>
                    </a:ext>
                  </a:extLst>
                </a:gridCol>
              </a:tblGrid>
              <a:tr h="562513">
                <a:tc>
                  <a:txBody>
                    <a:bodyPr/>
                    <a:lstStyle/>
                    <a:p>
                      <a:endParaRPr lang="en-US" dirty="0"/>
                    </a:p>
                  </a:txBody>
                  <a:tcPr>
                    <a:solidFill>
                      <a:srgbClr val="005A82"/>
                    </a:solidFill>
                  </a:tcPr>
                </a:tc>
                <a:tc gridSpan="5">
                  <a:txBody>
                    <a:bodyPr/>
                    <a:lstStyle/>
                    <a:p>
                      <a:pPr algn="ctr"/>
                      <a:r>
                        <a:rPr lang="en-US" sz="1600" dirty="0"/>
                        <a:t>Programs</a:t>
                      </a:r>
                      <a:r>
                        <a:rPr lang="en-US" sz="1600" baseline="0" dirty="0"/>
                        <a:t> Serving School-Age Children</a:t>
                      </a:r>
                    </a:p>
                  </a:txBody>
                  <a:tcPr>
                    <a:solidFill>
                      <a:srgbClr val="005A8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6484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latin typeface="+mn-lt"/>
                        </a:rPr>
                        <a:t>Service Planning Area</a:t>
                      </a:r>
                    </a:p>
                    <a:p>
                      <a:endParaRPr lang="en-US" dirty="0"/>
                    </a:p>
                  </a:txBody>
                  <a:tcPr>
                    <a:solidFill>
                      <a:srgbClr val="0BA99E"/>
                    </a:solidFill>
                  </a:tcPr>
                </a:tc>
                <a:tc gridSpan="5">
                  <a:txBody>
                    <a:bodyPr/>
                    <a:lstStyle/>
                    <a:p>
                      <a:pPr algn="ctr"/>
                      <a:r>
                        <a:rPr lang="en-US" b="1" dirty="0">
                          <a:solidFill>
                            <a:schemeClr val="bg1"/>
                          </a:solidFill>
                        </a:rPr>
                        <a:t>Number of Zip Codes with Priority Ratings</a:t>
                      </a:r>
                    </a:p>
                  </a:txBody>
                  <a:tcPr>
                    <a:solidFill>
                      <a:srgbClr val="0BA99E"/>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577665">
                <a:tc vMerge="1">
                  <a:txBody>
                    <a:bodyPr/>
                    <a:lstStyle/>
                    <a:p>
                      <a:endParaRPr lang="en-US"/>
                    </a:p>
                  </a:txBody>
                  <a:tcPr/>
                </a:tc>
                <a:tc>
                  <a:txBody>
                    <a:bodyPr/>
                    <a:lstStyle/>
                    <a:p>
                      <a:pPr algn="ctr"/>
                      <a:r>
                        <a:rPr lang="en-US" b="1" dirty="0">
                          <a:solidFill>
                            <a:schemeClr val="bg1"/>
                          </a:solidFill>
                        </a:rPr>
                        <a:t>1</a:t>
                      </a:r>
                    </a:p>
                  </a:txBody>
                  <a:tcPr>
                    <a:solidFill>
                      <a:srgbClr val="0BA99E"/>
                    </a:solidFill>
                  </a:tcPr>
                </a:tc>
                <a:tc>
                  <a:txBody>
                    <a:bodyPr/>
                    <a:lstStyle/>
                    <a:p>
                      <a:pPr algn="ctr"/>
                      <a:r>
                        <a:rPr lang="en-US" b="1" dirty="0">
                          <a:solidFill>
                            <a:schemeClr val="bg1"/>
                          </a:solidFill>
                        </a:rPr>
                        <a:t>2</a:t>
                      </a:r>
                    </a:p>
                  </a:txBody>
                  <a:tcPr>
                    <a:solidFill>
                      <a:srgbClr val="0BA99E"/>
                    </a:solidFill>
                  </a:tcPr>
                </a:tc>
                <a:tc>
                  <a:txBody>
                    <a:bodyPr/>
                    <a:lstStyle/>
                    <a:p>
                      <a:pPr algn="ctr"/>
                      <a:r>
                        <a:rPr lang="en-US" b="1" dirty="0">
                          <a:solidFill>
                            <a:schemeClr val="bg1"/>
                          </a:solidFill>
                        </a:rPr>
                        <a:t>3</a:t>
                      </a:r>
                    </a:p>
                  </a:txBody>
                  <a:tcPr>
                    <a:solidFill>
                      <a:srgbClr val="0BA9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mn-lt"/>
                          <a:ea typeface="Calibri"/>
                          <a:cs typeface="Times New Roman"/>
                        </a:rPr>
                        <a:t>Prioritized Zip Codes</a:t>
                      </a:r>
                    </a:p>
                  </a:txBody>
                  <a:tcPr>
                    <a:solidFill>
                      <a:srgbClr val="0BA99E"/>
                    </a:solidFill>
                  </a:tcPr>
                </a:tc>
                <a:tc>
                  <a:txBody>
                    <a:bodyPr/>
                    <a:lstStyle/>
                    <a:p>
                      <a:pPr algn="ctr"/>
                      <a:r>
                        <a:rPr lang="en-US" sz="1600" b="1" dirty="0">
                          <a:solidFill>
                            <a:schemeClr val="bg1"/>
                          </a:solidFill>
                          <a:latin typeface="+mn-lt"/>
                          <a:cs typeface="Arial" panose="020B0604020202020204" pitchFamily="34" charset="0"/>
                        </a:rPr>
                        <a:t>Total Zip Codes</a:t>
                      </a:r>
                    </a:p>
                  </a:txBody>
                  <a:tcPr>
                    <a:solidFill>
                      <a:srgbClr val="0BA99E"/>
                    </a:solidFill>
                  </a:tcPr>
                </a:tc>
                <a:extLst>
                  <a:ext uri="{0D108BD9-81ED-4DB2-BD59-A6C34878D82A}">
                    <a16:rowId xmlns:a16="http://schemas.microsoft.com/office/drawing/2014/main" val="10002"/>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1 (Antelope Valley)</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dirty="0">
                          <a:solidFill>
                            <a:srgbClr val="000000"/>
                          </a:solidFill>
                          <a:effectLst/>
                          <a:latin typeface="+mj-lt"/>
                        </a:rPr>
                        <a:t>5</a:t>
                      </a:r>
                    </a:p>
                  </a:txBody>
                  <a:tcPr marL="6350" marR="6350" marT="6350" marB="0"/>
                </a:tc>
                <a:tc>
                  <a:txBody>
                    <a:bodyPr/>
                    <a:lstStyle/>
                    <a:p>
                      <a:pPr algn="ctr" fontAlgn="t"/>
                      <a:r>
                        <a:rPr lang="en-US" sz="1800" b="0" i="0" u="none" strike="noStrike" dirty="0">
                          <a:solidFill>
                            <a:srgbClr val="000000"/>
                          </a:solidFill>
                          <a:effectLst/>
                          <a:latin typeface="+mj-lt"/>
                        </a:rPr>
                        <a:t>2</a:t>
                      </a:r>
                    </a:p>
                  </a:txBody>
                  <a:tcPr marL="6350" marR="6350" marT="6350" marB="0"/>
                </a:tc>
                <a:tc>
                  <a:txBody>
                    <a:bodyPr/>
                    <a:lstStyle/>
                    <a:p>
                      <a:pPr algn="ctr" fontAlgn="t"/>
                      <a:r>
                        <a:rPr lang="en-US" sz="1800" b="0" i="0" u="none" strike="noStrike" dirty="0">
                          <a:solidFill>
                            <a:srgbClr val="000000"/>
                          </a:solidFill>
                          <a:effectLst/>
                          <a:latin typeface="+mj-lt"/>
                        </a:rPr>
                        <a:t>0</a:t>
                      </a:r>
                    </a:p>
                  </a:txBody>
                  <a:tcPr marL="6350" marR="6350" marT="6350" marB="0"/>
                </a:tc>
                <a:tc>
                  <a:txBody>
                    <a:bodyPr/>
                    <a:lstStyle/>
                    <a:p>
                      <a:pPr algn="ctr" fontAlgn="t"/>
                      <a:r>
                        <a:rPr lang="en-US" sz="1800" b="1" i="0" u="none" strike="noStrike" dirty="0">
                          <a:solidFill>
                            <a:srgbClr val="000000"/>
                          </a:solidFill>
                          <a:effectLst/>
                          <a:latin typeface="+mj-lt"/>
                        </a:rPr>
                        <a:t>7</a:t>
                      </a:r>
                    </a:p>
                  </a:txBody>
                  <a:tcPr marL="6350" marR="6350" marT="6350" marB="0"/>
                </a:tc>
                <a:tc>
                  <a:txBody>
                    <a:bodyPr/>
                    <a:lstStyle/>
                    <a:p>
                      <a:pPr algn="ctr" fontAlgn="t"/>
                      <a:r>
                        <a:rPr lang="en-US" sz="1800" b="0" i="0" u="none" strike="noStrike" dirty="0">
                          <a:solidFill>
                            <a:srgbClr val="000000"/>
                          </a:solidFill>
                          <a:effectLst/>
                          <a:latin typeface="+mj-lt"/>
                        </a:rPr>
                        <a:t>15</a:t>
                      </a:r>
                    </a:p>
                  </a:txBody>
                  <a:tcPr marL="6350" marR="6350" marT="6350" marB="0"/>
                </a:tc>
                <a:extLst>
                  <a:ext uri="{0D108BD9-81ED-4DB2-BD59-A6C34878D82A}">
                    <a16:rowId xmlns:a16="http://schemas.microsoft.com/office/drawing/2014/main" val="10003"/>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2 (San Fernando)</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dirty="0">
                          <a:solidFill>
                            <a:srgbClr val="000000"/>
                          </a:solidFill>
                          <a:effectLst/>
                          <a:latin typeface="+mj-lt"/>
                        </a:rPr>
                        <a:t>18</a:t>
                      </a:r>
                    </a:p>
                  </a:txBody>
                  <a:tcPr marL="6350" marR="6350" marT="6350" marB="0"/>
                </a:tc>
                <a:tc>
                  <a:txBody>
                    <a:bodyPr/>
                    <a:lstStyle/>
                    <a:p>
                      <a:pPr algn="ctr" fontAlgn="t"/>
                      <a:r>
                        <a:rPr lang="en-US" sz="1800" b="0" i="0" u="none" strike="noStrike" dirty="0">
                          <a:solidFill>
                            <a:srgbClr val="000000"/>
                          </a:solidFill>
                          <a:effectLst/>
                          <a:latin typeface="+mj-lt"/>
                        </a:rPr>
                        <a:t>13</a:t>
                      </a:r>
                    </a:p>
                  </a:txBody>
                  <a:tcPr marL="6350" marR="6350" marT="6350" marB="0"/>
                </a:tc>
                <a:tc>
                  <a:txBody>
                    <a:bodyPr/>
                    <a:lstStyle/>
                    <a:p>
                      <a:pPr algn="ctr" fontAlgn="t"/>
                      <a:r>
                        <a:rPr lang="en-US" sz="1800" b="0" i="0" u="none" strike="noStrike" dirty="0">
                          <a:solidFill>
                            <a:srgbClr val="000000"/>
                          </a:solidFill>
                          <a:effectLst/>
                          <a:latin typeface="+mj-lt"/>
                        </a:rPr>
                        <a:t>16</a:t>
                      </a:r>
                    </a:p>
                  </a:txBody>
                  <a:tcPr marL="6350" marR="6350" marT="6350" marB="0"/>
                </a:tc>
                <a:tc>
                  <a:txBody>
                    <a:bodyPr/>
                    <a:lstStyle/>
                    <a:p>
                      <a:pPr algn="ctr" fontAlgn="t"/>
                      <a:r>
                        <a:rPr lang="en-US" sz="1800" b="1" i="0" u="none" strike="noStrike" dirty="0">
                          <a:solidFill>
                            <a:srgbClr val="000000"/>
                          </a:solidFill>
                          <a:effectLst/>
                          <a:latin typeface="+mj-lt"/>
                        </a:rPr>
                        <a:t>47</a:t>
                      </a:r>
                    </a:p>
                  </a:txBody>
                  <a:tcPr marL="6350" marR="6350" marT="6350" marB="0"/>
                </a:tc>
                <a:tc>
                  <a:txBody>
                    <a:bodyPr/>
                    <a:lstStyle/>
                    <a:p>
                      <a:pPr algn="ctr" fontAlgn="t"/>
                      <a:r>
                        <a:rPr lang="en-US" sz="1800" b="0" i="0" u="none" strike="noStrike" dirty="0">
                          <a:solidFill>
                            <a:srgbClr val="000000"/>
                          </a:solidFill>
                          <a:effectLst/>
                          <a:latin typeface="+mj-lt"/>
                        </a:rPr>
                        <a:t>71</a:t>
                      </a:r>
                    </a:p>
                  </a:txBody>
                  <a:tcPr marL="6350" marR="6350" marT="6350" marB="0"/>
                </a:tc>
                <a:extLst>
                  <a:ext uri="{0D108BD9-81ED-4DB2-BD59-A6C34878D82A}">
                    <a16:rowId xmlns:a16="http://schemas.microsoft.com/office/drawing/2014/main" val="10004"/>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3 (San Gabriel Valley)</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a:solidFill>
                            <a:srgbClr val="000000"/>
                          </a:solidFill>
                          <a:effectLst/>
                          <a:latin typeface="+mj-lt"/>
                        </a:rPr>
                        <a:t>19</a:t>
                      </a:r>
                    </a:p>
                  </a:txBody>
                  <a:tcPr marL="6350" marR="6350" marT="6350" marB="0"/>
                </a:tc>
                <a:tc>
                  <a:txBody>
                    <a:bodyPr/>
                    <a:lstStyle/>
                    <a:p>
                      <a:pPr algn="ctr" fontAlgn="t"/>
                      <a:r>
                        <a:rPr lang="en-US" sz="1800" b="0" i="0" u="none" strike="noStrike" dirty="0">
                          <a:solidFill>
                            <a:srgbClr val="000000"/>
                          </a:solidFill>
                          <a:effectLst/>
                          <a:latin typeface="+mj-lt"/>
                        </a:rPr>
                        <a:t>18</a:t>
                      </a:r>
                    </a:p>
                  </a:txBody>
                  <a:tcPr marL="6350" marR="6350" marT="6350" marB="0"/>
                </a:tc>
                <a:tc>
                  <a:txBody>
                    <a:bodyPr/>
                    <a:lstStyle/>
                    <a:p>
                      <a:pPr algn="ctr" fontAlgn="t"/>
                      <a:r>
                        <a:rPr lang="en-US" sz="1800" b="0" i="0" u="none" strike="noStrike" dirty="0">
                          <a:solidFill>
                            <a:srgbClr val="000000"/>
                          </a:solidFill>
                          <a:effectLst/>
                          <a:latin typeface="+mj-lt"/>
                        </a:rPr>
                        <a:t>7</a:t>
                      </a:r>
                    </a:p>
                  </a:txBody>
                  <a:tcPr marL="6350" marR="6350" marT="6350" marB="0"/>
                </a:tc>
                <a:tc>
                  <a:txBody>
                    <a:bodyPr/>
                    <a:lstStyle/>
                    <a:p>
                      <a:pPr algn="ctr" fontAlgn="t"/>
                      <a:r>
                        <a:rPr lang="en-US" sz="1800" b="1" i="0" u="none" strike="noStrike" dirty="0">
                          <a:solidFill>
                            <a:srgbClr val="000000"/>
                          </a:solidFill>
                          <a:effectLst/>
                          <a:latin typeface="+mj-lt"/>
                        </a:rPr>
                        <a:t>44</a:t>
                      </a:r>
                    </a:p>
                  </a:txBody>
                  <a:tcPr marL="6350" marR="6350" marT="6350" marB="0"/>
                </a:tc>
                <a:tc>
                  <a:txBody>
                    <a:bodyPr/>
                    <a:lstStyle/>
                    <a:p>
                      <a:pPr algn="ctr" fontAlgn="t"/>
                      <a:r>
                        <a:rPr lang="en-US" sz="1800" b="0" i="0" u="none" strike="noStrike" dirty="0">
                          <a:solidFill>
                            <a:srgbClr val="000000"/>
                          </a:solidFill>
                          <a:effectLst/>
                          <a:latin typeface="+mj-lt"/>
                        </a:rPr>
                        <a:t>54</a:t>
                      </a:r>
                    </a:p>
                  </a:txBody>
                  <a:tcPr marL="6350" marR="6350" marT="6350" marB="0"/>
                </a:tc>
                <a:extLst>
                  <a:ext uri="{0D108BD9-81ED-4DB2-BD59-A6C34878D82A}">
                    <a16:rowId xmlns:a16="http://schemas.microsoft.com/office/drawing/2014/main" val="10005"/>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4 (Metro)</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a:solidFill>
                            <a:srgbClr val="000000"/>
                          </a:solidFill>
                          <a:effectLst/>
                          <a:latin typeface="+mj-lt"/>
                        </a:rPr>
                        <a:t>13</a:t>
                      </a:r>
                    </a:p>
                  </a:txBody>
                  <a:tcPr marL="6350" marR="6350" marT="6350" marB="0"/>
                </a:tc>
                <a:tc>
                  <a:txBody>
                    <a:bodyPr/>
                    <a:lstStyle/>
                    <a:p>
                      <a:pPr algn="ctr" fontAlgn="t"/>
                      <a:r>
                        <a:rPr lang="en-US" sz="1800" b="0" i="0" u="none" strike="noStrike">
                          <a:solidFill>
                            <a:srgbClr val="000000"/>
                          </a:solidFill>
                          <a:effectLst/>
                          <a:latin typeface="+mj-lt"/>
                        </a:rPr>
                        <a:t>10</a:t>
                      </a:r>
                    </a:p>
                  </a:txBody>
                  <a:tcPr marL="6350" marR="6350" marT="6350" marB="0"/>
                </a:tc>
                <a:tc>
                  <a:txBody>
                    <a:bodyPr/>
                    <a:lstStyle/>
                    <a:p>
                      <a:pPr algn="ctr" fontAlgn="t"/>
                      <a:r>
                        <a:rPr lang="en-US" sz="1800" b="0" i="0" u="none" strike="noStrike" dirty="0">
                          <a:solidFill>
                            <a:srgbClr val="000000"/>
                          </a:solidFill>
                          <a:effectLst/>
                          <a:latin typeface="+mj-lt"/>
                        </a:rPr>
                        <a:t>1</a:t>
                      </a:r>
                    </a:p>
                  </a:txBody>
                  <a:tcPr marL="6350" marR="6350" marT="6350" marB="0"/>
                </a:tc>
                <a:tc>
                  <a:txBody>
                    <a:bodyPr/>
                    <a:lstStyle/>
                    <a:p>
                      <a:pPr algn="ctr" fontAlgn="t"/>
                      <a:r>
                        <a:rPr lang="en-US" sz="1800" b="1" i="0" u="none" strike="noStrike" dirty="0">
                          <a:solidFill>
                            <a:srgbClr val="000000"/>
                          </a:solidFill>
                          <a:effectLst/>
                          <a:latin typeface="+mj-lt"/>
                        </a:rPr>
                        <a:t>24</a:t>
                      </a:r>
                    </a:p>
                  </a:txBody>
                  <a:tcPr marL="6350" marR="6350" marT="6350" marB="0"/>
                </a:tc>
                <a:tc>
                  <a:txBody>
                    <a:bodyPr/>
                    <a:lstStyle/>
                    <a:p>
                      <a:pPr algn="ctr" fontAlgn="t"/>
                      <a:r>
                        <a:rPr lang="en-US" sz="1800" b="0" i="0" u="none" strike="noStrike" dirty="0">
                          <a:solidFill>
                            <a:srgbClr val="000000"/>
                          </a:solidFill>
                          <a:effectLst/>
                          <a:latin typeface="+mj-lt"/>
                        </a:rPr>
                        <a:t>34</a:t>
                      </a:r>
                    </a:p>
                  </a:txBody>
                  <a:tcPr marL="6350" marR="6350" marT="6350" marB="0"/>
                </a:tc>
                <a:extLst>
                  <a:ext uri="{0D108BD9-81ED-4DB2-BD59-A6C34878D82A}">
                    <a16:rowId xmlns:a16="http://schemas.microsoft.com/office/drawing/2014/main" val="10006"/>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5 (West)</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dirty="0">
                          <a:solidFill>
                            <a:srgbClr val="000000"/>
                          </a:solidFill>
                          <a:effectLst/>
                          <a:latin typeface="+mj-lt"/>
                        </a:rPr>
                        <a:t>0</a:t>
                      </a:r>
                    </a:p>
                  </a:txBody>
                  <a:tcPr marL="6350" marR="6350" marT="6350" marB="0"/>
                </a:tc>
                <a:tc>
                  <a:txBody>
                    <a:bodyPr/>
                    <a:lstStyle/>
                    <a:p>
                      <a:pPr algn="ctr" fontAlgn="t"/>
                      <a:r>
                        <a:rPr lang="en-US" sz="1800" b="0" i="0" u="none" strike="noStrike" dirty="0">
                          <a:solidFill>
                            <a:srgbClr val="000000"/>
                          </a:solidFill>
                          <a:effectLst/>
                          <a:latin typeface="+mj-lt"/>
                        </a:rPr>
                        <a:t>4</a:t>
                      </a:r>
                    </a:p>
                  </a:txBody>
                  <a:tcPr marL="6350" marR="6350" marT="6350" marB="0"/>
                </a:tc>
                <a:tc>
                  <a:txBody>
                    <a:bodyPr/>
                    <a:lstStyle/>
                    <a:p>
                      <a:pPr algn="ctr" fontAlgn="t"/>
                      <a:r>
                        <a:rPr lang="en-US" sz="1800" b="0" i="0" u="none" strike="noStrike" dirty="0">
                          <a:solidFill>
                            <a:srgbClr val="000000"/>
                          </a:solidFill>
                          <a:effectLst/>
                          <a:latin typeface="+mj-lt"/>
                        </a:rPr>
                        <a:t>1</a:t>
                      </a:r>
                    </a:p>
                  </a:txBody>
                  <a:tcPr marL="6350" marR="6350" marT="6350" marB="0"/>
                </a:tc>
                <a:tc>
                  <a:txBody>
                    <a:bodyPr/>
                    <a:lstStyle/>
                    <a:p>
                      <a:pPr algn="ctr" fontAlgn="t"/>
                      <a:r>
                        <a:rPr lang="en-US" sz="1800" b="1" i="0" u="none" strike="noStrike" dirty="0">
                          <a:solidFill>
                            <a:srgbClr val="000000"/>
                          </a:solidFill>
                          <a:effectLst/>
                          <a:latin typeface="+mj-lt"/>
                        </a:rPr>
                        <a:t>5</a:t>
                      </a:r>
                    </a:p>
                  </a:txBody>
                  <a:tcPr marL="6350" marR="6350" marT="6350" marB="0"/>
                </a:tc>
                <a:tc>
                  <a:txBody>
                    <a:bodyPr/>
                    <a:lstStyle/>
                    <a:p>
                      <a:pPr algn="ctr" fontAlgn="t"/>
                      <a:r>
                        <a:rPr lang="en-US" sz="1800" b="0" i="0" u="none" strike="noStrike" dirty="0">
                          <a:solidFill>
                            <a:srgbClr val="000000"/>
                          </a:solidFill>
                          <a:effectLst/>
                          <a:latin typeface="+mj-lt"/>
                        </a:rPr>
                        <a:t>30</a:t>
                      </a:r>
                    </a:p>
                  </a:txBody>
                  <a:tcPr marL="6350" marR="6350" marT="6350" marB="0"/>
                </a:tc>
                <a:extLst>
                  <a:ext uri="{0D108BD9-81ED-4DB2-BD59-A6C34878D82A}">
                    <a16:rowId xmlns:a16="http://schemas.microsoft.com/office/drawing/2014/main" val="10007"/>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6 (South)</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a:solidFill>
                            <a:srgbClr val="000000"/>
                          </a:solidFill>
                          <a:effectLst/>
                          <a:latin typeface="+mj-lt"/>
                        </a:rPr>
                        <a:t>18</a:t>
                      </a:r>
                    </a:p>
                  </a:txBody>
                  <a:tcPr marL="6350" marR="6350" marT="6350" marB="0"/>
                </a:tc>
                <a:tc>
                  <a:txBody>
                    <a:bodyPr/>
                    <a:lstStyle/>
                    <a:p>
                      <a:pPr algn="ctr" fontAlgn="t"/>
                      <a:r>
                        <a:rPr lang="en-US" sz="1800" b="0" i="0" u="none" strike="noStrike">
                          <a:solidFill>
                            <a:srgbClr val="000000"/>
                          </a:solidFill>
                          <a:effectLst/>
                          <a:latin typeface="+mj-lt"/>
                        </a:rPr>
                        <a:t>2</a:t>
                      </a:r>
                    </a:p>
                  </a:txBody>
                  <a:tcPr marL="6350" marR="6350" marT="6350" marB="0"/>
                </a:tc>
                <a:tc>
                  <a:txBody>
                    <a:bodyPr/>
                    <a:lstStyle/>
                    <a:p>
                      <a:pPr algn="ctr" fontAlgn="t"/>
                      <a:r>
                        <a:rPr lang="en-US" sz="1800" b="0" i="0" u="none" strike="noStrike" dirty="0">
                          <a:solidFill>
                            <a:srgbClr val="000000"/>
                          </a:solidFill>
                          <a:effectLst/>
                          <a:latin typeface="+mj-lt"/>
                        </a:rPr>
                        <a:t>0</a:t>
                      </a:r>
                    </a:p>
                  </a:txBody>
                  <a:tcPr marL="6350" marR="6350" marT="6350" marB="0"/>
                </a:tc>
                <a:tc>
                  <a:txBody>
                    <a:bodyPr/>
                    <a:lstStyle/>
                    <a:p>
                      <a:pPr algn="ctr" fontAlgn="t"/>
                      <a:r>
                        <a:rPr lang="en-US" sz="1800" b="1" i="0" u="none" strike="noStrike" dirty="0">
                          <a:solidFill>
                            <a:srgbClr val="000000"/>
                          </a:solidFill>
                          <a:effectLst/>
                          <a:latin typeface="+mj-lt"/>
                        </a:rPr>
                        <a:t>20</a:t>
                      </a:r>
                    </a:p>
                  </a:txBody>
                  <a:tcPr marL="6350" marR="6350" marT="6350" marB="0"/>
                </a:tc>
                <a:tc>
                  <a:txBody>
                    <a:bodyPr/>
                    <a:lstStyle/>
                    <a:p>
                      <a:pPr algn="ctr" fontAlgn="t"/>
                      <a:r>
                        <a:rPr lang="en-US" sz="1800" b="0" i="0" u="none" strike="noStrike" dirty="0">
                          <a:solidFill>
                            <a:srgbClr val="000000"/>
                          </a:solidFill>
                          <a:effectLst/>
                          <a:latin typeface="+mj-lt"/>
                        </a:rPr>
                        <a:t>22</a:t>
                      </a:r>
                    </a:p>
                  </a:txBody>
                  <a:tcPr marL="6350" marR="6350" marT="6350" marB="0"/>
                </a:tc>
                <a:extLst>
                  <a:ext uri="{0D108BD9-81ED-4DB2-BD59-A6C34878D82A}">
                    <a16:rowId xmlns:a16="http://schemas.microsoft.com/office/drawing/2014/main" val="10008"/>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7 (East)</a:t>
                      </a:r>
                      <a:endParaRPr lang="en-US" sz="1800" dirty="0">
                        <a:effectLst/>
                        <a:latin typeface="Arial"/>
                        <a:ea typeface="Calibri"/>
                        <a:cs typeface="Times New Roman"/>
                      </a:endParaRPr>
                    </a:p>
                  </a:txBody>
                  <a:tcPr marL="69561" marR="69561" marT="38258" marB="38258"/>
                </a:tc>
                <a:tc>
                  <a:txBody>
                    <a:bodyPr/>
                    <a:lstStyle/>
                    <a:p>
                      <a:pPr algn="ctr" fontAlgn="t"/>
                      <a:r>
                        <a:rPr lang="en-US" sz="1800" b="0" i="0" u="none" strike="noStrike">
                          <a:solidFill>
                            <a:srgbClr val="000000"/>
                          </a:solidFill>
                          <a:effectLst/>
                          <a:latin typeface="+mj-lt"/>
                        </a:rPr>
                        <a:t>15</a:t>
                      </a:r>
                    </a:p>
                  </a:txBody>
                  <a:tcPr marL="6350" marR="6350" marT="6350" marB="0"/>
                </a:tc>
                <a:tc>
                  <a:txBody>
                    <a:bodyPr/>
                    <a:lstStyle/>
                    <a:p>
                      <a:pPr algn="ctr" fontAlgn="t"/>
                      <a:r>
                        <a:rPr lang="en-US" sz="1800" b="0" i="0" u="none" strike="noStrike" dirty="0">
                          <a:solidFill>
                            <a:srgbClr val="000000"/>
                          </a:solidFill>
                          <a:effectLst/>
                          <a:latin typeface="+mj-lt"/>
                        </a:rPr>
                        <a:t>10</a:t>
                      </a:r>
                    </a:p>
                  </a:txBody>
                  <a:tcPr marL="6350" marR="6350" marT="6350" marB="0"/>
                </a:tc>
                <a:tc>
                  <a:txBody>
                    <a:bodyPr/>
                    <a:lstStyle/>
                    <a:p>
                      <a:pPr algn="ctr" fontAlgn="t"/>
                      <a:r>
                        <a:rPr lang="en-US" sz="1800" b="0" i="0" u="none" strike="noStrike" dirty="0">
                          <a:solidFill>
                            <a:srgbClr val="000000"/>
                          </a:solidFill>
                          <a:effectLst/>
                          <a:latin typeface="+mj-lt"/>
                        </a:rPr>
                        <a:t>5</a:t>
                      </a:r>
                    </a:p>
                  </a:txBody>
                  <a:tcPr marL="6350" marR="6350" marT="6350" marB="0"/>
                </a:tc>
                <a:tc>
                  <a:txBody>
                    <a:bodyPr/>
                    <a:lstStyle/>
                    <a:p>
                      <a:pPr algn="ctr" fontAlgn="t"/>
                      <a:r>
                        <a:rPr lang="en-US" sz="1800" b="1" i="0" u="none" strike="noStrike" dirty="0">
                          <a:solidFill>
                            <a:srgbClr val="000000"/>
                          </a:solidFill>
                          <a:effectLst/>
                          <a:latin typeface="+mj-lt"/>
                        </a:rPr>
                        <a:t>30</a:t>
                      </a:r>
                    </a:p>
                  </a:txBody>
                  <a:tcPr marL="6350" marR="6350" marT="6350" marB="0"/>
                </a:tc>
                <a:tc>
                  <a:txBody>
                    <a:bodyPr/>
                    <a:lstStyle/>
                    <a:p>
                      <a:pPr algn="ctr" fontAlgn="t"/>
                      <a:r>
                        <a:rPr lang="en-US" sz="1800" b="0" i="0" u="none" strike="noStrike" dirty="0">
                          <a:solidFill>
                            <a:srgbClr val="000000"/>
                          </a:solidFill>
                          <a:effectLst/>
                          <a:latin typeface="+mj-lt"/>
                        </a:rPr>
                        <a:t>34</a:t>
                      </a:r>
                    </a:p>
                  </a:txBody>
                  <a:tcPr marL="6350" marR="6350" marT="6350" marB="0"/>
                </a:tc>
                <a:extLst>
                  <a:ext uri="{0D108BD9-81ED-4DB2-BD59-A6C34878D82A}">
                    <a16:rowId xmlns:a16="http://schemas.microsoft.com/office/drawing/2014/main" val="10009"/>
                  </a:ext>
                </a:extLst>
              </a:tr>
              <a:tr h="370730">
                <a:tc>
                  <a:txBody>
                    <a:bodyPr/>
                    <a:lstStyle/>
                    <a:p>
                      <a:pPr marL="0" marR="0" algn="l">
                        <a:lnSpc>
                          <a:spcPct val="115000"/>
                        </a:lnSpc>
                        <a:spcBef>
                          <a:spcPts val="0"/>
                        </a:spcBef>
                        <a:spcAft>
                          <a:spcPts val="0"/>
                        </a:spcAft>
                      </a:pPr>
                      <a:r>
                        <a:rPr lang="en-US" sz="1800" kern="1200" dirty="0">
                          <a:solidFill>
                            <a:srgbClr val="000000"/>
                          </a:solidFill>
                          <a:effectLst/>
                          <a:latin typeface="Calibri"/>
                          <a:ea typeface="Times New Roman"/>
                          <a:cs typeface="Arial"/>
                        </a:rPr>
                        <a:t>SPA 8 (South Bay)</a:t>
                      </a:r>
                      <a:endParaRPr lang="en-US" sz="1800" dirty="0">
                        <a:effectLst/>
                        <a:latin typeface="Arial"/>
                        <a:ea typeface="Calibri"/>
                        <a:cs typeface="Times New Roman"/>
                      </a:endParaRPr>
                    </a:p>
                  </a:txBody>
                  <a:tcPr marL="69561" marR="69561" marT="38258" marB="38258">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mj-lt"/>
                        </a:rPr>
                        <a:t>17</a:t>
                      </a:r>
                    </a:p>
                  </a:txBody>
                  <a:tcPr marL="6350" marR="6350" marT="6350" marB="0">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mj-lt"/>
                        </a:rPr>
                        <a:t>9</a:t>
                      </a:r>
                    </a:p>
                  </a:txBody>
                  <a:tcPr marL="6350" marR="6350" marT="6350" marB="0">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mj-lt"/>
                        </a:rPr>
                        <a:t>3</a:t>
                      </a:r>
                    </a:p>
                  </a:txBody>
                  <a:tcPr marL="6350" marR="6350" marT="6350" marB="0">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a:solidFill>
                            <a:srgbClr val="000000"/>
                          </a:solidFill>
                          <a:effectLst/>
                          <a:latin typeface="+mj-lt"/>
                        </a:rPr>
                        <a:t>29</a:t>
                      </a:r>
                    </a:p>
                  </a:txBody>
                  <a:tcPr marL="6350" marR="6350" marT="6350" marB="0">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mj-lt"/>
                        </a:rPr>
                        <a:t>45</a:t>
                      </a:r>
                    </a:p>
                  </a:txBody>
                  <a:tcPr marL="6350" marR="6350" marT="635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4841">
                <a:tc>
                  <a:txBody>
                    <a:bodyPr/>
                    <a:lstStyle/>
                    <a:p>
                      <a:r>
                        <a:rPr lang="en-US" sz="1800" b="1" dirty="0"/>
                        <a:t>Totals</a:t>
                      </a:r>
                    </a:p>
                  </a:txBody>
                  <a:tcPr>
                    <a:lnT w="12700" cap="flat" cmpd="sng" algn="ctr">
                      <a:solidFill>
                        <a:schemeClr val="tx1"/>
                      </a:solidFill>
                      <a:prstDash val="solid"/>
                      <a:round/>
                      <a:headEnd type="none" w="med" len="med"/>
                      <a:tailEnd type="none" w="med" len="med"/>
                    </a:lnT>
                  </a:tcPr>
                </a:tc>
                <a:tc>
                  <a:txBody>
                    <a:bodyPr/>
                    <a:lstStyle/>
                    <a:p>
                      <a:pPr algn="ctr" fontAlgn="t"/>
                      <a:r>
                        <a:rPr lang="en-US" sz="1800" b="0" i="0" u="none" strike="noStrike">
                          <a:solidFill>
                            <a:srgbClr val="000000"/>
                          </a:solidFill>
                          <a:effectLst/>
                          <a:latin typeface="+mj-lt"/>
                        </a:rPr>
                        <a:t>105</a:t>
                      </a:r>
                    </a:p>
                  </a:txBody>
                  <a:tcPr marL="6350" marR="6350" marT="6350" marB="0">
                    <a:lnT w="12700" cap="flat" cmpd="sng" algn="ctr">
                      <a:solidFill>
                        <a:schemeClr val="tx1"/>
                      </a:solidFill>
                      <a:prstDash val="solid"/>
                      <a:round/>
                      <a:headEnd type="none" w="med" len="med"/>
                      <a:tailEnd type="none" w="med" len="med"/>
                    </a:lnT>
                  </a:tcPr>
                </a:tc>
                <a:tc>
                  <a:txBody>
                    <a:bodyPr/>
                    <a:lstStyle/>
                    <a:p>
                      <a:pPr algn="ctr" fontAlgn="t"/>
                      <a:r>
                        <a:rPr lang="en-US" sz="1800" b="0" i="0" u="none" strike="noStrike">
                          <a:solidFill>
                            <a:srgbClr val="000000"/>
                          </a:solidFill>
                          <a:effectLst/>
                          <a:latin typeface="+mj-lt"/>
                        </a:rPr>
                        <a:t>68</a:t>
                      </a:r>
                    </a:p>
                  </a:txBody>
                  <a:tcPr marL="6350" marR="6350" marT="6350" marB="0">
                    <a:lnT w="12700" cap="flat" cmpd="sng" algn="ctr">
                      <a:solidFill>
                        <a:schemeClr val="tx1"/>
                      </a:solidFill>
                      <a:prstDash val="solid"/>
                      <a:round/>
                      <a:headEnd type="none" w="med" len="med"/>
                      <a:tailEnd type="none" w="med" len="med"/>
                    </a:lnT>
                  </a:tcPr>
                </a:tc>
                <a:tc>
                  <a:txBody>
                    <a:bodyPr/>
                    <a:lstStyle/>
                    <a:p>
                      <a:pPr algn="ctr" fontAlgn="t"/>
                      <a:r>
                        <a:rPr lang="en-US" sz="1800" b="0" i="0" u="none" strike="noStrike" dirty="0">
                          <a:solidFill>
                            <a:srgbClr val="000000"/>
                          </a:solidFill>
                          <a:effectLst/>
                          <a:latin typeface="+mj-lt"/>
                        </a:rPr>
                        <a:t>33</a:t>
                      </a:r>
                    </a:p>
                  </a:txBody>
                  <a:tcPr marL="6350" marR="6350" marT="6350" marB="0">
                    <a:lnT w="12700" cap="flat" cmpd="sng" algn="ctr">
                      <a:solidFill>
                        <a:schemeClr val="tx1"/>
                      </a:solidFill>
                      <a:prstDash val="solid"/>
                      <a:round/>
                      <a:headEnd type="none" w="med" len="med"/>
                      <a:tailEnd type="none" w="med" len="med"/>
                    </a:lnT>
                  </a:tcPr>
                </a:tc>
                <a:tc>
                  <a:txBody>
                    <a:bodyPr/>
                    <a:lstStyle/>
                    <a:p>
                      <a:pPr algn="ctr" fontAlgn="t"/>
                      <a:r>
                        <a:rPr lang="en-US" sz="1800" b="1" i="0" u="none" strike="noStrike" dirty="0">
                          <a:solidFill>
                            <a:srgbClr val="000000"/>
                          </a:solidFill>
                          <a:effectLst/>
                          <a:latin typeface="+mj-lt"/>
                        </a:rPr>
                        <a:t>206</a:t>
                      </a:r>
                    </a:p>
                  </a:txBody>
                  <a:tcPr marL="6350" marR="6350" marT="6350" marB="0">
                    <a:lnT w="12700" cap="flat" cmpd="sng" algn="ctr">
                      <a:solidFill>
                        <a:schemeClr val="tx1"/>
                      </a:solidFill>
                      <a:prstDash val="solid"/>
                      <a:round/>
                      <a:headEnd type="none" w="med" len="med"/>
                      <a:tailEnd type="none" w="med" len="med"/>
                    </a:lnT>
                  </a:tcPr>
                </a:tc>
                <a:tc>
                  <a:txBody>
                    <a:bodyPr/>
                    <a:lstStyle/>
                    <a:p>
                      <a:pPr algn="ctr" fontAlgn="t"/>
                      <a:r>
                        <a:rPr lang="en-US" sz="1800" b="0" i="0" u="none" strike="noStrike" dirty="0">
                          <a:solidFill>
                            <a:srgbClr val="000000"/>
                          </a:solidFill>
                          <a:effectLst/>
                          <a:latin typeface="+mj-lt"/>
                        </a:rPr>
                        <a:t>305</a:t>
                      </a:r>
                    </a:p>
                  </a:txBody>
                  <a:tcPr marL="6350" marR="6350" marT="635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8627E-CB0C-43D7-8981-569384039997}" type="slidenum">
              <a:rPr kumimoji="0" lang="en-US" sz="1200" b="0" i="0" u="none" strike="noStrike" kern="1200" cap="none" spc="0" normalizeH="0" baseline="0" noProof="0" smtClean="0">
                <a:ln>
                  <a:noFill/>
                </a:ln>
                <a:solidFill>
                  <a:srgbClr val="005A8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5A82"/>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4785749-1940-3921-FDBD-DAFE18FB10C6}"/>
              </a:ext>
            </a:extLst>
          </p:cNvPr>
          <p:cNvPicPr>
            <a:picLocks noChangeAspect="1"/>
          </p:cNvPicPr>
          <p:nvPr/>
        </p:nvPicPr>
        <p:blipFill>
          <a:blip r:embed="rId3"/>
          <a:stretch>
            <a:fillRect/>
          </a:stretch>
        </p:blipFill>
        <p:spPr>
          <a:xfrm>
            <a:off x="7677150" y="47282"/>
            <a:ext cx="1347333" cy="475529"/>
          </a:xfrm>
          <a:prstGeom prst="rect">
            <a:avLst/>
          </a:prstGeom>
        </p:spPr>
      </p:pic>
      <p:pic>
        <p:nvPicPr>
          <p:cNvPr id="7" name="Picture 6">
            <a:extLst>
              <a:ext uri="{FF2B5EF4-FFF2-40B4-BE49-F238E27FC236}">
                <a16:creationId xmlns:a16="http://schemas.microsoft.com/office/drawing/2014/main" id="{306CBB31-010F-E18A-67B3-55DD738938D7}"/>
              </a:ext>
            </a:extLst>
          </p:cNvPr>
          <p:cNvPicPr>
            <a:picLocks noChangeAspect="1"/>
          </p:cNvPicPr>
          <p:nvPr/>
        </p:nvPicPr>
        <p:blipFill>
          <a:blip r:embed="rId4"/>
          <a:stretch>
            <a:fillRect/>
          </a:stretch>
        </p:blipFill>
        <p:spPr>
          <a:xfrm>
            <a:off x="6991290" y="6134821"/>
            <a:ext cx="1371719" cy="627942"/>
          </a:xfrm>
          <a:prstGeom prst="rect">
            <a:avLst/>
          </a:prstGeom>
        </p:spPr>
      </p:pic>
      <p:pic>
        <p:nvPicPr>
          <p:cNvPr id="8" name="Picture 7">
            <a:extLst>
              <a:ext uri="{FF2B5EF4-FFF2-40B4-BE49-F238E27FC236}">
                <a16:creationId xmlns:a16="http://schemas.microsoft.com/office/drawing/2014/main" id="{73F60C87-CB83-F93A-53E4-9BCE71EC4DD4}"/>
              </a:ext>
            </a:extLst>
          </p:cNvPr>
          <p:cNvPicPr>
            <a:picLocks noChangeAspect="1"/>
          </p:cNvPicPr>
          <p:nvPr/>
        </p:nvPicPr>
        <p:blipFill>
          <a:blip r:embed="rId5"/>
          <a:stretch>
            <a:fillRect/>
          </a:stretch>
        </p:blipFill>
        <p:spPr>
          <a:xfrm>
            <a:off x="-90942" y="980618"/>
            <a:ext cx="9144000" cy="12184"/>
          </a:xfrm>
          <a:prstGeom prst="rect">
            <a:avLst/>
          </a:prstGeom>
        </p:spPr>
      </p:pic>
    </p:spTree>
    <p:extLst>
      <p:ext uri="{BB962C8B-B14F-4D97-AF65-F5344CB8AC3E}">
        <p14:creationId xmlns:p14="http://schemas.microsoft.com/office/powerpoint/2010/main" val="232554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49"/>
            <a:ext cx="8229600" cy="685800"/>
          </a:xfrm>
        </p:spPr>
        <p:txBody>
          <a:bodyPr>
            <a:normAutofit/>
          </a:bodyPr>
          <a:lstStyle/>
          <a:p>
            <a:pPr lvl="0" algn="l" defTabSz="457200">
              <a:spcBef>
                <a:spcPts val="0"/>
              </a:spcBef>
            </a:pPr>
            <a:r>
              <a:rPr lang="en-US" sz="3200" dirty="0">
                <a:solidFill>
                  <a:schemeClr val="tx2"/>
                </a:solidFill>
                <a:ea typeface="+mn-ea"/>
                <a:cs typeface="+mn-cs"/>
              </a:rPr>
              <a:t>LA County Service Planning Areas</a:t>
            </a:r>
            <a:endParaRPr lang="en-US" sz="3200" dirty="0">
              <a:solidFill>
                <a:schemeClr val="tx2"/>
              </a:solidFill>
            </a:endParaRPr>
          </a:p>
        </p:txBody>
      </p:sp>
      <p:sp>
        <p:nvSpPr>
          <p:cNvPr id="3" name="Content Placeholder 2"/>
          <p:cNvSpPr>
            <a:spLocks noGrp="1"/>
          </p:cNvSpPr>
          <p:nvPr>
            <p:ph idx="1"/>
          </p:nvPr>
        </p:nvSpPr>
        <p:spPr>
          <a:xfrm>
            <a:off x="457200" y="1600201"/>
            <a:ext cx="8229600" cy="3886200"/>
          </a:xfrm>
        </p:spPr>
        <p:txBody>
          <a:bodyPr>
            <a:normAutofit/>
          </a:bodyPr>
          <a:lstStyle/>
          <a:p>
            <a:pPr marL="0" lvl="0" indent="0" algn="ctr" defTabSz="457200">
              <a:spcBef>
                <a:spcPts val="0"/>
              </a:spcBef>
              <a:buNone/>
            </a:pPr>
            <a:endParaRPr lang="en-US" sz="2400" b="1" dirty="0">
              <a:solidFill>
                <a:prstClr val="white">
                  <a:lumMod val="50000"/>
                </a:prstClr>
              </a:solidFill>
            </a:endParaRPr>
          </a:p>
          <a:p>
            <a:pPr marL="0" lvl="0" indent="0" algn="ctr" defTabSz="457200">
              <a:spcBef>
                <a:spcPts val="0"/>
              </a:spcBef>
              <a:buNone/>
            </a:pPr>
            <a:endParaRPr lang="en-US" sz="2400" b="1" dirty="0">
              <a:solidFill>
                <a:prstClr val="white">
                  <a:lumMod val="50000"/>
                </a:prstClr>
              </a:solidFill>
            </a:endParaRPr>
          </a:p>
          <a:p>
            <a:endParaRPr lang="en-US" dirty="0"/>
          </a:p>
        </p:txBody>
      </p:sp>
      <p:sp>
        <p:nvSpPr>
          <p:cNvPr id="4" name="Slide Number Placeholder 3"/>
          <p:cNvSpPr>
            <a:spLocks noGrp="1"/>
          </p:cNvSpPr>
          <p:nvPr>
            <p:ph type="sldNum" sz="quarter" idx="12"/>
          </p:nvPr>
        </p:nvSpPr>
        <p:spPr/>
        <p:txBody>
          <a:bodyPr/>
          <a:lstStyle/>
          <a:p>
            <a:fld id="{E848627E-CB0C-43D7-8981-569384039997}" type="slidenum">
              <a:rPr lang="en-US" smtClean="0">
                <a:solidFill>
                  <a:srgbClr val="005A82"/>
                </a:solidFill>
              </a:rPr>
              <a:t>15</a:t>
            </a:fld>
            <a:endParaRPr lang="en-US" dirty="0">
              <a:solidFill>
                <a:srgbClr val="005A82"/>
              </a:solidFill>
            </a:endParaRPr>
          </a:p>
        </p:txBody>
      </p:sp>
      <p:pic>
        <p:nvPicPr>
          <p:cNvPr id="2050" name="Picture 2" descr="N:\ChildCareOffice\Data Collection and Analysis\Data Sets\Service Planning Areas\SPA_DMHMap_Key05_Final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98965"/>
            <a:ext cx="5791140" cy="60227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2798457-AF42-7032-409F-2438EC98B1E9}"/>
              </a:ext>
            </a:extLst>
          </p:cNvPr>
          <p:cNvPicPr>
            <a:picLocks noChangeAspect="1"/>
          </p:cNvPicPr>
          <p:nvPr/>
        </p:nvPicPr>
        <p:blipFill>
          <a:blip r:embed="rId4"/>
          <a:stretch>
            <a:fillRect/>
          </a:stretch>
        </p:blipFill>
        <p:spPr>
          <a:xfrm>
            <a:off x="7632133" y="36249"/>
            <a:ext cx="1347333" cy="475529"/>
          </a:xfrm>
          <a:prstGeom prst="rect">
            <a:avLst/>
          </a:prstGeom>
        </p:spPr>
      </p:pic>
      <p:pic>
        <p:nvPicPr>
          <p:cNvPr id="7" name="Picture 6">
            <a:extLst>
              <a:ext uri="{FF2B5EF4-FFF2-40B4-BE49-F238E27FC236}">
                <a16:creationId xmlns:a16="http://schemas.microsoft.com/office/drawing/2014/main" id="{A68B2327-A526-A035-15C5-4DDA23AFE3DC}"/>
              </a:ext>
            </a:extLst>
          </p:cNvPr>
          <p:cNvPicPr>
            <a:picLocks noChangeAspect="1"/>
          </p:cNvPicPr>
          <p:nvPr/>
        </p:nvPicPr>
        <p:blipFill>
          <a:blip r:embed="rId5"/>
          <a:stretch>
            <a:fillRect/>
          </a:stretch>
        </p:blipFill>
        <p:spPr>
          <a:xfrm>
            <a:off x="6934140" y="6093533"/>
            <a:ext cx="1371719" cy="627942"/>
          </a:xfrm>
          <a:prstGeom prst="rect">
            <a:avLst/>
          </a:prstGeom>
        </p:spPr>
      </p:pic>
      <p:pic>
        <p:nvPicPr>
          <p:cNvPr id="8" name="Picture 7">
            <a:extLst>
              <a:ext uri="{FF2B5EF4-FFF2-40B4-BE49-F238E27FC236}">
                <a16:creationId xmlns:a16="http://schemas.microsoft.com/office/drawing/2014/main" id="{3B30DD6F-DA63-24B8-3FA8-39A652475101}"/>
              </a:ext>
            </a:extLst>
          </p:cNvPr>
          <p:cNvPicPr>
            <a:picLocks noChangeAspect="1"/>
          </p:cNvPicPr>
          <p:nvPr/>
        </p:nvPicPr>
        <p:blipFill>
          <a:blip r:embed="rId6"/>
          <a:stretch>
            <a:fillRect/>
          </a:stretch>
        </p:blipFill>
        <p:spPr>
          <a:xfrm>
            <a:off x="28575" y="699018"/>
            <a:ext cx="9144000" cy="12184"/>
          </a:xfrm>
          <a:prstGeom prst="rect">
            <a:avLst/>
          </a:prstGeom>
        </p:spPr>
      </p:pic>
    </p:spTree>
    <p:extLst>
      <p:ext uri="{BB962C8B-B14F-4D97-AF65-F5344CB8AC3E}">
        <p14:creationId xmlns:p14="http://schemas.microsoft.com/office/powerpoint/2010/main" val="271287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69D3-2B06-51FB-4BE9-E4F7A6E1CF96}"/>
              </a:ext>
            </a:extLst>
          </p:cNvPr>
          <p:cNvSpPr>
            <a:spLocks noGrp="1"/>
          </p:cNvSpPr>
          <p:nvPr>
            <p:ph type="title"/>
          </p:nvPr>
        </p:nvSpPr>
        <p:spPr>
          <a:xfrm>
            <a:off x="9525" y="57150"/>
            <a:ext cx="8229600" cy="781050"/>
          </a:xfrm>
        </p:spPr>
        <p:txBody>
          <a:bodyPr>
            <a:normAutofit/>
          </a:bodyPr>
          <a:lstStyle/>
          <a:p>
            <a:pPr algn="l"/>
            <a:r>
              <a:rPr lang="en-US" sz="4000" dirty="0">
                <a:solidFill>
                  <a:schemeClr val="tx2"/>
                </a:solidFill>
              </a:rPr>
              <a:t>PUBLIC COMMENT</a:t>
            </a:r>
          </a:p>
        </p:txBody>
      </p:sp>
      <p:sp>
        <p:nvSpPr>
          <p:cNvPr id="3" name="Content Placeholder 2">
            <a:extLst>
              <a:ext uri="{FF2B5EF4-FFF2-40B4-BE49-F238E27FC236}">
                <a16:creationId xmlns:a16="http://schemas.microsoft.com/office/drawing/2014/main" id="{37DDD120-B094-BC67-6E32-1D8C9ABFAED8}"/>
              </a:ext>
            </a:extLst>
          </p:cNvPr>
          <p:cNvSpPr>
            <a:spLocks noGrp="1"/>
          </p:cNvSpPr>
          <p:nvPr>
            <p:ph idx="1"/>
          </p:nvPr>
        </p:nvSpPr>
        <p:spPr>
          <a:xfrm>
            <a:off x="457200" y="1021642"/>
            <a:ext cx="8229600" cy="5104521"/>
          </a:xfrm>
        </p:spPr>
        <p:txBody>
          <a:bodyPr>
            <a:normAutofit/>
          </a:bodyPr>
          <a:lstStyle/>
          <a:p>
            <a:pPr marL="0" indent="0">
              <a:buNone/>
            </a:pPr>
            <a:r>
              <a:rPr lang="en-US" sz="4000" dirty="0">
                <a:solidFill>
                  <a:schemeClr val="tx2"/>
                </a:solidFill>
              </a:rPr>
              <a:t>Comments, Questions, and Reflections</a:t>
            </a:r>
          </a:p>
        </p:txBody>
      </p:sp>
      <p:sp>
        <p:nvSpPr>
          <p:cNvPr id="4" name="Slide Number Placeholder 3">
            <a:extLst>
              <a:ext uri="{FF2B5EF4-FFF2-40B4-BE49-F238E27FC236}">
                <a16:creationId xmlns:a16="http://schemas.microsoft.com/office/drawing/2014/main" id="{2F9BD4DA-A189-61F2-D3F7-5BFD9666F5FD}"/>
              </a:ext>
            </a:extLst>
          </p:cNvPr>
          <p:cNvSpPr>
            <a:spLocks noGrp="1"/>
          </p:cNvSpPr>
          <p:nvPr>
            <p:ph type="sldNum" sz="quarter" idx="12"/>
          </p:nvPr>
        </p:nvSpPr>
        <p:spPr/>
        <p:txBody>
          <a:bodyPr/>
          <a:lstStyle/>
          <a:p>
            <a:fld id="{E848627E-CB0C-43D7-8981-569384039997}" type="slidenum">
              <a:rPr lang="en-US" smtClean="0"/>
              <a:t>16</a:t>
            </a:fld>
            <a:endParaRPr lang="en-US"/>
          </a:p>
        </p:txBody>
      </p:sp>
      <p:pic>
        <p:nvPicPr>
          <p:cNvPr id="5" name="Picture 4">
            <a:extLst>
              <a:ext uri="{FF2B5EF4-FFF2-40B4-BE49-F238E27FC236}">
                <a16:creationId xmlns:a16="http://schemas.microsoft.com/office/drawing/2014/main" id="{1AC872FB-6A37-95BE-10DA-8C22360369ED}"/>
              </a:ext>
            </a:extLst>
          </p:cNvPr>
          <p:cNvPicPr>
            <a:picLocks noChangeAspect="1"/>
          </p:cNvPicPr>
          <p:nvPr/>
        </p:nvPicPr>
        <p:blipFill>
          <a:blip r:embed="rId2"/>
          <a:stretch>
            <a:fillRect/>
          </a:stretch>
        </p:blipFill>
        <p:spPr>
          <a:xfrm>
            <a:off x="2057400" y="1881286"/>
            <a:ext cx="4762500" cy="4657626"/>
          </a:xfrm>
          <a:prstGeom prst="rect">
            <a:avLst/>
          </a:prstGeom>
        </p:spPr>
      </p:pic>
      <p:pic>
        <p:nvPicPr>
          <p:cNvPr id="9" name="Picture 8">
            <a:extLst>
              <a:ext uri="{FF2B5EF4-FFF2-40B4-BE49-F238E27FC236}">
                <a16:creationId xmlns:a16="http://schemas.microsoft.com/office/drawing/2014/main" id="{EE065FDF-5414-736B-3284-FFAB41E82B04}"/>
              </a:ext>
            </a:extLst>
          </p:cNvPr>
          <p:cNvPicPr>
            <a:picLocks noChangeAspect="1"/>
          </p:cNvPicPr>
          <p:nvPr/>
        </p:nvPicPr>
        <p:blipFill>
          <a:blip r:embed="rId3"/>
          <a:stretch>
            <a:fillRect/>
          </a:stretch>
        </p:blipFill>
        <p:spPr>
          <a:xfrm>
            <a:off x="7610947" y="146050"/>
            <a:ext cx="1347333" cy="475529"/>
          </a:xfrm>
          <a:prstGeom prst="rect">
            <a:avLst/>
          </a:prstGeom>
        </p:spPr>
      </p:pic>
      <p:pic>
        <p:nvPicPr>
          <p:cNvPr id="10" name="Picture 9">
            <a:extLst>
              <a:ext uri="{FF2B5EF4-FFF2-40B4-BE49-F238E27FC236}">
                <a16:creationId xmlns:a16="http://schemas.microsoft.com/office/drawing/2014/main" id="{49F3F84F-731D-5F9D-538C-2C51F27BC86D}"/>
              </a:ext>
            </a:extLst>
          </p:cNvPr>
          <p:cNvPicPr>
            <a:picLocks noChangeAspect="1"/>
          </p:cNvPicPr>
          <p:nvPr/>
        </p:nvPicPr>
        <p:blipFill>
          <a:blip r:embed="rId4"/>
          <a:stretch>
            <a:fillRect/>
          </a:stretch>
        </p:blipFill>
        <p:spPr>
          <a:xfrm>
            <a:off x="6912894" y="6172908"/>
            <a:ext cx="1371719" cy="627942"/>
          </a:xfrm>
          <a:prstGeom prst="rect">
            <a:avLst/>
          </a:prstGeom>
        </p:spPr>
      </p:pic>
      <p:pic>
        <p:nvPicPr>
          <p:cNvPr id="11" name="Picture 10">
            <a:extLst>
              <a:ext uri="{FF2B5EF4-FFF2-40B4-BE49-F238E27FC236}">
                <a16:creationId xmlns:a16="http://schemas.microsoft.com/office/drawing/2014/main" id="{0E53ECEA-687F-00EB-80F9-183E13BB876C}"/>
              </a:ext>
            </a:extLst>
          </p:cNvPr>
          <p:cNvPicPr>
            <a:picLocks noChangeAspect="1"/>
          </p:cNvPicPr>
          <p:nvPr/>
        </p:nvPicPr>
        <p:blipFill>
          <a:blip r:embed="rId5"/>
          <a:stretch>
            <a:fillRect/>
          </a:stretch>
        </p:blipFill>
        <p:spPr>
          <a:xfrm>
            <a:off x="9525" y="724480"/>
            <a:ext cx="9144000" cy="12192"/>
          </a:xfrm>
          <a:prstGeom prst="rect">
            <a:avLst/>
          </a:prstGeom>
        </p:spPr>
      </p:pic>
    </p:spTree>
    <p:extLst>
      <p:ext uri="{BB962C8B-B14F-4D97-AF65-F5344CB8AC3E}">
        <p14:creationId xmlns:p14="http://schemas.microsoft.com/office/powerpoint/2010/main" val="325955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69D2-94F3-7AD1-8733-AF4781DE7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DE396-639F-B040-7974-F1985BCF3591}"/>
              </a:ext>
            </a:extLst>
          </p:cNvPr>
          <p:cNvSpPr>
            <a:spLocks noGrp="1"/>
          </p:cNvSpPr>
          <p:nvPr>
            <p:ph type="title"/>
          </p:nvPr>
        </p:nvSpPr>
        <p:spPr>
          <a:xfrm>
            <a:off x="92075" y="52387"/>
            <a:ext cx="8229600" cy="703262"/>
          </a:xfrm>
        </p:spPr>
        <p:txBody>
          <a:bodyPr>
            <a:normAutofit/>
          </a:bodyPr>
          <a:lstStyle/>
          <a:p>
            <a:pPr algn="l"/>
            <a:r>
              <a:rPr lang="en-US" sz="3200" dirty="0">
                <a:solidFill>
                  <a:schemeClr val="tx2"/>
                </a:solidFill>
              </a:rPr>
              <a:t>LOCAL FUNDING PRIORITIES</a:t>
            </a:r>
          </a:p>
        </p:txBody>
      </p:sp>
      <p:sp>
        <p:nvSpPr>
          <p:cNvPr id="3" name="Content Placeholder 2">
            <a:extLst>
              <a:ext uri="{FF2B5EF4-FFF2-40B4-BE49-F238E27FC236}">
                <a16:creationId xmlns:a16="http://schemas.microsoft.com/office/drawing/2014/main" id="{B26D0C41-3D3C-916D-9846-716E245070B0}"/>
              </a:ext>
            </a:extLst>
          </p:cNvPr>
          <p:cNvSpPr>
            <a:spLocks noGrp="1"/>
          </p:cNvSpPr>
          <p:nvPr>
            <p:ph idx="1"/>
          </p:nvPr>
        </p:nvSpPr>
        <p:spPr>
          <a:xfrm>
            <a:off x="285750" y="1023143"/>
            <a:ext cx="4724400" cy="5387182"/>
          </a:xfrm>
        </p:spPr>
        <p:txBody>
          <a:bodyPr>
            <a:normAutofit fontScale="77500" lnSpcReduction="20000"/>
          </a:bodyPr>
          <a:lstStyle/>
          <a:p>
            <a:pPr marL="0" indent="0">
              <a:buNone/>
            </a:pPr>
            <a:r>
              <a:rPr lang="en-US" sz="3600" b="1" dirty="0">
                <a:solidFill>
                  <a:schemeClr val="tx2"/>
                </a:solidFill>
              </a:rPr>
              <a:t>What is it?</a:t>
            </a:r>
          </a:p>
          <a:p>
            <a:r>
              <a:rPr lang="en-US" sz="2300" dirty="0"/>
              <a:t>Compares the number of LA County children income eligible* for subsidized early care and education services, to the number of children enrolled in subsidized/publicly funded early care and education</a:t>
            </a:r>
          </a:p>
          <a:p>
            <a:r>
              <a:rPr lang="en-US" sz="2300" dirty="0"/>
              <a:t>Separated by zip code &amp; age group</a:t>
            </a:r>
          </a:p>
          <a:p>
            <a:pPr marL="0" indent="0">
              <a:buNone/>
            </a:pPr>
            <a:r>
              <a:rPr lang="en-US" sz="3600" b="1" dirty="0">
                <a:solidFill>
                  <a:schemeClr val="tx2"/>
                </a:solidFill>
              </a:rPr>
              <a:t>How is it used?</a:t>
            </a:r>
          </a:p>
          <a:p>
            <a:r>
              <a:rPr lang="en-US" sz="2300" dirty="0"/>
              <a:t>State departments consider the report when distributing funding to promote equal access to child development services</a:t>
            </a:r>
          </a:p>
          <a:p>
            <a:r>
              <a:rPr lang="en-US" sz="2300" dirty="0"/>
              <a:t>Local Planning Councils elevate for strategic planning</a:t>
            </a:r>
          </a:p>
          <a:p>
            <a:r>
              <a:rPr lang="en-US" sz="2300" dirty="0"/>
              <a:t>Early care and education providers utilize to apply for funding</a:t>
            </a:r>
          </a:p>
          <a:p>
            <a:r>
              <a:rPr lang="en-US" sz="2300" dirty="0"/>
              <a:t>Programs prioritize services based on report</a:t>
            </a:r>
          </a:p>
          <a:p>
            <a:r>
              <a:rPr lang="en-US" sz="2300" dirty="0">
                <a:ea typeface="Lato"/>
                <a:cs typeface="Lato"/>
              </a:rPr>
              <a:t>Excel and PDF reports are available at  </a:t>
            </a:r>
            <a:r>
              <a:rPr lang="en-US" sz="2300" dirty="0">
                <a:solidFill>
                  <a:srgbClr val="008080"/>
                </a:solidFill>
                <a:hlinkClick r:id="rId3"/>
              </a:rPr>
              <a:t>childcare.lacounty.gov/</a:t>
            </a:r>
            <a:r>
              <a:rPr lang="en-US" sz="2300" dirty="0" err="1">
                <a:solidFill>
                  <a:srgbClr val="008080"/>
                </a:solidFill>
                <a:hlinkClick r:id="rId3"/>
              </a:rPr>
              <a:t>lpc</a:t>
            </a:r>
            <a:r>
              <a:rPr lang="en-US" sz="2300" dirty="0">
                <a:solidFill>
                  <a:srgbClr val="008080"/>
                </a:solidFill>
                <a:hlinkClick r:id="rId3"/>
              </a:rPr>
              <a:t>/#activities</a:t>
            </a:r>
            <a:endParaRPr lang="en-US" sz="2300" dirty="0">
              <a:solidFill>
                <a:srgbClr val="008080"/>
              </a:solidFill>
            </a:endParaRPr>
          </a:p>
          <a:p>
            <a:pPr marL="0" indent="0">
              <a:buNone/>
            </a:pPr>
            <a:endParaRPr lang="en-US" sz="2000" dirty="0"/>
          </a:p>
          <a:p>
            <a:pPr marL="0" indent="0">
              <a:buNone/>
            </a:pPr>
            <a:r>
              <a:rPr lang="en-US" sz="1000" dirty="0"/>
              <a:t>*Management Bulletin 15-04.  Local Child Care and Development Planning Council Funding Priority Setting Process.  June 2015.  Available at </a:t>
            </a:r>
            <a:r>
              <a:rPr lang="en-US" sz="1000" dirty="0">
                <a:solidFill>
                  <a:prstClr val="white">
                    <a:lumMod val="50000"/>
                  </a:prstClr>
                </a:solidFill>
                <a:hlinkClick r:id="rId4"/>
              </a:rPr>
              <a:t>https://cdss.ca.gov/inforesources/child-care-and-development/quality-improvement-initiatives/local-child-care-and-development-planning-councils/management-bulletin-15-04</a:t>
            </a:r>
            <a:r>
              <a:rPr lang="en-US" sz="1000" dirty="0">
                <a:solidFill>
                  <a:prstClr val="white">
                    <a:lumMod val="50000"/>
                  </a:prstClr>
                </a:solidFill>
              </a:rPr>
              <a:t> </a:t>
            </a:r>
          </a:p>
          <a:p>
            <a:pPr marL="0" indent="0">
              <a:buNone/>
            </a:pPr>
            <a:endParaRPr lang="en-US" dirty="0"/>
          </a:p>
        </p:txBody>
      </p:sp>
      <p:sp>
        <p:nvSpPr>
          <p:cNvPr id="4" name="Slide Number Placeholder 3">
            <a:extLst>
              <a:ext uri="{FF2B5EF4-FFF2-40B4-BE49-F238E27FC236}">
                <a16:creationId xmlns:a16="http://schemas.microsoft.com/office/drawing/2014/main" id="{EF93AF0A-5143-713A-3463-89A8DFDA1547}"/>
              </a:ext>
            </a:extLst>
          </p:cNvPr>
          <p:cNvSpPr>
            <a:spLocks noGrp="1"/>
          </p:cNvSpPr>
          <p:nvPr>
            <p:ph type="sldNum" sz="quarter" idx="12"/>
          </p:nvPr>
        </p:nvSpPr>
        <p:spPr/>
        <p:txBody>
          <a:bodyPr/>
          <a:lstStyle/>
          <a:p>
            <a:fld id="{E848627E-CB0C-43D7-8981-569384039997}" type="slidenum">
              <a:rPr lang="en-US" smtClean="0"/>
              <a:t>2</a:t>
            </a:fld>
            <a:endParaRPr lang="en-US"/>
          </a:p>
        </p:txBody>
      </p:sp>
      <p:pic>
        <p:nvPicPr>
          <p:cNvPr id="5" name="Picture 4">
            <a:extLst>
              <a:ext uri="{FF2B5EF4-FFF2-40B4-BE49-F238E27FC236}">
                <a16:creationId xmlns:a16="http://schemas.microsoft.com/office/drawing/2014/main" id="{1B7A67F1-A5E2-864F-F058-E741CE7833F1}"/>
              </a:ext>
            </a:extLst>
          </p:cNvPr>
          <p:cNvPicPr>
            <a:picLocks noChangeAspect="1"/>
          </p:cNvPicPr>
          <p:nvPr/>
        </p:nvPicPr>
        <p:blipFill>
          <a:blip r:embed="rId5"/>
          <a:stretch>
            <a:fillRect/>
          </a:stretch>
        </p:blipFill>
        <p:spPr>
          <a:xfrm>
            <a:off x="5541625" y="1206500"/>
            <a:ext cx="3307100" cy="4710112"/>
          </a:xfrm>
          <a:prstGeom prst="rect">
            <a:avLst/>
          </a:prstGeom>
        </p:spPr>
      </p:pic>
      <p:pic>
        <p:nvPicPr>
          <p:cNvPr id="6" name="Picture 5">
            <a:extLst>
              <a:ext uri="{FF2B5EF4-FFF2-40B4-BE49-F238E27FC236}">
                <a16:creationId xmlns:a16="http://schemas.microsoft.com/office/drawing/2014/main" id="{F51B4E79-D0C6-D103-6083-D5EA3B033247}"/>
              </a:ext>
            </a:extLst>
          </p:cNvPr>
          <p:cNvPicPr>
            <a:picLocks noChangeAspect="1"/>
          </p:cNvPicPr>
          <p:nvPr/>
        </p:nvPicPr>
        <p:blipFill>
          <a:blip r:embed="rId6"/>
          <a:stretch>
            <a:fillRect/>
          </a:stretch>
        </p:blipFill>
        <p:spPr>
          <a:xfrm>
            <a:off x="6858000" y="6172654"/>
            <a:ext cx="1347333" cy="621846"/>
          </a:xfrm>
          <a:prstGeom prst="rect">
            <a:avLst/>
          </a:prstGeom>
        </p:spPr>
      </p:pic>
      <p:pic>
        <p:nvPicPr>
          <p:cNvPr id="7" name="Picture 6">
            <a:extLst>
              <a:ext uri="{FF2B5EF4-FFF2-40B4-BE49-F238E27FC236}">
                <a16:creationId xmlns:a16="http://schemas.microsoft.com/office/drawing/2014/main" id="{A498B173-E5AB-686E-A7CA-D1F68C173D27}"/>
              </a:ext>
            </a:extLst>
          </p:cNvPr>
          <p:cNvPicPr>
            <a:picLocks noChangeAspect="1"/>
          </p:cNvPicPr>
          <p:nvPr/>
        </p:nvPicPr>
        <p:blipFill>
          <a:blip r:embed="rId7"/>
          <a:stretch>
            <a:fillRect/>
          </a:stretch>
        </p:blipFill>
        <p:spPr>
          <a:xfrm>
            <a:off x="7620000" y="107950"/>
            <a:ext cx="1346200" cy="475559"/>
          </a:xfrm>
          <a:prstGeom prst="rect">
            <a:avLst/>
          </a:prstGeom>
        </p:spPr>
      </p:pic>
      <p:cxnSp>
        <p:nvCxnSpPr>
          <p:cNvPr id="11" name="Straight Connector 10">
            <a:extLst>
              <a:ext uri="{FF2B5EF4-FFF2-40B4-BE49-F238E27FC236}">
                <a16:creationId xmlns:a16="http://schemas.microsoft.com/office/drawing/2014/main" id="{D3344CD6-C8EE-FDD9-47BD-D91B34CEE08C}"/>
              </a:ext>
            </a:extLst>
          </p:cNvPr>
          <p:cNvCxnSpPr/>
          <p:nvPr/>
        </p:nvCxnSpPr>
        <p:spPr>
          <a:xfrm>
            <a:off x="0" y="75564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9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38D63-E01E-3D06-5581-32BE4D429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C61F4-221D-DB55-CABC-8BA13CC8B969}"/>
              </a:ext>
            </a:extLst>
          </p:cNvPr>
          <p:cNvSpPr>
            <a:spLocks noGrp="1"/>
          </p:cNvSpPr>
          <p:nvPr>
            <p:ph type="title"/>
          </p:nvPr>
        </p:nvSpPr>
        <p:spPr>
          <a:xfrm>
            <a:off x="-13833" y="13134"/>
            <a:ext cx="8229600" cy="715962"/>
          </a:xfrm>
        </p:spPr>
        <p:txBody>
          <a:bodyPr>
            <a:normAutofit/>
          </a:bodyPr>
          <a:lstStyle/>
          <a:p>
            <a:pPr algn="l"/>
            <a:r>
              <a:rPr lang="en-US" sz="3200" dirty="0">
                <a:solidFill>
                  <a:schemeClr val="tx2"/>
                </a:solidFill>
              </a:rPr>
              <a:t>SHIFTS IN DATA  COLLECTION</a:t>
            </a:r>
          </a:p>
        </p:txBody>
      </p:sp>
      <p:sp>
        <p:nvSpPr>
          <p:cNvPr id="3" name="Content Placeholder 2">
            <a:extLst>
              <a:ext uri="{FF2B5EF4-FFF2-40B4-BE49-F238E27FC236}">
                <a16:creationId xmlns:a16="http://schemas.microsoft.com/office/drawing/2014/main" id="{6617F9F7-CC08-9E88-C1A9-A1273C5E45A6}"/>
              </a:ext>
            </a:extLst>
          </p:cNvPr>
          <p:cNvSpPr>
            <a:spLocks noGrp="1"/>
          </p:cNvSpPr>
          <p:nvPr>
            <p:ph idx="1"/>
          </p:nvPr>
        </p:nvSpPr>
        <p:spPr>
          <a:xfrm>
            <a:off x="510042" y="1221220"/>
            <a:ext cx="8100558" cy="4525963"/>
          </a:xfrm>
        </p:spPr>
        <p:txBody>
          <a:bodyPr>
            <a:normAutofit/>
          </a:bodyPr>
          <a:lstStyle/>
          <a:p>
            <a:pPr marL="0" indent="0">
              <a:buNone/>
            </a:pPr>
            <a:r>
              <a:rPr lang="en-US" sz="2800" b="1" dirty="0">
                <a:solidFill>
                  <a:schemeClr val="tx2"/>
                </a:solidFill>
              </a:rPr>
              <a:t>Previous Data Collection</a:t>
            </a:r>
          </a:p>
          <a:p>
            <a:r>
              <a:rPr lang="en-US" sz="2000" dirty="0"/>
              <a:t>American Institute of Research collected data in ELNAT for every county</a:t>
            </a:r>
          </a:p>
          <a:p>
            <a:r>
              <a:rPr lang="en-US" sz="2000" dirty="0"/>
              <a:t>ENAT has been discontinued</a:t>
            </a:r>
          </a:p>
          <a:p>
            <a:pPr marL="0" indent="0">
              <a:buNone/>
            </a:pPr>
            <a:r>
              <a:rPr lang="en-US" sz="2800" b="1" dirty="0">
                <a:solidFill>
                  <a:schemeClr val="tx2"/>
                </a:solidFill>
              </a:rPr>
              <a:t>New Data Collection in LA County</a:t>
            </a:r>
          </a:p>
          <a:p>
            <a:r>
              <a:rPr lang="en-US" sz="2000" dirty="0"/>
              <a:t>Created LA County ECE Data Collaborative</a:t>
            </a:r>
          </a:p>
          <a:p>
            <a:pPr lvl="1"/>
            <a:r>
              <a:rPr lang="en-US" sz="1800" dirty="0"/>
              <a:t>LA County Office for the Advancement of Early Care and Education</a:t>
            </a:r>
          </a:p>
          <a:p>
            <a:pPr lvl="1"/>
            <a:r>
              <a:rPr lang="en-US" sz="1800" dirty="0"/>
              <a:t>LA County Public Health Center for Health Impact Evaluation</a:t>
            </a:r>
          </a:p>
          <a:p>
            <a:pPr lvl="1"/>
            <a:r>
              <a:rPr lang="en-US" sz="1800" dirty="0"/>
              <a:t>Universal Preschool UC Berkeley Equity &amp; Excellence in Early Childhood </a:t>
            </a:r>
          </a:p>
          <a:p>
            <a:pPr lvl="1"/>
            <a:r>
              <a:rPr lang="en-US" sz="1800" dirty="0"/>
              <a:t>Los Angeles County Office of Education</a:t>
            </a:r>
          </a:p>
          <a:p>
            <a:pPr lvl="1"/>
            <a:r>
              <a:rPr lang="en-US" sz="1800" dirty="0"/>
              <a:t>Child Care Alliance of Los Angeles</a:t>
            </a:r>
          </a:p>
          <a:p>
            <a:pPr lvl="1"/>
            <a:r>
              <a:rPr lang="en-US" sz="1800" dirty="0"/>
              <a:t>First 5 LA</a:t>
            </a:r>
          </a:p>
          <a:p>
            <a:pPr lvl="1"/>
            <a:endParaRPr lang="en-US" sz="1600" dirty="0">
              <a:solidFill>
                <a:srgbClr val="008080"/>
              </a:solidFill>
            </a:endParaRPr>
          </a:p>
          <a:p>
            <a:pPr lvl="1"/>
            <a:endParaRPr lang="en-US" sz="1600" dirty="0">
              <a:solidFill>
                <a:srgbClr val="008080"/>
              </a:solidFill>
            </a:endParaRPr>
          </a:p>
          <a:p>
            <a:pPr marL="0" indent="0">
              <a:buNone/>
            </a:pPr>
            <a:endParaRPr lang="en-US" dirty="0"/>
          </a:p>
        </p:txBody>
      </p:sp>
      <p:sp>
        <p:nvSpPr>
          <p:cNvPr id="4" name="Slide Number Placeholder 3">
            <a:extLst>
              <a:ext uri="{FF2B5EF4-FFF2-40B4-BE49-F238E27FC236}">
                <a16:creationId xmlns:a16="http://schemas.microsoft.com/office/drawing/2014/main" id="{804920F2-6E00-E0BA-A8C6-55398DF43E75}"/>
              </a:ext>
            </a:extLst>
          </p:cNvPr>
          <p:cNvSpPr>
            <a:spLocks noGrp="1"/>
          </p:cNvSpPr>
          <p:nvPr>
            <p:ph type="sldNum" sz="quarter" idx="12"/>
          </p:nvPr>
        </p:nvSpPr>
        <p:spPr/>
        <p:txBody>
          <a:bodyPr/>
          <a:lstStyle/>
          <a:p>
            <a:fld id="{E848627E-CB0C-43D7-8981-569384039997}" type="slidenum">
              <a:rPr lang="en-US" smtClean="0"/>
              <a:t>3</a:t>
            </a:fld>
            <a:endParaRPr lang="en-US"/>
          </a:p>
        </p:txBody>
      </p:sp>
      <p:pic>
        <p:nvPicPr>
          <p:cNvPr id="5" name="Picture 4">
            <a:extLst>
              <a:ext uri="{FF2B5EF4-FFF2-40B4-BE49-F238E27FC236}">
                <a16:creationId xmlns:a16="http://schemas.microsoft.com/office/drawing/2014/main" id="{0C74E65A-49E0-15C6-71D4-901E614E2AE9}"/>
              </a:ext>
            </a:extLst>
          </p:cNvPr>
          <p:cNvPicPr>
            <a:picLocks noChangeAspect="1"/>
          </p:cNvPicPr>
          <p:nvPr/>
        </p:nvPicPr>
        <p:blipFill>
          <a:blip r:embed="rId3"/>
          <a:stretch>
            <a:fillRect/>
          </a:stretch>
        </p:blipFill>
        <p:spPr>
          <a:xfrm>
            <a:off x="7620000" y="136525"/>
            <a:ext cx="1347333" cy="475529"/>
          </a:xfrm>
          <a:prstGeom prst="rect">
            <a:avLst/>
          </a:prstGeom>
        </p:spPr>
      </p:pic>
      <p:pic>
        <p:nvPicPr>
          <p:cNvPr id="6" name="Picture 5">
            <a:extLst>
              <a:ext uri="{FF2B5EF4-FFF2-40B4-BE49-F238E27FC236}">
                <a16:creationId xmlns:a16="http://schemas.microsoft.com/office/drawing/2014/main" id="{C47FCFD0-5042-71AD-9699-37C38216038A}"/>
              </a:ext>
            </a:extLst>
          </p:cNvPr>
          <p:cNvPicPr>
            <a:picLocks noChangeAspect="1"/>
          </p:cNvPicPr>
          <p:nvPr/>
        </p:nvPicPr>
        <p:blipFill>
          <a:blip r:embed="rId4"/>
          <a:stretch>
            <a:fillRect/>
          </a:stretch>
        </p:blipFill>
        <p:spPr>
          <a:xfrm>
            <a:off x="7086600" y="6126163"/>
            <a:ext cx="1371719" cy="627942"/>
          </a:xfrm>
          <a:prstGeom prst="rect">
            <a:avLst/>
          </a:prstGeom>
        </p:spPr>
      </p:pic>
      <p:pic>
        <p:nvPicPr>
          <p:cNvPr id="7" name="Picture 6">
            <a:extLst>
              <a:ext uri="{FF2B5EF4-FFF2-40B4-BE49-F238E27FC236}">
                <a16:creationId xmlns:a16="http://schemas.microsoft.com/office/drawing/2014/main" id="{D1BFC336-C9FB-B062-BF89-D15331DA3DC6}"/>
              </a:ext>
            </a:extLst>
          </p:cNvPr>
          <p:cNvPicPr>
            <a:picLocks noChangeAspect="1"/>
          </p:cNvPicPr>
          <p:nvPr/>
        </p:nvPicPr>
        <p:blipFill>
          <a:blip r:embed="rId5"/>
          <a:stretch>
            <a:fillRect/>
          </a:stretch>
        </p:blipFill>
        <p:spPr>
          <a:xfrm>
            <a:off x="-4308" y="690399"/>
            <a:ext cx="9144000" cy="12184"/>
          </a:xfrm>
          <a:prstGeom prst="rect">
            <a:avLst/>
          </a:prstGeom>
        </p:spPr>
      </p:pic>
    </p:spTree>
    <p:extLst>
      <p:ext uri="{BB962C8B-B14F-4D97-AF65-F5344CB8AC3E}">
        <p14:creationId xmlns:p14="http://schemas.microsoft.com/office/powerpoint/2010/main" val="41830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CE8E50-27DC-92C9-B98D-A37B9A7220BE}"/>
              </a:ext>
            </a:extLst>
          </p:cNvPr>
          <p:cNvSpPr>
            <a:spLocks noGrp="1"/>
          </p:cNvSpPr>
          <p:nvPr>
            <p:ph type="sldNum" sz="quarter" idx="12"/>
          </p:nvPr>
        </p:nvSpPr>
        <p:spPr/>
        <p:txBody>
          <a:bodyPr/>
          <a:lstStyle/>
          <a:p>
            <a:fld id="{E848627E-CB0C-43D7-8981-569384039997}" type="slidenum">
              <a:rPr lang="en-US" smtClean="0"/>
              <a:t>4</a:t>
            </a:fld>
            <a:endParaRPr lang="en-US"/>
          </a:p>
        </p:txBody>
      </p:sp>
      <p:pic>
        <p:nvPicPr>
          <p:cNvPr id="2" name="Picture 1">
            <a:extLst>
              <a:ext uri="{FF2B5EF4-FFF2-40B4-BE49-F238E27FC236}">
                <a16:creationId xmlns:a16="http://schemas.microsoft.com/office/drawing/2014/main" id="{961A1862-9367-37B9-968F-A586235329D9}"/>
              </a:ext>
            </a:extLst>
          </p:cNvPr>
          <p:cNvPicPr>
            <a:picLocks noChangeAspect="1"/>
          </p:cNvPicPr>
          <p:nvPr/>
        </p:nvPicPr>
        <p:blipFill>
          <a:blip r:embed="rId2"/>
          <a:stretch>
            <a:fillRect/>
          </a:stretch>
        </p:blipFill>
        <p:spPr>
          <a:xfrm>
            <a:off x="7639050" y="136525"/>
            <a:ext cx="1347333" cy="475529"/>
          </a:xfrm>
          <a:prstGeom prst="rect">
            <a:avLst/>
          </a:prstGeom>
        </p:spPr>
      </p:pic>
      <p:pic>
        <p:nvPicPr>
          <p:cNvPr id="3" name="Picture 2">
            <a:extLst>
              <a:ext uri="{FF2B5EF4-FFF2-40B4-BE49-F238E27FC236}">
                <a16:creationId xmlns:a16="http://schemas.microsoft.com/office/drawing/2014/main" id="{B0653A05-5809-2C23-7F5E-EA6F64F2666F}"/>
              </a:ext>
            </a:extLst>
          </p:cNvPr>
          <p:cNvPicPr>
            <a:picLocks noChangeAspect="1"/>
          </p:cNvPicPr>
          <p:nvPr/>
        </p:nvPicPr>
        <p:blipFill>
          <a:blip r:embed="rId3"/>
          <a:stretch>
            <a:fillRect/>
          </a:stretch>
        </p:blipFill>
        <p:spPr>
          <a:xfrm>
            <a:off x="7086600" y="6093533"/>
            <a:ext cx="1371719" cy="627942"/>
          </a:xfrm>
          <a:prstGeom prst="rect">
            <a:avLst/>
          </a:prstGeom>
        </p:spPr>
      </p:pic>
      <p:pic>
        <p:nvPicPr>
          <p:cNvPr id="5" name="Picture 4">
            <a:extLst>
              <a:ext uri="{FF2B5EF4-FFF2-40B4-BE49-F238E27FC236}">
                <a16:creationId xmlns:a16="http://schemas.microsoft.com/office/drawing/2014/main" id="{930BD2DD-B91B-6BE0-8907-1C4670B4CA30}"/>
              </a:ext>
            </a:extLst>
          </p:cNvPr>
          <p:cNvPicPr>
            <a:picLocks noChangeAspect="1"/>
          </p:cNvPicPr>
          <p:nvPr/>
        </p:nvPicPr>
        <p:blipFill>
          <a:blip r:embed="rId4"/>
          <a:stretch>
            <a:fillRect/>
          </a:stretch>
        </p:blipFill>
        <p:spPr>
          <a:xfrm>
            <a:off x="0" y="720085"/>
            <a:ext cx="9144000" cy="12184"/>
          </a:xfrm>
          <a:prstGeom prst="rect">
            <a:avLst/>
          </a:prstGeom>
        </p:spPr>
      </p:pic>
      <p:sp>
        <p:nvSpPr>
          <p:cNvPr id="7" name="Title 1">
            <a:extLst>
              <a:ext uri="{FF2B5EF4-FFF2-40B4-BE49-F238E27FC236}">
                <a16:creationId xmlns:a16="http://schemas.microsoft.com/office/drawing/2014/main" id="{36518FE3-8BE6-3D0F-306F-6A55DE95EFED}"/>
              </a:ext>
            </a:extLst>
          </p:cNvPr>
          <p:cNvSpPr>
            <a:spLocks noGrp="1"/>
          </p:cNvSpPr>
          <p:nvPr>
            <p:ph type="title"/>
          </p:nvPr>
        </p:nvSpPr>
        <p:spPr>
          <a:xfrm>
            <a:off x="9525" y="0"/>
            <a:ext cx="8229600" cy="715962"/>
          </a:xfrm>
        </p:spPr>
        <p:txBody>
          <a:bodyPr>
            <a:normAutofit/>
          </a:bodyPr>
          <a:lstStyle/>
          <a:p>
            <a:pPr algn="l"/>
            <a:r>
              <a:rPr lang="en-US" sz="3200" dirty="0">
                <a:solidFill>
                  <a:schemeClr val="tx2"/>
                </a:solidFill>
              </a:rPr>
              <a:t>SNAPSHOT OF ELEIGIBLE CHILDREN SERVED</a:t>
            </a:r>
          </a:p>
        </p:txBody>
      </p:sp>
      <p:pic>
        <p:nvPicPr>
          <p:cNvPr id="11" name="Content Placeholder 10">
            <a:extLst>
              <a:ext uri="{FF2B5EF4-FFF2-40B4-BE49-F238E27FC236}">
                <a16:creationId xmlns:a16="http://schemas.microsoft.com/office/drawing/2014/main" id="{E09BF33C-1852-6DE2-8A3E-F158D5FAA00C}"/>
              </a:ext>
            </a:extLst>
          </p:cNvPr>
          <p:cNvPicPr>
            <a:picLocks noGrp="1" noChangeAspect="1"/>
          </p:cNvPicPr>
          <p:nvPr>
            <p:ph idx="1"/>
          </p:nvPr>
        </p:nvPicPr>
        <p:blipFill>
          <a:blip r:embed="rId5"/>
          <a:stretch>
            <a:fillRect/>
          </a:stretch>
        </p:blipFill>
        <p:spPr>
          <a:xfrm>
            <a:off x="721824" y="1135515"/>
            <a:ext cx="7736495" cy="4291956"/>
          </a:xfrm>
          <a:prstGeom prst="rect">
            <a:avLst/>
          </a:prstGeom>
        </p:spPr>
      </p:pic>
    </p:spTree>
    <p:extLst>
      <p:ext uri="{BB962C8B-B14F-4D97-AF65-F5344CB8AC3E}">
        <p14:creationId xmlns:p14="http://schemas.microsoft.com/office/powerpoint/2010/main" val="29875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59" y="149482"/>
            <a:ext cx="8229600" cy="792162"/>
          </a:xfrm>
        </p:spPr>
        <p:txBody>
          <a:bodyPr>
            <a:noAutofit/>
          </a:bodyPr>
          <a:lstStyle/>
          <a:p>
            <a:pPr lvl="0" algn="l" defTabSz="457200">
              <a:spcBef>
                <a:spcPts val="0"/>
              </a:spcBef>
            </a:pPr>
            <a:r>
              <a:rPr lang="en-US" sz="3200" dirty="0">
                <a:solidFill>
                  <a:schemeClr val="tx2"/>
                </a:solidFill>
                <a:ea typeface="+mn-ea"/>
                <a:cs typeface="+mn-cs"/>
              </a:rPr>
              <a:t>PRIMARY ELEMENTS OF CHILD CARE                 FUNDING PRIORITY ASSESSMENT</a:t>
            </a:r>
            <a:endParaRPr lang="en-US" sz="3200" dirty="0">
              <a:solidFill>
                <a:schemeClr val="tx2"/>
              </a:solidFill>
            </a:endParaRPr>
          </a:p>
        </p:txBody>
      </p:sp>
      <p:sp>
        <p:nvSpPr>
          <p:cNvPr id="3" name="Content Placeholder 2"/>
          <p:cNvSpPr>
            <a:spLocks noGrp="1"/>
          </p:cNvSpPr>
          <p:nvPr>
            <p:ph idx="1"/>
          </p:nvPr>
        </p:nvSpPr>
        <p:spPr>
          <a:xfrm>
            <a:off x="304800" y="1371600"/>
            <a:ext cx="8534400" cy="4525963"/>
          </a:xfrm>
        </p:spPr>
        <p:txBody>
          <a:bodyPr>
            <a:normAutofit/>
          </a:bodyPr>
          <a:lstStyle/>
          <a:p>
            <a:pPr marL="457200" marR="0" lvl="1" indent="0" algn="l" defTabSz="457200" rtl="0" eaLnBrk="1" fontAlgn="auto" latinLnBrk="0" hangingPunct="1">
              <a:lnSpc>
                <a:spcPct val="100000"/>
              </a:lnSpc>
              <a:spcBef>
                <a:spcPts val="0"/>
              </a:spcBef>
              <a:spcAft>
                <a:spcPts val="600"/>
              </a:spcAft>
              <a:buClrTx/>
              <a:buSzTx/>
              <a:buNone/>
              <a:tabLst/>
              <a:defRPr/>
            </a:pPr>
            <a:r>
              <a:rPr lang="en-US" sz="2200" b="1" dirty="0">
                <a:solidFill>
                  <a:prstClr val="white">
                    <a:lumMod val="50000"/>
                  </a:prstClr>
                </a:solidFill>
                <a:latin typeface="Calibri"/>
              </a:rPr>
              <a:t>Zip Code-level populations of eligible children by age group </a:t>
            </a:r>
            <a:endParaRPr kumimoji="0" lang="en-US" sz="2200" b="1" i="0" strike="noStrike" kern="1200" cap="none" spc="0" normalizeH="0" baseline="0" noProof="0" dirty="0">
              <a:ln>
                <a:noFill/>
              </a:ln>
              <a:solidFill>
                <a:prstClr val="white">
                  <a:lumMod val="50000"/>
                </a:prstClr>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3"/>
              </a:buBlip>
              <a:tabLst/>
              <a:defRPr/>
            </a:pPr>
            <a:r>
              <a:rPr kumimoji="0" lang="en-US" sz="2200" b="0" i="0" strike="noStrike" kern="1200" cap="none" spc="0" normalizeH="0" baseline="0" noProof="0" dirty="0">
                <a:ln>
                  <a:noFill/>
                </a:ln>
                <a:solidFill>
                  <a:prstClr val="white">
                    <a:lumMod val="50000"/>
                  </a:prstClr>
                </a:solidFill>
                <a:effectLst/>
                <a:uLnTx/>
                <a:uFillTx/>
                <a:latin typeface="Calibri"/>
                <a:ea typeface="+mn-ea"/>
                <a:cs typeface="+mn-cs"/>
              </a:rPr>
              <a:t>Total child population estimates by age group</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3"/>
              </a:buBlip>
              <a:tabLst/>
              <a:defRPr/>
            </a:pPr>
            <a:r>
              <a:rPr lang="en-US" sz="2200" dirty="0">
                <a:solidFill>
                  <a:prstClr val="white">
                    <a:lumMod val="50000"/>
                  </a:prstClr>
                </a:solidFill>
                <a:latin typeface="Calibri"/>
              </a:rPr>
              <a:t>Percent of children eligible for age-specific programs</a:t>
            </a:r>
            <a:endParaRPr kumimoji="0" lang="en-US" sz="2200" b="0" i="0" strike="noStrike" kern="1200" cap="none" spc="0" normalizeH="0" baseline="0" noProof="0" dirty="0">
              <a:ln>
                <a:noFill/>
              </a:ln>
              <a:solidFill>
                <a:prstClr val="white">
                  <a:lumMod val="50000"/>
                </a:prstClr>
              </a:solidFill>
              <a:effectLst/>
              <a:uLnTx/>
              <a:uFillTx/>
              <a:latin typeface="Calibri"/>
              <a:ea typeface="+mn-ea"/>
              <a:cs typeface="+mn-cs"/>
            </a:endParaRPr>
          </a:p>
          <a:p>
            <a:pPr marL="0" lvl="0" indent="0" defTabSz="457200">
              <a:spcBef>
                <a:spcPts val="0"/>
              </a:spcBef>
              <a:buNone/>
            </a:pPr>
            <a:r>
              <a:rPr lang="en-US" sz="2400" b="1" dirty="0">
                <a:solidFill>
                  <a:prstClr val="white">
                    <a:lumMod val="50000"/>
                  </a:prstClr>
                </a:solidFill>
              </a:rPr>
              <a:t>	Zip Code-level numbers of children enrolled in ECE programs	</a:t>
            </a:r>
            <a:r>
              <a:rPr lang="en-US" sz="2400" dirty="0">
                <a:solidFill>
                  <a:prstClr val="white">
                    <a:lumMod val="50000"/>
                  </a:prstClr>
                </a:solidFill>
              </a:rPr>
              <a:t> </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3"/>
              </a:buBlip>
              <a:tabLst/>
              <a:defRPr/>
            </a:pPr>
            <a:r>
              <a:rPr lang="en-US" sz="2200" dirty="0">
                <a:solidFill>
                  <a:prstClr val="white">
                    <a:lumMod val="50000"/>
                  </a:prstClr>
                </a:solidFill>
                <a:latin typeface="Calibri"/>
              </a:rPr>
              <a:t>Annual point-in-time enrollment data from providers </a:t>
            </a:r>
            <a:endParaRPr kumimoji="0" lang="en-US" sz="22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lvl="0" indent="0" defTabSz="457200">
              <a:spcBef>
                <a:spcPts val="0"/>
              </a:spcBef>
              <a:buNone/>
            </a:pPr>
            <a:r>
              <a:rPr lang="en-US" sz="2400" dirty="0">
                <a:solidFill>
                  <a:prstClr val="white">
                    <a:lumMod val="50000"/>
                  </a:prstClr>
                </a:solidFill>
              </a:rPr>
              <a:t>	</a:t>
            </a:r>
            <a:r>
              <a:rPr lang="en-US" sz="2400" b="1" dirty="0">
                <a:solidFill>
                  <a:prstClr val="white">
                    <a:lumMod val="50000"/>
                  </a:prstClr>
                </a:solidFill>
              </a:rPr>
              <a:t>Zip Code-level unmet need for ECE by age group	</a:t>
            </a:r>
          </a:p>
          <a:p>
            <a:pPr marL="800100" lvl="1" indent="-342900" defTabSz="457200">
              <a:spcBef>
                <a:spcPts val="0"/>
              </a:spcBef>
              <a:spcAft>
                <a:spcPts val="600"/>
              </a:spcAft>
              <a:buBlip>
                <a:blip r:embed="rId3"/>
              </a:buBlip>
              <a:defRPr/>
            </a:pPr>
            <a:r>
              <a:rPr lang="en-US" sz="2000" dirty="0">
                <a:solidFill>
                  <a:prstClr val="white">
                    <a:lumMod val="50000"/>
                  </a:prstClr>
                </a:solidFill>
              </a:rPr>
              <a:t>Subtract enrollment numbers from estimated numbers of eligible children; calculate precent of eligible children not enrolled (unmet need)</a:t>
            </a:r>
          </a:p>
          <a:p>
            <a:pPr marL="457200" lvl="1" indent="0" defTabSz="457200">
              <a:spcBef>
                <a:spcPts val="0"/>
              </a:spcBef>
              <a:spcAft>
                <a:spcPts val="600"/>
              </a:spcAft>
              <a:buNone/>
              <a:defRPr/>
            </a:pPr>
            <a:r>
              <a:rPr kumimoji="0" lang="en-US" sz="2200" b="1" i="0" u="none" strike="noStrike" kern="1200" cap="none" spc="0" normalizeH="0" baseline="0" noProof="0" dirty="0">
                <a:ln>
                  <a:noFill/>
                </a:ln>
                <a:solidFill>
                  <a:prstClr val="white">
                    <a:lumMod val="50000"/>
                  </a:prstClr>
                </a:solidFill>
                <a:effectLst/>
                <a:uLnTx/>
                <a:uFillTx/>
                <a:latin typeface="Calibri"/>
                <a:ea typeface="+mn-ea"/>
                <a:cs typeface="+mn-cs"/>
              </a:rPr>
              <a:t>Assign funding priority </a:t>
            </a:r>
            <a:r>
              <a:rPr lang="en-US" sz="2200" b="1" dirty="0">
                <a:solidFill>
                  <a:prstClr val="white">
                    <a:lumMod val="50000"/>
                  </a:prstClr>
                </a:solidFill>
              </a:rPr>
              <a:t>levels to Zip Codes based on </a:t>
            </a:r>
            <a:r>
              <a:rPr kumimoji="0" lang="en-US" sz="2200" b="1" i="0" u="none" strike="noStrike" kern="1200" cap="none" spc="0" normalizeH="0" baseline="0" noProof="0" dirty="0">
                <a:ln>
                  <a:noFill/>
                </a:ln>
                <a:solidFill>
                  <a:prstClr val="white">
                    <a:lumMod val="50000"/>
                  </a:prstClr>
                </a:solidFill>
                <a:effectLst/>
                <a:uLnTx/>
                <a:uFillTx/>
                <a:latin typeface="Calibri"/>
                <a:ea typeface="+mn-ea"/>
                <a:cs typeface="+mn-cs"/>
              </a:rPr>
              <a:t>State Criteria</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3"/>
              </a:buBlip>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Zip Codes with highest unmet need are assigned highest funding priority level </a:t>
            </a:r>
          </a:p>
          <a:p>
            <a:pPr marL="0" lvl="0" indent="0" defTabSz="457200">
              <a:spcBef>
                <a:spcPts val="0"/>
              </a:spcBef>
              <a:buNone/>
            </a:pPr>
            <a:endParaRPr lang="en-US" sz="2400" dirty="0">
              <a:solidFill>
                <a:prstClr val="white">
                  <a:lumMod val="50000"/>
                </a:prst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96837"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51125"/>
            <a:ext cx="920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848627E-CB0C-43D7-8981-569384039997}" type="slidenum">
              <a:rPr lang="en-US" smtClean="0">
                <a:solidFill>
                  <a:srgbClr val="005A82"/>
                </a:solidFill>
              </a:rPr>
              <a:t>5</a:t>
            </a:fld>
            <a:endParaRPr lang="en-US" dirty="0">
              <a:solidFill>
                <a:srgbClr val="005A82"/>
              </a:solidFill>
            </a:endParaRPr>
          </a:p>
        </p:txBody>
      </p:sp>
      <p:pic>
        <p:nvPicPr>
          <p:cNvPr id="6" name="Picture 4">
            <a:extLst>
              <a:ext uri="{FF2B5EF4-FFF2-40B4-BE49-F238E27FC236}">
                <a16:creationId xmlns:a16="http://schemas.microsoft.com/office/drawing/2014/main" id="{453714E4-BECC-2C6F-5161-F74D6A110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13125"/>
            <a:ext cx="920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30A4A898-FF09-BD9D-64C2-50C2248F8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920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226FA66-5059-FC6A-221F-77918A56C65C}"/>
              </a:ext>
            </a:extLst>
          </p:cNvPr>
          <p:cNvPicPr>
            <a:picLocks noChangeAspect="1"/>
          </p:cNvPicPr>
          <p:nvPr/>
        </p:nvPicPr>
        <p:blipFill>
          <a:blip r:embed="rId6"/>
          <a:stretch>
            <a:fillRect/>
          </a:stretch>
        </p:blipFill>
        <p:spPr>
          <a:xfrm>
            <a:off x="7739517" y="58738"/>
            <a:ext cx="1347333" cy="475529"/>
          </a:xfrm>
          <a:prstGeom prst="rect">
            <a:avLst/>
          </a:prstGeom>
        </p:spPr>
      </p:pic>
      <p:pic>
        <p:nvPicPr>
          <p:cNvPr id="9" name="Picture 8">
            <a:extLst>
              <a:ext uri="{FF2B5EF4-FFF2-40B4-BE49-F238E27FC236}">
                <a16:creationId xmlns:a16="http://schemas.microsoft.com/office/drawing/2014/main" id="{7EE8DFFD-1788-CD82-7DFB-B04B5DFBB18B}"/>
              </a:ext>
            </a:extLst>
          </p:cNvPr>
          <p:cNvPicPr>
            <a:picLocks noChangeAspect="1"/>
          </p:cNvPicPr>
          <p:nvPr/>
        </p:nvPicPr>
        <p:blipFill>
          <a:blip r:embed="rId7"/>
          <a:stretch>
            <a:fillRect/>
          </a:stretch>
        </p:blipFill>
        <p:spPr>
          <a:xfrm>
            <a:off x="6934140" y="6116125"/>
            <a:ext cx="1371719" cy="627942"/>
          </a:xfrm>
          <a:prstGeom prst="rect">
            <a:avLst/>
          </a:prstGeom>
        </p:spPr>
      </p:pic>
      <p:pic>
        <p:nvPicPr>
          <p:cNvPr id="10" name="Picture 9">
            <a:extLst>
              <a:ext uri="{FF2B5EF4-FFF2-40B4-BE49-F238E27FC236}">
                <a16:creationId xmlns:a16="http://schemas.microsoft.com/office/drawing/2014/main" id="{2D849884-8943-E683-19FF-A97243D0A494}"/>
              </a:ext>
            </a:extLst>
          </p:cNvPr>
          <p:cNvPicPr>
            <a:picLocks noChangeAspect="1"/>
          </p:cNvPicPr>
          <p:nvPr/>
        </p:nvPicPr>
        <p:blipFill>
          <a:blip r:embed="rId8"/>
          <a:stretch>
            <a:fillRect/>
          </a:stretch>
        </p:blipFill>
        <p:spPr>
          <a:xfrm>
            <a:off x="-45017" y="1018362"/>
            <a:ext cx="9144000" cy="12184"/>
          </a:xfrm>
          <a:prstGeom prst="rect">
            <a:avLst/>
          </a:prstGeom>
        </p:spPr>
      </p:pic>
    </p:spTree>
    <p:extLst>
      <p:ext uri="{BB962C8B-B14F-4D97-AF65-F5344CB8AC3E}">
        <p14:creationId xmlns:p14="http://schemas.microsoft.com/office/powerpoint/2010/main" val="22266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1" y="28575"/>
            <a:ext cx="8229600" cy="792162"/>
          </a:xfrm>
        </p:spPr>
        <p:txBody>
          <a:bodyPr>
            <a:normAutofit/>
          </a:bodyPr>
          <a:lstStyle/>
          <a:p>
            <a:pPr lvl="0" algn="l" defTabSz="457200">
              <a:spcBef>
                <a:spcPts val="0"/>
              </a:spcBef>
            </a:pPr>
            <a:r>
              <a:rPr lang="en-US" sz="3200" dirty="0">
                <a:solidFill>
                  <a:schemeClr val="tx2"/>
                </a:solidFill>
                <a:ea typeface="+mn-ea"/>
                <a:cs typeface="+mn-cs"/>
              </a:rPr>
              <a:t>CHILD POPULATION DATA</a:t>
            </a:r>
            <a:endParaRPr lang="en-US" sz="3200" dirty="0">
              <a:solidFill>
                <a:schemeClr val="tx2"/>
              </a:solidFill>
            </a:endParaRPr>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457200" marR="0" lvl="1" indent="0" algn="l" defTabSz="457200" rtl="0" eaLnBrk="1" fontAlgn="auto" latinLnBrk="0" hangingPunct="1">
              <a:lnSpc>
                <a:spcPct val="100000"/>
              </a:lnSpc>
              <a:spcBef>
                <a:spcPts val="0"/>
              </a:spcBef>
              <a:spcAft>
                <a:spcPts val="600"/>
              </a:spcAft>
              <a:buClrTx/>
              <a:buSzTx/>
              <a:buNone/>
              <a:tabLst/>
              <a:defRPr/>
            </a:pPr>
            <a:r>
              <a:rPr kumimoji="0" lang="en-US" b="1" i="0" strike="noStrike" kern="1200" cap="none" spc="0" normalizeH="0" baseline="0" noProof="0" dirty="0">
                <a:ln>
                  <a:noFill/>
                </a:ln>
                <a:solidFill>
                  <a:prstClr val="white">
                    <a:lumMod val="50000"/>
                  </a:prstClr>
                </a:solidFill>
                <a:effectLst/>
                <a:uLnTx/>
                <a:uFillTx/>
                <a:latin typeface="Calibri"/>
                <a:ea typeface="+mn-ea"/>
                <a:cs typeface="+mn-cs"/>
              </a:rPr>
              <a:t>Why we use birth data rather than US Census American Community Survey (ACS) 5-year population data</a:t>
            </a:r>
          </a:p>
          <a:p>
            <a:pPr marL="457200" marR="0" lvl="1" indent="0" algn="l" defTabSz="457200" rtl="0" eaLnBrk="1" fontAlgn="auto" latinLnBrk="0" hangingPunct="1">
              <a:lnSpc>
                <a:spcPct val="100000"/>
              </a:lnSpc>
              <a:spcBef>
                <a:spcPts val="0"/>
              </a:spcBef>
              <a:spcAft>
                <a:spcPts val="600"/>
              </a:spcAft>
              <a:buClrTx/>
              <a:buSzTx/>
              <a:buNone/>
              <a:tabLst/>
              <a:defRPr/>
            </a:pPr>
            <a:endParaRPr kumimoji="0" lang="en-US" sz="2400" b="0" i="0" u="sng" strike="noStrike" kern="1200" cap="none" spc="0" normalizeH="0" baseline="0" noProof="0" dirty="0">
              <a:ln>
                <a:noFill/>
              </a:ln>
              <a:solidFill>
                <a:prstClr val="white">
                  <a:lumMod val="50000"/>
                </a:prstClr>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2"/>
              </a:buBlip>
              <a:tabLst/>
              <a:defRPr/>
            </a:pPr>
            <a:r>
              <a:rPr kumimoji="0" lang="en-US" b="0" i="0" u="sng" strike="noStrike" kern="1200" cap="none" spc="0" normalizeH="0" baseline="0" noProof="0" dirty="0">
                <a:ln>
                  <a:noFill/>
                </a:ln>
                <a:solidFill>
                  <a:prstClr val="white">
                    <a:lumMod val="50000"/>
                  </a:prstClr>
                </a:solidFill>
                <a:effectLst/>
                <a:uLnTx/>
                <a:uFillTx/>
                <a:latin typeface="Calibri"/>
                <a:ea typeface="+mn-ea"/>
                <a:cs typeface="+mn-cs"/>
              </a:rPr>
              <a:t>LA County Birth Rates have been declining rapidly over the past 5 years </a:t>
            </a:r>
          </a:p>
          <a:p>
            <a:pPr marL="1200150" lvl="2" indent="-342900" defTabSz="457200">
              <a:spcBef>
                <a:spcPts val="0"/>
              </a:spcBef>
              <a:spcAft>
                <a:spcPts val="600"/>
              </a:spcAft>
              <a:buBlip>
                <a:blip r:embed="rId2"/>
              </a:buBlip>
              <a:defRPr/>
            </a:pPr>
            <a:r>
              <a:rPr kumimoji="0" lang="en-US" sz="2600" b="0" i="0" strike="noStrike" kern="1200" cap="none" spc="0" normalizeH="0" baseline="0" noProof="0" dirty="0">
                <a:ln>
                  <a:noFill/>
                </a:ln>
                <a:solidFill>
                  <a:prstClr val="white">
                    <a:lumMod val="50000"/>
                  </a:prstClr>
                </a:solidFill>
                <a:effectLst/>
                <a:uLnTx/>
                <a:uFillTx/>
                <a:latin typeface="Calibri"/>
                <a:ea typeface="+mn-ea"/>
                <a:cs typeface="+mn-cs"/>
              </a:rPr>
              <a:t>So, ACS five-year averages overestimate the true population </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2"/>
              </a:buBlip>
              <a:tabLst/>
              <a:defRPr/>
            </a:pPr>
            <a:endParaRPr kumimoji="0" lang="en-US" sz="2400" b="0" i="0" u="sng" strike="noStrike" kern="1200" cap="none" spc="0" normalizeH="0" baseline="0" noProof="0" dirty="0">
              <a:ln>
                <a:noFill/>
              </a:ln>
              <a:solidFill>
                <a:prstClr val="white">
                  <a:lumMod val="50000"/>
                </a:prstClr>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2"/>
              </a:buBlip>
              <a:tabLst/>
              <a:defRPr/>
            </a:pPr>
            <a:r>
              <a:rPr kumimoji="0" lang="en-US" b="0" i="0" u="sng" strike="noStrike" kern="1200" cap="none" spc="0" normalizeH="0" baseline="0" noProof="0" dirty="0">
                <a:ln>
                  <a:noFill/>
                </a:ln>
                <a:solidFill>
                  <a:prstClr val="white">
                    <a:lumMod val="50000"/>
                  </a:prstClr>
                </a:solidFill>
                <a:effectLst/>
                <a:uLnTx/>
                <a:uFillTx/>
                <a:latin typeface="Calibri"/>
                <a:ea typeface="+mn-ea"/>
                <a:cs typeface="+mn-cs"/>
              </a:rPr>
              <a:t>The Census typically undercounts lower-income and other hard to reach households (birth records count all births)  </a:t>
            </a:r>
          </a:p>
          <a:p>
            <a:pPr marL="1200150" marR="0" lvl="2"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2"/>
              </a:buBlip>
              <a:tabLst/>
              <a:defRPr/>
            </a:pPr>
            <a:r>
              <a:rPr kumimoji="0" lang="en-US" sz="2600" b="0" i="0" u="none" strike="noStrike" kern="1200" cap="none" spc="0" normalizeH="0" baseline="0" noProof="0" dirty="0">
                <a:ln>
                  <a:noFill/>
                </a:ln>
                <a:solidFill>
                  <a:prstClr val="white">
                    <a:lumMod val="50000"/>
                  </a:prstClr>
                </a:solidFill>
                <a:effectLst/>
                <a:uLnTx/>
                <a:uFillTx/>
                <a:latin typeface="Calibri"/>
                <a:ea typeface="+mn-ea"/>
                <a:cs typeface="+mn-cs"/>
              </a:rPr>
              <a:t>Based on actual comparison, ACS population estimates for ages 3-4 are higher than birth-based estimates in higher income Zip  Codes. </a:t>
            </a:r>
            <a:r>
              <a:rPr lang="en-US" sz="2600" dirty="0">
                <a:solidFill>
                  <a:prstClr val="white">
                    <a:lumMod val="50000"/>
                  </a:prstClr>
                </a:solidFill>
                <a:latin typeface="Calibri"/>
              </a:rPr>
              <a:t>So, using birth data promotes equity in the prioritization process</a:t>
            </a:r>
            <a:r>
              <a:rPr kumimoji="0" lang="en-US" sz="2600"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0" lvl="0" indent="0" defTabSz="457200">
              <a:spcBef>
                <a:spcPts val="0"/>
              </a:spcBef>
              <a:buNone/>
            </a:pPr>
            <a:endParaRPr lang="en-US" sz="2400" b="1" dirty="0">
              <a:solidFill>
                <a:prstClr val="white">
                  <a:lumMod val="50000"/>
                </a:prstClr>
              </a:solidFill>
            </a:endParaRPr>
          </a:p>
          <a:p>
            <a:pPr marL="0" lvl="0" indent="0" defTabSz="457200">
              <a:spcBef>
                <a:spcPts val="0"/>
              </a:spcBef>
              <a:buNone/>
            </a:pPr>
            <a:r>
              <a:rPr lang="en-US" sz="2400" dirty="0">
                <a:solidFill>
                  <a:prstClr val="white">
                    <a:lumMod val="50000"/>
                  </a:prstClr>
                </a:solidFill>
              </a:rPr>
              <a:t> </a:t>
            </a:r>
          </a:p>
          <a:p>
            <a:pPr marL="0" lvl="0" indent="0" defTabSz="457200">
              <a:spcBef>
                <a:spcPts val="0"/>
              </a:spcBef>
              <a:buNone/>
            </a:pPr>
            <a:endParaRPr lang="en-US" sz="2400" dirty="0">
              <a:solidFill>
                <a:prstClr val="white">
                  <a:lumMod val="50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95400"/>
            <a:ext cx="96837"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848627E-CB0C-43D7-8981-569384039997}" type="slidenum">
              <a:rPr lang="en-US" smtClean="0">
                <a:solidFill>
                  <a:srgbClr val="005A82"/>
                </a:solidFill>
              </a:rPr>
              <a:t>6</a:t>
            </a:fld>
            <a:endParaRPr lang="en-US" dirty="0">
              <a:solidFill>
                <a:srgbClr val="005A82"/>
              </a:solidFill>
            </a:endParaRPr>
          </a:p>
        </p:txBody>
      </p:sp>
      <p:pic>
        <p:nvPicPr>
          <p:cNvPr id="6" name="Picture 5">
            <a:extLst>
              <a:ext uri="{FF2B5EF4-FFF2-40B4-BE49-F238E27FC236}">
                <a16:creationId xmlns:a16="http://schemas.microsoft.com/office/drawing/2014/main" id="{5D163FB6-8712-F706-7B94-3E59FA73C972}"/>
              </a:ext>
            </a:extLst>
          </p:cNvPr>
          <p:cNvPicPr>
            <a:picLocks noChangeAspect="1"/>
          </p:cNvPicPr>
          <p:nvPr/>
        </p:nvPicPr>
        <p:blipFill>
          <a:blip r:embed="rId4"/>
          <a:stretch>
            <a:fillRect/>
          </a:stretch>
        </p:blipFill>
        <p:spPr>
          <a:xfrm>
            <a:off x="7620000" y="143235"/>
            <a:ext cx="1347333" cy="475529"/>
          </a:xfrm>
          <a:prstGeom prst="rect">
            <a:avLst/>
          </a:prstGeom>
        </p:spPr>
      </p:pic>
      <p:pic>
        <p:nvPicPr>
          <p:cNvPr id="7" name="Picture 6">
            <a:extLst>
              <a:ext uri="{FF2B5EF4-FFF2-40B4-BE49-F238E27FC236}">
                <a16:creationId xmlns:a16="http://schemas.microsoft.com/office/drawing/2014/main" id="{7677A2D4-0048-624F-F6A2-998ED71B69BB}"/>
              </a:ext>
            </a:extLst>
          </p:cNvPr>
          <p:cNvPicPr>
            <a:picLocks noChangeAspect="1"/>
          </p:cNvPicPr>
          <p:nvPr/>
        </p:nvPicPr>
        <p:blipFill>
          <a:blip r:embed="rId5"/>
          <a:stretch>
            <a:fillRect/>
          </a:stretch>
        </p:blipFill>
        <p:spPr>
          <a:xfrm>
            <a:off x="7010400" y="6093533"/>
            <a:ext cx="1371719" cy="627942"/>
          </a:xfrm>
          <a:prstGeom prst="rect">
            <a:avLst/>
          </a:prstGeom>
        </p:spPr>
      </p:pic>
      <p:pic>
        <p:nvPicPr>
          <p:cNvPr id="8" name="Picture 7">
            <a:extLst>
              <a:ext uri="{FF2B5EF4-FFF2-40B4-BE49-F238E27FC236}">
                <a16:creationId xmlns:a16="http://schemas.microsoft.com/office/drawing/2014/main" id="{CA3C80A7-2D10-D49A-D12F-79DA5779D80C}"/>
              </a:ext>
            </a:extLst>
          </p:cNvPr>
          <p:cNvPicPr>
            <a:picLocks noChangeAspect="1"/>
          </p:cNvPicPr>
          <p:nvPr/>
        </p:nvPicPr>
        <p:blipFill>
          <a:blip r:embed="rId6"/>
          <a:stretch>
            <a:fillRect/>
          </a:stretch>
        </p:blipFill>
        <p:spPr>
          <a:xfrm>
            <a:off x="0" y="682780"/>
            <a:ext cx="9144000" cy="12184"/>
          </a:xfrm>
          <a:prstGeom prst="rect">
            <a:avLst/>
          </a:prstGeom>
        </p:spPr>
      </p:pic>
    </p:spTree>
    <p:extLst>
      <p:ext uri="{BB962C8B-B14F-4D97-AF65-F5344CB8AC3E}">
        <p14:creationId xmlns:p14="http://schemas.microsoft.com/office/powerpoint/2010/main" val="7544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38"/>
            <a:ext cx="8229600" cy="792162"/>
          </a:xfrm>
        </p:spPr>
        <p:txBody>
          <a:bodyPr>
            <a:normAutofit/>
          </a:bodyPr>
          <a:lstStyle/>
          <a:p>
            <a:pPr lvl="0" algn="l" defTabSz="457200">
              <a:spcBef>
                <a:spcPts val="0"/>
              </a:spcBef>
            </a:pPr>
            <a:r>
              <a:rPr lang="en-US" sz="3200" dirty="0">
                <a:solidFill>
                  <a:schemeClr val="tx2"/>
                </a:solidFill>
                <a:ea typeface="+mn-ea"/>
                <a:cs typeface="+mn-cs"/>
              </a:rPr>
              <a:t>INCOME ELIGIBILITY THRESHOLDS </a:t>
            </a:r>
            <a:endParaRPr lang="en-US" sz="3200" dirty="0">
              <a:solidFill>
                <a:schemeClr val="tx2"/>
              </a:solidFill>
            </a:endParaRPr>
          </a:p>
        </p:txBody>
      </p:sp>
      <p:sp>
        <p:nvSpPr>
          <p:cNvPr id="3" name="Content Placeholder 2"/>
          <p:cNvSpPr>
            <a:spLocks noGrp="1"/>
          </p:cNvSpPr>
          <p:nvPr>
            <p:ph idx="1"/>
          </p:nvPr>
        </p:nvSpPr>
        <p:spPr>
          <a:xfrm>
            <a:off x="457200" y="1143340"/>
            <a:ext cx="8229600" cy="5028860"/>
          </a:xfrm>
        </p:spPr>
        <p:txBody>
          <a:bodyPr>
            <a:normAutofit fontScale="92500" lnSpcReduction="20000"/>
          </a:bodyPr>
          <a:lstStyle/>
          <a:p>
            <a:pPr marL="0" indent="0" defTabSz="457200">
              <a:spcBef>
                <a:spcPts val="0"/>
              </a:spcBef>
              <a:buNone/>
            </a:pPr>
            <a:r>
              <a:rPr lang="en-US" sz="2400" b="1" dirty="0">
                <a:solidFill>
                  <a:prstClr val="white">
                    <a:lumMod val="50000"/>
                  </a:prstClr>
                </a:solidFill>
              </a:rPr>
              <a:t>California State Median Income for a family of 4 is $122,993</a:t>
            </a:r>
          </a:p>
          <a:p>
            <a:pPr marL="0" lvl="0" indent="0" defTabSz="457200">
              <a:spcBef>
                <a:spcPts val="0"/>
              </a:spcBef>
              <a:buNone/>
            </a:pPr>
            <a:endParaRPr lang="en-US" sz="2400" b="1" dirty="0">
              <a:solidFill>
                <a:prstClr val="white">
                  <a:lumMod val="50000"/>
                </a:prstClr>
              </a:solidFill>
            </a:endParaRPr>
          </a:p>
          <a:p>
            <a:pPr marL="0" lvl="0" indent="0" defTabSz="457200">
              <a:spcBef>
                <a:spcPts val="0"/>
              </a:spcBef>
              <a:buNone/>
            </a:pPr>
            <a:r>
              <a:rPr lang="en-US" sz="2400" b="1" dirty="0">
                <a:solidFill>
                  <a:prstClr val="white">
                    <a:lumMod val="50000"/>
                  </a:prstClr>
                </a:solidFill>
              </a:rPr>
              <a:t>California uses State Median Income (SMI) as primary criterion</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2"/>
              </a:buBlip>
              <a:tabLst/>
              <a:defRPr/>
            </a:pPr>
            <a:r>
              <a:rPr lang="en-US" sz="2400" dirty="0">
                <a:solidFill>
                  <a:prstClr val="white">
                    <a:lumMod val="50000"/>
                  </a:prstClr>
                </a:solidFill>
                <a:latin typeface="Calibri"/>
              </a:rPr>
              <a:t>&lt;=100% SMI for California State Preschool Program (CSPP)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2"/>
              </a:buBlip>
              <a:tabLst/>
              <a:defRPr/>
            </a:pPr>
            <a:r>
              <a:rPr lang="en-US" sz="2400" dirty="0">
                <a:solidFill>
                  <a:prstClr val="white">
                    <a:lumMod val="50000"/>
                  </a:prstClr>
                </a:solidFill>
                <a:latin typeface="Calibri"/>
              </a:rPr>
              <a:t>&lt;=85% SMI for other programs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2"/>
              </a:buBlip>
              <a:tabLst/>
              <a:defRPr/>
            </a:pPr>
            <a:r>
              <a:rPr lang="en-US" sz="2400" dirty="0">
                <a:solidFill>
                  <a:prstClr val="white">
                    <a:lumMod val="50000"/>
                  </a:prstClr>
                </a:solidFill>
                <a:latin typeface="Calibri"/>
              </a:rPr>
              <a:t>TK is free but we only count enrollees who are socioeconomically disadvantaged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2"/>
              </a:buBlip>
              <a:tabLst/>
              <a:defRPr/>
            </a:pPr>
            <a:endParaRPr kumimoji="0" lang="en-US" sz="2000" b="0" i="0" strike="noStrike" kern="1200" cap="none" spc="0" normalizeH="0" baseline="0" noProof="0" dirty="0">
              <a:ln>
                <a:noFill/>
              </a:ln>
              <a:solidFill>
                <a:prstClr val="white">
                  <a:lumMod val="50000"/>
                </a:prstClr>
              </a:solidFill>
              <a:effectLst/>
              <a:uLnTx/>
              <a:uFillTx/>
              <a:latin typeface="Calibri"/>
              <a:ea typeface="+mn-ea"/>
              <a:cs typeface="+mn-cs"/>
            </a:endParaRPr>
          </a:p>
          <a:p>
            <a:pPr marL="0" lvl="0" indent="0" defTabSz="457200">
              <a:spcBef>
                <a:spcPts val="0"/>
              </a:spcBef>
              <a:buNone/>
            </a:pPr>
            <a:endParaRPr lang="en-US" sz="2400" b="1" dirty="0">
              <a:solidFill>
                <a:prstClr val="white">
                  <a:lumMod val="50000"/>
                </a:prstClr>
              </a:solidFill>
            </a:endParaRPr>
          </a:p>
          <a:p>
            <a:pPr marL="0" lvl="0" indent="0" defTabSz="457200">
              <a:spcBef>
                <a:spcPts val="0"/>
              </a:spcBef>
              <a:buNone/>
            </a:pPr>
            <a:r>
              <a:rPr lang="en-US" sz="2400" b="1" dirty="0">
                <a:solidFill>
                  <a:prstClr val="white">
                    <a:lumMod val="50000"/>
                  </a:prstClr>
                </a:solidFill>
              </a:rPr>
              <a:t>Using Census data for Zip Code population eligibility requires SMI conversion to Federal Poverty Level (FPL)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2"/>
              </a:buBlip>
              <a:tabLst/>
              <a:defRPr/>
            </a:pPr>
            <a:r>
              <a:rPr kumimoji="0" lang="en-US" sz="2400" b="0" i="0" u="sng" strike="noStrike" kern="1200" cap="none" spc="0" normalizeH="0" baseline="0" noProof="0" dirty="0">
                <a:ln>
                  <a:noFill/>
                </a:ln>
                <a:solidFill>
                  <a:prstClr val="white">
                    <a:lumMod val="50000"/>
                  </a:prstClr>
                </a:solidFill>
                <a:effectLst/>
                <a:uLnTx/>
                <a:uFillTx/>
                <a:latin typeface="Calibri"/>
                <a:ea typeface="+mn-ea"/>
                <a:cs typeface="+mn-cs"/>
              </a:rPr>
              <a:t>&lt;=100% SMI ≈ &lt;=400% FPL; &lt;=85% SMI ≈ &lt;=335% FPL</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lvl="0" indent="0" defTabSz="457200">
              <a:spcBef>
                <a:spcPts val="0"/>
              </a:spcBef>
              <a:buNone/>
            </a:pPr>
            <a:r>
              <a:rPr lang="en-US" sz="2400" dirty="0">
                <a:solidFill>
                  <a:prstClr val="white">
                    <a:lumMod val="50000"/>
                  </a:prstClr>
                </a:solidFill>
              </a:rPr>
              <a:t>		Based on family size of 4</a:t>
            </a:r>
          </a:p>
          <a:p>
            <a:pPr marL="0" lvl="0" indent="0" defTabSz="457200">
              <a:spcBef>
                <a:spcPts val="0"/>
              </a:spcBef>
              <a:buNone/>
            </a:pPr>
            <a:r>
              <a:rPr lang="en-US" sz="2400" dirty="0">
                <a:solidFill>
                  <a:prstClr val="white">
                    <a:lumMod val="50000"/>
                  </a:prstClr>
                </a:solidFill>
              </a:rPr>
              <a:t>So……</a:t>
            </a:r>
          </a:p>
          <a:p>
            <a:pPr marL="0" lvl="0" indent="0" defTabSz="457200">
              <a:spcBef>
                <a:spcPts val="0"/>
              </a:spcBef>
              <a:buNone/>
            </a:pPr>
            <a:r>
              <a:rPr lang="en-US" sz="2400" dirty="0">
                <a:solidFill>
                  <a:prstClr val="white">
                    <a:lumMod val="50000"/>
                  </a:prstClr>
                </a:solidFill>
              </a:rPr>
              <a:t>Children 0-2 and 5-12: our eligibility threshold is &lt;=335% of FPL</a:t>
            </a:r>
          </a:p>
          <a:p>
            <a:pPr marL="0" lvl="0" indent="0" defTabSz="457200">
              <a:spcBef>
                <a:spcPts val="0"/>
              </a:spcBef>
              <a:buNone/>
            </a:pPr>
            <a:r>
              <a:rPr lang="en-US" sz="2400" dirty="0">
                <a:solidFill>
                  <a:prstClr val="white">
                    <a:lumMod val="50000"/>
                  </a:prstClr>
                </a:solidFill>
              </a:rPr>
              <a:t>Children 3-4: our eligibility threshold is &lt;=400% of FPL </a:t>
            </a:r>
          </a:p>
          <a:p>
            <a:pPr marL="0" lvl="0" indent="0" defTabSz="457200">
              <a:spcBef>
                <a:spcPts val="0"/>
              </a:spcBef>
              <a:buNone/>
            </a:pPr>
            <a:r>
              <a:rPr lang="en-US" sz="2400" dirty="0">
                <a:solidFill>
                  <a:prstClr val="white">
                    <a:lumMod val="50000"/>
                  </a:prstClr>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79525"/>
            <a:ext cx="96837"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920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848627E-CB0C-43D7-8981-569384039997}" type="slidenum">
              <a:rPr lang="en-US" smtClean="0">
                <a:solidFill>
                  <a:srgbClr val="005A82"/>
                </a:solidFill>
              </a:rPr>
              <a:t>7</a:t>
            </a:fld>
            <a:endParaRPr lang="en-US" dirty="0">
              <a:solidFill>
                <a:srgbClr val="005A82"/>
              </a:solidFill>
            </a:endParaRPr>
          </a:p>
        </p:txBody>
      </p:sp>
      <p:pic>
        <p:nvPicPr>
          <p:cNvPr id="6" name="Picture 5">
            <a:extLst>
              <a:ext uri="{FF2B5EF4-FFF2-40B4-BE49-F238E27FC236}">
                <a16:creationId xmlns:a16="http://schemas.microsoft.com/office/drawing/2014/main" id="{0C3747ED-56B5-51E8-1914-8994AEB30621}"/>
              </a:ext>
            </a:extLst>
          </p:cNvPr>
          <p:cNvPicPr>
            <a:picLocks noChangeAspect="1"/>
          </p:cNvPicPr>
          <p:nvPr/>
        </p:nvPicPr>
        <p:blipFill>
          <a:blip r:embed="rId5"/>
          <a:stretch>
            <a:fillRect/>
          </a:stretch>
        </p:blipFill>
        <p:spPr>
          <a:xfrm>
            <a:off x="7620000" y="61573"/>
            <a:ext cx="1347333" cy="475529"/>
          </a:xfrm>
          <a:prstGeom prst="rect">
            <a:avLst/>
          </a:prstGeom>
        </p:spPr>
      </p:pic>
      <p:pic>
        <p:nvPicPr>
          <p:cNvPr id="7" name="Picture 6">
            <a:extLst>
              <a:ext uri="{FF2B5EF4-FFF2-40B4-BE49-F238E27FC236}">
                <a16:creationId xmlns:a16="http://schemas.microsoft.com/office/drawing/2014/main" id="{AE17955D-16D5-B49F-3B6B-6909642792D1}"/>
              </a:ext>
            </a:extLst>
          </p:cNvPr>
          <p:cNvPicPr>
            <a:picLocks noChangeAspect="1"/>
          </p:cNvPicPr>
          <p:nvPr/>
        </p:nvPicPr>
        <p:blipFill>
          <a:blip r:embed="rId6"/>
          <a:stretch>
            <a:fillRect/>
          </a:stretch>
        </p:blipFill>
        <p:spPr>
          <a:xfrm>
            <a:off x="6921947" y="6168485"/>
            <a:ext cx="1371719" cy="627942"/>
          </a:xfrm>
          <a:prstGeom prst="rect">
            <a:avLst/>
          </a:prstGeom>
        </p:spPr>
      </p:pic>
      <p:pic>
        <p:nvPicPr>
          <p:cNvPr id="8" name="Picture 7">
            <a:extLst>
              <a:ext uri="{FF2B5EF4-FFF2-40B4-BE49-F238E27FC236}">
                <a16:creationId xmlns:a16="http://schemas.microsoft.com/office/drawing/2014/main" id="{9B00FE10-FD61-A2CE-C6F8-E6D783D62BCF}"/>
              </a:ext>
            </a:extLst>
          </p:cNvPr>
          <p:cNvPicPr>
            <a:picLocks noChangeAspect="1"/>
          </p:cNvPicPr>
          <p:nvPr/>
        </p:nvPicPr>
        <p:blipFill>
          <a:blip r:embed="rId7"/>
          <a:stretch>
            <a:fillRect/>
          </a:stretch>
        </p:blipFill>
        <p:spPr>
          <a:xfrm>
            <a:off x="0" y="721252"/>
            <a:ext cx="9144000" cy="12184"/>
          </a:xfrm>
          <a:prstGeom prst="rect">
            <a:avLst/>
          </a:prstGeom>
        </p:spPr>
      </p:pic>
    </p:spTree>
    <p:extLst>
      <p:ext uri="{BB962C8B-B14F-4D97-AF65-F5344CB8AC3E}">
        <p14:creationId xmlns:p14="http://schemas.microsoft.com/office/powerpoint/2010/main" val="1028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740483"/>
          </a:xfrm>
        </p:spPr>
        <p:txBody>
          <a:bodyPr>
            <a:normAutofit/>
          </a:bodyPr>
          <a:lstStyle/>
          <a:p>
            <a:pPr lvl="0" algn="l" defTabSz="457200">
              <a:spcBef>
                <a:spcPts val="0"/>
              </a:spcBef>
            </a:pPr>
            <a:r>
              <a:rPr lang="en-US" sz="3600" dirty="0">
                <a:solidFill>
                  <a:schemeClr val="tx2"/>
                </a:solidFill>
                <a:ea typeface="+mn-ea"/>
                <a:cs typeface="+mn-cs"/>
              </a:rPr>
              <a:t>ENROLLMENT  DATA</a:t>
            </a:r>
            <a:endParaRPr lang="en-US" sz="3600" dirty="0">
              <a:solidFill>
                <a:schemeClr val="tx2"/>
              </a:solidFill>
            </a:endParaRPr>
          </a:p>
        </p:txBody>
      </p:sp>
      <p:sp>
        <p:nvSpPr>
          <p:cNvPr id="3" name="Content Placeholder 2"/>
          <p:cNvSpPr>
            <a:spLocks noGrp="1"/>
          </p:cNvSpPr>
          <p:nvPr>
            <p:ph idx="1"/>
          </p:nvPr>
        </p:nvSpPr>
        <p:spPr>
          <a:xfrm>
            <a:off x="481584" y="762000"/>
            <a:ext cx="8229600" cy="5459412"/>
          </a:xfrm>
        </p:spPr>
        <p:txBody>
          <a:bodyPr>
            <a:normAutofit fontScale="77500" lnSpcReduction="20000"/>
          </a:bodyPr>
          <a:lstStyle/>
          <a:p>
            <a:pPr marL="0" lvl="0" indent="0" defTabSz="457200">
              <a:spcBef>
                <a:spcPts val="0"/>
              </a:spcBef>
              <a:spcAft>
                <a:spcPts val="600"/>
              </a:spcAft>
              <a:buNone/>
            </a:pPr>
            <a:endParaRPr lang="en-US" sz="2400" b="1" dirty="0">
              <a:solidFill>
                <a:prstClr val="white">
                  <a:lumMod val="50000"/>
                </a:prstClr>
              </a:solidFill>
            </a:endParaRPr>
          </a:p>
          <a:p>
            <a:pPr marL="800100" lvl="1" indent="-342900" defTabSz="457200">
              <a:spcBef>
                <a:spcPts val="0"/>
              </a:spcBef>
              <a:spcAft>
                <a:spcPts val="600"/>
              </a:spcAft>
              <a:buBlip>
                <a:blip r:embed="rId3"/>
              </a:buBlip>
            </a:pPr>
            <a:r>
              <a:rPr lang="en-US" u="sng" dirty="0">
                <a:solidFill>
                  <a:prstClr val="white">
                    <a:lumMod val="50000"/>
                  </a:prstClr>
                </a:solidFill>
              </a:rPr>
              <a:t>OAECE Survey of Contracted Licensed Providers (Spring 2025) </a:t>
            </a:r>
          </a:p>
          <a:p>
            <a:pPr marL="457200" lvl="1" indent="0" defTabSz="457200">
              <a:spcBef>
                <a:spcPts val="0"/>
              </a:spcBef>
              <a:spcAft>
                <a:spcPts val="600"/>
              </a:spcAft>
              <a:buNone/>
            </a:pPr>
            <a:r>
              <a:rPr lang="en-US" dirty="0">
                <a:solidFill>
                  <a:prstClr val="white">
                    <a:lumMod val="50000"/>
                  </a:prstClr>
                </a:solidFill>
              </a:rPr>
              <a:t>	C</a:t>
            </a:r>
            <a:r>
              <a:rPr lang="en-US" sz="2600" dirty="0">
                <a:solidFill>
                  <a:prstClr val="white">
                    <a:lumMod val="50000"/>
                  </a:prstClr>
                </a:solidFill>
              </a:rPr>
              <a:t>ontracted provider enrollments in HS/EHS, CFCC, CCTR and CSPP 	by 	setting, age, and length of day</a:t>
            </a:r>
          </a:p>
          <a:p>
            <a:pPr marL="800100" lvl="1" indent="-342900" defTabSz="457200">
              <a:spcBef>
                <a:spcPts val="0"/>
              </a:spcBef>
              <a:spcAft>
                <a:spcPts val="600"/>
              </a:spcAft>
              <a:buBlip>
                <a:blip r:embed="rId3"/>
              </a:buBlip>
            </a:pPr>
            <a:r>
              <a:rPr lang="en-US" u="sng" dirty="0">
                <a:solidFill>
                  <a:prstClr val="white">
                    <a:lumMod val="50000"/>
                  </a:prstClr>
                </a:solidFill>
              </a:rPr>
              <a:t>Data Provided by the Child Care Alliance of LA (Spring 2025)</a:t>
            </a:r>
          </a:p>
          <a:p>
            <a:pPr marL="457200" lvl="1" indent="0" defTabSz="457200">
              <a:spcBef>
                <a:spcPts val="0"/>
              </a:spcBef>
              <a:spcAft>
                <a:spcPts val="600"/>
              </a:spcAft>
              <a:buNone/>
            </a:pPr>
            <a:r>
              <a:rPr lang="en-US" sz="2400" dirty="0">
                <a:solidFill>
                  <a:prstClr val="white">
                    <a:lumMod val="50000"/>
                  </a:prstClr>
                </a:solidFill>
              </a:rPr>
              <a:t>	V</a:t>
            </a:r>
            <a:r>
              <a:rPr lang="en-US" sz="2600" dirty="0">
                <a:solidFill>
                  <a:prstClr val="white">
                    <a:lumMod val="50000"/>
                  </a:prstClr>
                </a:solidFill>
              </a:rPr>
              <a:t>oucher-based enrollments in </a:t>
            </a:r>
            <a:r>
              <a:rPr lang="en-US" sz="2600" dirty="0" err="1">
                <a:solidFill>
                  <a:prstClr val="white">
                    <a:lumMod val="50000"/>
                  </a:prstClr>
                </a:solidFill>
              </a:rPr>
              <a:t>CalWORKS</a:t>
            </a:r>
            <a:r>
              <a:rPr lang="en-US" sz="2600" dirty="0">
                <a:solidFill>
                  <a:prstClr val="white">
                    <a:lumMod val="50000"/>
                  </a:prstClr>
                </a:solidFill>
              </a:rPr>
              <a:t> Stages 1,2, and 3 and 	CAPP, by setting (Center-based and FCCH) and age</a:t>
            </a:r>
          </a:p>
          <a:p>
            <a:pPr marL="800100" lvl="1" indent="-342900" defTabSz="457200">
              <a:spcBef>
                <a:spcPts val="0"/>
              </a:spcBef>
              <a:spcAft>
                <a:spcPts val="600"/>
              </a:spcAft>
              <a:buBlip>
                <a:blip r:embed="rId3"/>
              </a:buBlip>
            </a:pPr>
            <a:r>
              <a:rPr lang="en-US" u="sng" dirty="0">
                <a:solidFill>
                  <a:prstClr val="white">
                    <a:lumMod val="50000"/>
                  </a:prstClr>
                </a:solidFill>
              </a:rPr>
              <a:t>TK Data from California Department of Education  </a:t>
            </a:r>
          </a:p>
          <a:p>
            <a:pPr marL="457200" lvl="1" indent="0" defTabSz="457200">
              <a:spcBef>
                <a:spcPts val="0"/>
              </a:spcBef>
              <a:buNone/>
            </a:pPr>
            <a:r>
              <a:rPr lang="en-US" sz="2400" dirty="0">
                <a:solidFill>
                  <a:prstClr val="white">
                    <a:lumMod val="50000"/>
                  </a:prstClr>
                </a:solidFill>
              </a:rPr>
              <a:t>	</a:t>
            </a:r>
            <a:r>
              <a:rPr lang="en-US" sz="2600" dirty="0">
                <a:solidFill>
                  <a:prstClr val="white">
                    <a:lumMod val="50000"/>
                  </a:prstClr>
                </a:solidFill>
              </a:rPr>
              <a:t>TK enrollment data for children with socioeconomic disadvantage </a:t>
            </a:r>
          </a:p>
          <a:p>
            <a:pPr marL="457200" lvl="1" indent="0" defTabSz="457200">
              <a:spcBef>
                <a:spcPts val="0"/>
              </a:spcBef>
              <a:buNone/>
            </a:pPr>
            <a:endParaRPr lang="en-US" sz="2400" dirty="0">
              <a:solidFill>
                <a:prstClr val="white">
                  <a:lumMod val="50000"/>
                </a:prstClr>
              </a:solidFill>
            </a:endParaRPr>
          </a:p>
          <a:p>
            <a:pPr marL="457200" lvl="1" indent="0" defTabSz="457200">
              <a:spcBef>
                <a:spcPts val="0"/>
              </a:spcBef>
              <a:spcAft>
                <a:spcPts val="600"/>
              </a:spcAft>
              <a:buNone/>
            </a:pPr>
            <a:r>
              <a:rPr lang="en-US" sz="2400" b="1" dirty="0">
                <a:solidFill>
                  <a:prstClr val="white">
                    <a:lumMod val="50000"/>
                  </a:prstClr>
                </a:solidFill>
              </a:rPr>
              <a:t>Note on ZIP CODE-Level Enrollment Data  </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Blip>
                <a:blip r:embed="rId3"/>
              </a:buBlip>
              <a:tabLst/>
              <a:defRPr/>
            </a:pPr>
            <a:r>
              <a:rPr kumimoji="0" lang="en-US" sz="2800" b="0" i="0" strike="noStrike" kern="1200" cap="none" spc="0" normalizeH="0" baseline="0" noProof="0" dirty="0">
                <a:ln>
                  <a:noFill/>
                </a:ln>
                <a:solidFill>
                  <a:prstClr val="white">
                    <a:lumMod val="50000"/>
                  </a:prstClr>
                </a:solidFill>
                <a:effectLst/>
                <a:uLnTx/>
                <a:uFillTx/>
                <a:latin typeface="Calibri"/>
                <a:ea typeface="+mn-ea"/>
                <a:cs typeface="+mn-cs"/>
              </a:rPr>
              <a:t>Only a Few Programs </a:t>
            </a:r>
            <a:r>
              <a:rPr lang="en-US" dirty="0">
                <a:solidFill>
                  <a:prstClr val="white">
                    <a:lumMod val="50000"/>
                  </a:prstClr>
                </a:solidFill>
                <a:latin typeface="Calibri"/>
              </a:rPr>
              <a:t>Provide Enrollment Data by Zip Code of </a:t>
            </a:r>
            <a:r>
              <a:rPr lang="en-US" i="1" dirty="0">
                <a:solidFill>
                  <a:prstClr val="white">
                    <a:lumMod val="50000"/>
                  </a:prstClr>
                </a:solidFill>
                <a:latin typeface="Calibri"/>
              </a:rPr>
              <a:t>Child Residence</a:t>
            </a:r>
            <a:r>
              <a:rPr lang="en-US" dirty="0">
                <a:solidFill>
                  <a:prstClr val="white">
                    <a:lumMod val="50000"/>
                  </a:prstClr>
                </a:solidFill>
                <a:latin typeface="Calibri"/>
              </a:rPr>
              <a:t>; All Provide Data by Zip Code of </a:t>
            </a:r>
            <a:r>
              <a:rPr lang="en-US" i="1" dirty="0">
                <a:solidFill>
                  <a:prstClr val="white">
                    <a:lumMod val="50000"/>
                  </a:prstClr>
                </a:solidFill>
                <a:latin typeface="Calibri"/>
              </a:rPr>
              <a:t>Provider Site </a:t>
            </a:r>
            <a:r>
              <a:rPr kumimoji="0" lang="en-US" sz="2800" b="0" i="1" strike="noStrike" kern="1200" cap="none" spc="0" normalizeH="0" baseline="0" noProof="0" dirty="0">
                <a:ln>
                  <a:noFill/>
                </a:ln>
                <a:solidFill>
                  <a:prstClr val="white">
                    <a:lumMod val="50000"/>
                  </a:prstClr>
                </a:solidFill>
                <a:effectLst/>
                <a:uLnTx/>
                <a:uFillTx/>
                <a:latin typeface="Calibri"/>
                <a:ea typeface="+mn-ea"/>
                <a:cs typeface="+mn-cs"/>
              </a:rPr>
              <a:t>  </a:t>
            </a:r>
          </a:p>
          <a:p>
            <a:pPr marL="1200150" lvl="2" indent="-342900" defTabSz="457200">
              <a:spcBef>
                <a:spcPts val="0"/>
              </a:spcBef>
              <a:spcAft>
                <a:spcPts val="600"/>
              </a:spcAft>
              <a:buBlip>
                <a:blip r:embed="rId3"/>
              </a:buBlip>
              <a:defRPr/>
            </a:pPr>
            <a:r>
              <a:rPr kumimoji="0" lang="en-US" sz="2600" b="0" strike="noStrike" kern="1200" cap="none" spc="0" normalizeH="0" baseline="0" noProof="0" dirty="0">
                <a:ln>
                  <a:noFill/>
                </a:ln>
                <a:solidFill>
                  <a:prstClr val="white">
                    <a:lumMod val="50000"/>
                  </a:prstClr>
                </a:solidFill>
                <a:effectLst/>
                <a:uLnTx/>
                <a:uFillTx/>
                <a:latin typeface="Calibri"/>
                <a:ea typeface="+mn-ea"/>
                <a:cs typeface="+mn-cs"/>
              </a:rPr>
              <a:t>For comparability we report by provider site, but population data is based on residence</a:t>
            </a:r>
          </a:p>
          <a:p>
            <a:pPr marL="1200150" lvl="2" indent="-342900" defTabSz="457200">
              <a:spcBef>
                <a:spcPts val="0"/>
              </a:spcBef>
              <a:spcAft>
                <a:spcPts val="600"/>
              </a:spcAft>
              <a:buBlip>
                <a:blip r:embed="rId3"/>
              </a:buBlip>
              <a:defRPr/>
            </a:pPr>
            <a:r>
              <a:rPr lang="en-US" sz="2600" dirty="0">
                <a:solidFill>
                  <a:prstClr val="white">
                    <a:lumMod val="50000"/>
                  </a:prstClr>
                </a:solidFill>
                <a:latin typeface="Calibri"/>
              </a:rPr>
              <a:t>Thus, a few Zip Codes show more enrollees than eligible children (negative unmet need). All coded as “No unmet need”.   </a:t>
            </a:r>
            <a:endParaRPr kumimoji="0" lang="en-US" sz="2600" b="0" strike="noStrike" kern="1200" cap="none" spc="0" normalizeH="0" baseline="0" noProof="0" dirty="0">
              <a:ln>
                <a:noFill/>
              </a:ln>
              <a:solidFill>
                <a:prstClr val="white">
                  <a:lumMod val="50000"/>
                </a:prstClr>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600"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457200" lvl="1" indent="0" defTabSz="457200">
              <a:spcBef>
                <a:spcPts val="0"/>
              </a:spcBef>
              <a:spcAft>
                <a:spcPts val="600"/>
              </a:spcAft>
              <a:buNone/>
            </a:pPr>
            <a:endParaRPr lang="en-US" sz="2400" b="1" dirty="0">
              <a:solidFill>
                <a:prstClr val="white">
                  <a:lumMod val="50000"/>
                </a:prstClr>
              </a:solidFill>
            </a:endParaRPr>
          </a:p>
          <a:p>
            <a:pPr marL="457200" lvl="1" indent="0" defTabSz="457200">
              <a:spcBef>
                <a:spcPts val="0"/>
              </a:spcBef>
              <a:spcAft>
                <a:spcPts val="600"/>
              </a:spcAft>
              <a:buNone/>
            </a:pPr>
            <a:endParaRPr lang="en-US" sz="2400" b="1" dirty="0">
              <a:solidFill>
                <a:prstClr val="white">
                  <a:lumMod val="50000"/>
                </a:prstClr>
              </a:solidFill>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3"/>
              </a:buBlip>
              <a:tabLst/>
              <a:defRPr/>
            </a:pPr>
            <a:endParaRPr kumimoji="0" lang="en-US" sz="2700" b="0" i="0" strike="noStrike" kern="1200" cap="none" spc="0" normalizeH="0" baseline="0" noProof="0" dirty="0">
              <a:ln>
                <a:noFill/>
              </a:ln>
              <a:solidFill>
                <a:prstClr val="white">
                  <a:lumMod val="50000"/>
                </a:prstClr>
              </a:solidFill>
              <a:effectLst/>
              <a:uLnTx/>
              <a:uFillTx/>
              <a:latin typeface="Calibri"/>
              <a:ea typeface="+mn-ea"/>
              <a:cs typeface="+mn-cs"/>
            </a:endParaRPr>
          </a:p>
          <a:p>
            <a:pPr marL="457200" lvl="1" indent="0" defTabSz="457200">
              <a:spcBef>
                <a:spcPts val="0"/>
              </a:spcBef>
              <a:buNone/>
            </a:pPr>
            <a:endParaRPr lang="en-US" sz="2400" dirty="0">
              <a:solidFill>
                <a:prstClr val="white">
                  <a:lumMod val="50000"/>
                </a:prstClr>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E848627E-CB0C-43D7-8981-569384039997}" type="slidenum">
              <a:rPr lang="en-US" smtClean="0">
                <a:solidFill>
                  <a:srgbClr val="005A82"/>
                </a:solidFill>
              </a:rPr>
              <a:t>8</a:t>
            </a:fld>
            <a:endParaRPr lang="en-US" dirty="0">
              <a:solidFill>
                <a:srgbClr val="005A82"/>
              </a:solidFill>
            </a:endParaRPr>
          </a:p>
        </p:txBody>
      </p:sp>
      <p:pic>
        <p:nvPicPr>
          <p:cNvPr id="7" name="Picture 6" descr="OCC_BurstIcon">
            <a:extLst>
              <a:ext uri="{FF2B5EF4-FFF2-40B4-BE49-F238E27FC236}">
                <a16:creationId xmlns:a16="http://schemas.microsoft.com/office/drawing/2014/main" id="{818E49A6-FDF4-DE02-132C-98C91F02B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810000"/>
            <a:ext cx="100584" cy="94488"/>
          </a:xfrm>
          <a:prstGeom prst="rect">
            <a:avLst/>
          </a:prstGeom>
        </p:spPr>
      </p:pic>
      <p:pic>
        <p:nvPicPr>
          <p:cNvPr id="4" name="Picture 3">
            <a:extLst>
              <a:ext uri="{FF2B5EF4-FFF2-40B4-BE49-F238E27FC236}">
                <a16:creationId xmlns:a16="http://schemas.microsoft.com/office/drawing/2014/main" id="{3D4D236D-7448-A8D6-20F8-602347612405}"/>
              </a:ext>
            </a:extLst>
          </p:cNvPr>
          <p:cNvPicPr>
            <a:picLocks noChangeAspect="1"/>
          </p:cNvPicPr>
          <p:nvPr/>
        </p:nvPicPr>
        <p:blipFill>
          <a:blip r:embed="rId5"/>
          <a:stretch>
            <a:fillRect/>
          </a:stretch>
        </p:blipFill>
        <p:spPr>
          <a:xfrm>
            <a:off x="7591425" y="136525"/>
            <a:ext cx="1347333" cy="475529"/>
          </a:xfrm>
          <a:prstGeom prst="rect">
            <a:avLst/>
          </a:prstGeom>
        </p:spPr>
      </p:pic>
      <p:pic>
        <p:nvPicPr>
          <p:cNvPr id="8" name="Picture 7">
            <a:extLst>
              <a:ext uri="{FF2B5EF4-FFF2-40B4-BE49-F238E27FC236}">
                <a16:creationId xmlns:a16="http://schemas.microsoft.com/office/drawing/2014/main" id="{C1F79171-B978-8841-9A03-FB3EBB5B39AB}"/>
              </a:ext>
            </a:extLst>
          </p:cNvPr>
          <p:cNvPicPr>
            <a:picLocks noChangeAspect="1"/>
          </p:cNvPicPr>
          <p:nvPr/>
        </p:nvPicPr>
        <p:blipFill>
          <a:blip r:embed="rId6"/>
          <a:stretch>
            <a:fillRect/>
          </a:stretch>
        </p:blipFill>
        <p:spPr>
          <a:xfrm>
            <a:off x="6934140" y="6096000"/>
            <a:ext cx="1371719" cy="627942"/>
          </a:xfrm>
          <a:prstGeom prst="rect">
            <a:avLst/>
          </a:prstGeom>
        </p:spPr>
      </p:pic>
      <p:pic>
        <p:nvPicPr>
          <p:cNvPr id="9" name="Picture 8">
            <a:extLst>
              <a:ext uri="{FF2B5EF4-FFF2-40B4-BE49-F238E27FC236}">
                <a16:creationId xmlns:a16="http://schemas.microsoft.com/office/drawing/2014/main" id="{785486B9-9337-8FDD-7023-AE4B7BAD4A2D}"/>
              </a:ext>
            </a:extLst>
          </p:cNvPr>
          <p:cNvPicPr>
            <a:picLocks noChangeAspect="1"/>
          </p:cNvPicPr>
          <p:nvPr/>
        </p:nvPicPr>
        <p:blipFill>
          <a:blip r:embed="rId7"/>
          <a:stretch>
            <a:fillRect/>
          </a:stretch>
        </p:blipFill>
        <p:spPr>
          <a:xfrm>
            <a:off x="24384" y="661247"/>
            <a:ext cx="9144000" cy="12184"/>
          </a:xfrm>
          <a:prstGeom prst="rect">
            <a:avLst/>
          </a:prstGeom>
        </p:spPr>
      </p:pic>
    </p:spTree>
    <p:extLst>
      <p:ext uri="{BB962C8B-B14F-4D97-AF65-F5344CB8AC3E}">
        <p14:creationId xmlns:p14="http://schemas.microsoft.com/office/powerpoint/2010/main" val="11179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59754"/>
          </a:xfrm>
        </p:spPr>
        <p:txBody>
          <a:bodyPr>
            <a:normAutofit/>
          </a:bodyPr>
          <a:lstStyle/>
          <a:p>
            <a:pPr lvl="0" algn="l" defTabSz="457200">
              <a:spcBef>
                <a:spcPts val="0"/>
              </a:spcBef>
            </a:pPr>
            <a:r>
              <a:rPr lang="en-US" sz="3200" dirty="0">
                <a:solidFill>
                  <a:schemeClr val="tx2"/>
                </a:solidFill>
                <a:ea typeface="+mn-ea"/>
                <a:cs typeface="+mn-cs"/>
              </a:rPr>
              <a:t>NEGATIVE UNMET NEED</a:t>
            </a:r>
            <a:endParaRPr lang="en-US" sz="3200" dirty="0">
              <a:solidFill>
                <a:schemeClr val="tx2"/>
              </a:solidFill>
            </a:endParaRPr>
          </a:p>
        </p:txBody>
      </p:sp>
      <p:sp>
        <p:nvSpPr>
          <p:cNvPr id="3" name="Content Placeholder 2"/>
          <p:cNvSpPr>
            <a:spLocks noGrp="1"/>
          </p:cNvSpPr>
          <p:nvPr>
            <p:ph idx="1"/>
          </p:nvPr>
        </p:nvSpPr>
        <p:spPr>
          <a:xfrm>
            <a:off x="481584" y="990600"/>
            <a:ext cx="8229600" cy="5459412"/>
          </a:xfrm>
        </p:spPr>
        <p:txBody>
          <a:bodyPr>
            <a:normAutofit fontScale="92500" lnSpcReduction="10000"/>
          </a:bodyPr>
          <a:lstStyle/>
          <a:p>
            <a:pPr marL="800100" lvl="1" indent="-342900" defTabSz="457200">
              <a:spcBef>
                <a:spcPts val="0"/>
              </a:spcBef>
              <a:spcAft>
                <a:spcPts val="600"/>
              </a:spcAft>
              <a:buBlip>
                <a:blip r:embed="rId3"/>
              </a:buBlip>
            </a:pPr>
            <a:r>
              <a:rPr lang="en-US" sz="2600" u="sng" dirty="0">
                <a:solidFill>
                  <a:prstClr val="white">
                    <a:lumMod val="50000"/>
                  </a:prstClr>
                </a:solidFill>
              </a:rPr>
              <a:t>Infants and Toddlers  </a:t>
            </a:r>
          </a:p>
          <a:p>
            <a:pPr marL="457200" lvl="1" indent="0" defTabSz="457200">
              <a:spcBef>
                <a:spcPts val="0"/>
              </a:spcBef>
              <a:spcAft>
                <a:spcPts val="600"/>
              </a:spcAft>
              <a:buNone/>
            </a:pPr>
            <a:r>
              <a:rPr lang="en-US" dirty="0">
                <a:solidFill>
                  <a:prstClr val="white">
                    <a:lumMod val="50000"/>
                  </a:prstClr>
                </a:solidFill>
              </a:rPr>
              <a:t>	</a:t>
            </a:r>
            <a:r>
              <a:rPr lang="en-US" sz="2400" dirty="0">
                <a:solidFill>
                  <a:prstClr val="white">
                    <a:lumMod val="50000"/>
                  </a:prstClr>
                </a:solidFill>
              </a:rPr>
              <a:t>3 Zip Codes with negative unmet need; none have 500+ 	children 0-2.</a:t>
            </a:r>
          </a:p>
          <a:p>
            <a:pPr marL="457200" lvl="1" indent="0" defTabSz="457200">
              <a:spcBef>
                <a:spcPts val="0"/>
              </a:spcBef>
              <a:spcAft>
                <a:spcPts val="600"/>
              </a:spcAft>
              <a:buNone/>
            </a:pPr>
            <a:endParaRPr lang="en-US" sz="2400" dirty="0">
              <a:solidFill>
                <a:prstClr val="white">
                  <a:lumMod val="50000"/>
                </a:prstClr>
              </a:solidFill>
            </a:endParaRPr>
          </a:p>
          <a:p>
            <a:pPr marL="800100" lvl="1" indent="-342900" defTabSz="457200">
              <a:spcBef>
                <a:spcPts val="0"/>
              </a:spcBef>
              <a:spcAft>
                <a:spcPts val="600"/>
              </a:spcAft>
              <a:buBlip>
                <a:blip r:embed="rId3"/>
              </a:buBlip>
            </a:pPr>
            <a:r>
              <a:rPr lang="en-US" sz="2600" u="sng" dirty="0">
                <a:solidFill>
                  <a:prstClr val="white">
                    <a:lumMod val="50000"/>
                  </a:prstClr>
                </a:solidFill>
              </a:rPr>
              <a:t>Preschool Age</a:t>
            </a:r>
          </a:p>
          <a:p>
            <a:pPr marL="457200" lvl="1" indent="0" defTabSz="457200">
              <a:spcBef>
                <a:spcPts val="0"/>
              </a:spcBef>
              <a:spcAft>
                <a:spcPts val="600"/>
              </a:spcAft>
              <a:buNone/>
            </a:pPr>
            <a:r>
              <a:rPr lang="en-US" sz="2400" dirty="0">
                <a:solidFill>
                  <a:prstClr val="white">
                    <a:lumMod val="50000"/>
                  </a:prstClr>
                </a:solidFill>
              </a:rPr>
              <a:t>	42 Zip Codes with negative unmet need; 4 have 500+ 	children 3-4.</a:t>
            </a:r>
          </a:p>
          <a:p>
            <a:pPr marL="457200" lvl="1" indent="0" defTabSz="457200">
              <a:spcBef>
                <a:spcPts val="0"/>
              </a:spcBef>
              <a:spcAft>
                <a:spcPts val="600"/>
              </a:spcAft>
              <a:buNone/>
            </a:pPr>
            <a:r>
              <a:rPr lang="en-US" sz="2400" dirty="0">
                <a:solidFill>
                  <a:prstClr val="white">
                    <a:lumMod val="50000"/>
                  </a:prstClr>
                </a:solidFill>
              </a:rPr>
              <a:t>	91340 (San Fernando); 90043 (View Park/Windsor); 90806 	(Long Beach); 91770 (Rosemead)</a:t>
            </a:r>
          </a:p>
          <a:p>
            <a:pPr marL="457200" lvl="1" indent="0" defTabSz="457200">
              <a:spcBef>
                <a:spcPts val="0"/>
              </a:spcBef>
              <a:spcAft>
                <a:spcPts val="600"/>
              </a:spcAft>
              <a:buNone/>
            </a:pPr>
            <a:r>
              <a:rPr lang="en-US" sz="2400" dirty="0">
                <a:solidFill>
                  <a:prstClr val="white">
                    <a:lumMod val="50000"/>
                  </a:prstClr>
                </a:solidFill>
              </a:rPr>
              <a:t>	 </a:t>
            </a:r>
            <a:endParaRPr lang="en-US" sz="2600" dirty="0">
              <a:solidFill>
                <a:prstClr val="white">
                  <a:lumMod val="50000"/>
                </a:prstClr>
              </a:solidFill>
            </a:endParaRPr>
          </a:p>
          <a:p>
            <a:pPr marL="800100" lvl="1" indent="-342900" defTabSz="457200">
              <a:spcBef>
                <a:spcPts val="0"/>
              </a:spcBef>
              <a:spcAft>
                <a:spcPts val="600"/>
              </a:spcAft>
              <a:buBlip>
                <a:blip r:embed="rId3"/>
              </a:buBlip>
            </a:pPr>
            <a:r>
              <a:rPr lang="en-US" u="sng" dirty="0">
                <a:solidFill>
                  <a:prstClr val="white">
                    <a:lumMod val="50000"/>
                  </a:prstClr>
                </a:solidFill>
              </a:rPr>
              <a:t>School Age  </a:t>
            </a:r>
          </a:p>
          <a:p>
            <a:pPr marL="457200" lvl="1" indent="0" defTabSz="457200">
              <a:spcBef>
                <a:spcPts val="0"/>
              </a:spcBef>
              <a:buNone/>
            </a:pPr>
            <a:r>
              <a:rPr lang="en-US" sz="2400" dirty="0">
                <a:solidFill>
                  <a:prstClr val="white">
                    <a:lumMod val="50000"/>
                  </a:prstClr>
                </a:solidFill>
              </a:rPr>
              <a:t>	2 Zip Code with negative unmet need; none have 500+ 	children 5-12.</a:t>
            </a:r>
          </a:p>
          <a:p>
            <a:pPr marL="457200" lvl="1" indent="0" defTabSz="457200">
              <a:spcBef>
                <a:spcPts val="0"/>
              </a:spcBef>
              <a:buNone/>
            </a:pPr>
            <a:endParaRPr lang="en-US" sz="2400" dirty="0">
              <a:solidFill>
                <a:prstClr val="white">
                  <a:lumMod val="50000"/>
                </a:prstClr>
              </a:solidFill>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600"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457200" lvl="1" indent="0" defTabSz="457200">
              <a:spcBef>
                <a:spcPts val="0"/>
              </a:spcBef>
              <a:spcAft>
                <a:spcPts val="600"/>
              </a:spcAft>
              <a:buNone/>
            </a:pPr>
            <a:endParaRPr lang="en-US" sz="2400" b="1" dirty="0">
              <a:solidFill>
                <a:prstClr val="white">
                  <a:lumMod val="50000"/>
                </a:prstClr>
              </a:solidFill>
            </a:endParaRPr>
          </a:p>
          <a:p>
            <a:pPr marL="457200" lvl="1" indent="0" defTabSz="457200">
              <a:spcBef>
                <a:spcPts val="0"/>
              </a:spcBef>
              <a:spcAft>
                <a:spcPts val="600"/>
              </a:spcAft>
              <a:buNone/>
            </a:pPr>
            <a:endParaRPr lang="en-US" sz="2400" b="1" dirty="0">
              <a:solidFill>
                <a:prstClr val="white">
                  <a:lumMod val="50000"/>
                </a:prstClr>
              </a:solidFill>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Blip>
                <a:blip r:embed="rId3"/>
              </a:buBlip>
              <a:tabLst/>
              <a:defRPr/>
            </a:pPr>
            <a:endParaRPr kumimoji="0" lang="en-US" sz="2700" b="0" i="0" strike="noStrike" kern="1200" cap="none" spc="0" normalizeH="0" baseline="0" noProof="0" dirty="0">
              <a:ln>
                <a:noFill/>
              </a:ln>
              <a:solidFill>
                <a:prstClr val="white">
                  <a:lumMod val="50000"/>
                </a:prstClr>
              </a:solidFill>
              <a:effectLst/>
              <a:uLnTx/>
              <a:uFillTx/>
              <a:latin typeface="Calibri"/>
              <a:ea typeface="+mn-ea"/>
              <a:cs typeface="+mn-cs"/>
            </a:endParaRPr>
          </a:p>
          <a:p>
            <a:pPr marL="457200" lvl="1" indent="0" defTabSz="457200">
              <a:spcBef>
                <a:spcPts val="0"/>
              </a:spcBef>
              <a:buNone/>
            </a:pPr>
            <a:endParaRPr lang="en-US" sz="2400" dirty="0">
              <a:solidFill>
                <a:prstClr val="white">
                  <a:lumMod val="50000"/>
                </a:prstClr>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8627E-CB0C-43D7-8981-569384039997}" type="slidenum">
              <a:rPr kumimoji="0" lang="en-US" sz="1200" b="0" i="0" u="none" strike="noStrike" kern="1200" cap="none" spc="0" normalizeH="0" baseline="0" noProof="0" smtClean="0">
                <a:ln>
                  <a:noFill/>
                </a:ln>
                <a:solidFill>
                  <a:srgbClr val="005A8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5A82"/>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9750E6-67A7-820D-C36D-8B561032B229}"/>
              </a:ext>
            </a:extLst>
          </p:cNvPr>
          <p:cNvPicPr>
            <a:picLocks noChangeAspect="1"/>
          </p:cNvPicPr>
          <p:nvPr/>
        </p:nvPicPr>
        <p:blipFill>
          <a:blip r:embed="rId4"/>
          <a:stretch>
            <a:fillRect/>
          </a:stretch>
        </p:blipFill>
        <p:spPr>
          <a:xfrm>
            <a:off x="7620000" y="114300"/>
            <a:ext cx="1347333" cy="475529"/>
          </a:xfrm>
          <a:prstGeom prst="rect">
            <a:avLst/>
          </a:prstGeom>
        </p:spPr>
      </p:pic>
      <p:pic>
        <p:nvPicPr>
          <p:cNvPr id="7" name="Picture 6">
            <a:extLst>
              <a:ext uri="{FF2B5EF4-FFF2-40B4-BE49-F238E27FC236}">
                <a16:creationId xmlns:a16="http://schemas.microsoft.com/office/drawing/2014/main" id="{199BEFD5-BE32-1EB7-46C8-33E07211412D}"/>
              </a:ext>
            </a:extLst>
          </p:cNvPr>
          <p:cNvPicPr>
            <a:picLocks noChangeAspect="1"/>
          </p:cNvPicPr>
          <p:nvPr/>
        </p:nvPicPr>
        <p:blipFill>
          <a:blip r:embed="rId5"/>
          <a:stretch>
            <a:fillRect/>
          </a:stretch>
        </p:blipFill>
        <p:spPr>
          <a:xfrm>
            <a:off x="7086600" y="6074483"/>
            <a:ext cx="1371719" cy="627942"/>
          </a:xfrm>
          <a:prstGeom prst="rect">
            <a:avLst/>
          </a:prstGeom>
        </p:spPr>
      </p:pic>
      <p:pic>
        <p:nvPicPr>
          <p:cNvPr id="8" name="Picture 7">
            <a:extLst>
              <a:ext uri="{FF2B5EF4-FFF2-40B4-BE49-F238E27FC236}">
                <a16:creationId xmlns:a16="http://schemas.microsoft.com/office/drawing/2014/main" id="{B3D7DF7A-8DD8-0C13-19A3-DC075FB6F228}"/>
              </a:ext>
            </a:extLst>
          </p:cNvPr>
          <p:cNvPicPr>
            <a:picLocks noChangeAspect="1"/>
          </p:cNvPicPr>
          <p:nvPr/>
        </p:nvPicPr>
        <p:blipFill>
          <a:blip r:embed="rId6"/>
          <a:stretch>
            <a:fillRect/>
          </a:stretch>
        </p:blipFill>
        <p:spPr>
          <a:xfrm>
            <a:off x="28575" y="662607"/>
            <a:ext cx="9144000" cy="12184"/>
          </a:xfrm>
          <a:prstGeom prst="rect">
            <a:avLst/>
          </a:prstGeom>
        </p:spPr>
      </p:pic>
    </p:spTree>
    <p:extLst>
      <p:ext uri="{BB962C8B-B14F-4D97-AF65-F5344CB8AC3E}">
        <p14:creationId xmlns:p14="http://schemas.microsoft.com/office/powerpoint/2010/main" val="183908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7754</TotalTime>
  <Words>2193</Words>
  <Application>Microsoft Office PowerPoint</Application>
  <PresentationFormat>On-screen Show (4:3)</PresentationFormat>
  <Paragraphs>374</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Lato</vt:lpstr>
      <vt:lpstr>Times New Roman</vt:lpstr>
      <vt:lpstr>Office Theme</vt:lpstr>
      <vt:lpstr>Public Hearing Local Child Care and Development Planning Council  Local Funding Priorities  for  California Early Care and Education Programs   April 1, 2026</vt:lpstr>
      <vt:lpstr>LOCAL FUNDING PRIORITIES</vt:lpstr>
      <vt:lpstr>SHIFTS IN DATA  COLLECTION</vt:lpstr>
      <vt:lpstr>SNAPSHOT OF ELEIGIBLE CHILDREN SERVED</vt:lpstr>
      <vt:lpstr>PRIMARY ELEMENTS OF CHILD CARE                 FUNDING PRIORITY ASSESSMENT</vt:lpstr>
      <vt:lpstr>CHILD POPULATION DATA</vt:lpstr>
      <vt:lpstr>INCOME ELIGIBILITY THRESHOLDS </vt:lpstr>
      <vt:lpstr>ENROLLMENT  DATA</vt:lpstr>
      <vt:lpstr>NEGATIVE UNMET NEED</vt:lpstr>
      <vt:lpstr>FAMILY, FRIEND, AND NEIGHBOR CARE</vt:lpstr>
      <vt:lpstr>STATE ZIP CODE PRIORITY SETTING CRITERIA</vt:lpstr>
      <vt:lpstr>OVERVIEW OF FINDINGS:  INFANTS AND TODDLERS</vt:lpstr>
      <vt:lpstr>OVERVIEW OF FINDINGS:  Preschool-Age Children </vt:lpstr>
      <vt:lpstr>OVERVIEW OF FINDINGS:  School-Age Children </vt:lpstr>
      <vt:lpstr>LA County Service Planning Areas</vt:lpstr>
      <vt:lpstr>PUBLIC COMMENT</vt:lpstr>
    </vt:vector>
  </TitlesOfParts>
  <Company>Chief Executive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LPC Local Funding Priorities ... Methodology for Los Angeles County       Los Angeles County Child Care Planning Committee January 3, 2018</dc:title>
  <dc:creator>Sartell, Michele</dc:creator>
  <cp:lastModifiedBy>Debra Colman</cp:lastModifiedBy>
  <cp:revision>42</cp:revision>
  <cp:lastPrinted>2019-02-04T17:54:04Z</cp:lastPrinted>
  <dcterms:created xsi:type="dcterms:W3CDTF">2017-12-27T20:59:43Z</dcterms:created>
  <dcterms:modified xsi:type="dcterms:W3CDTF">2026-03-31T23:59:19Z</dcterms:modified>
</cp:coreProperties>
</file>