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83" r:id="rId2"/>
    <p:sldId id="281" r:id="rId3"/>
    <p:sldId id="287" r:id="rId4"/>
    <p:sldId id="257" r:id="rId5"/>
    <p:sldId id="289" r:id="rId6"/>
    <p:sldId id="28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67">
          <p15:clr>
            <a:srgbClr val="A4A3A4"/>
          </p15:clr>
        </p15:guide>
        <p15:guide id="2" pos="12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CE1"/>
    <a:srgbClr val="418FDE"/>
    <a:srgbClr val="00205B"/>
    <a:srgbClr val="F2C104"/>
    <a:srgbClr val="FFCB02"/>
    <a:srgbClr val="D29C0F"/>
    <a:srgbClr val="EEB111"/>
    <a:srgbClr val="CF7C00"/>
    <a:srgbClr val="D5C89F"/>
    <a:srgbClr val="418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3" autoAdjust="0"/>
    <p:restoredTop sz="94586" autoAdjust="0"/>
  </p:normalViewPr>
  <p:slideViewPr>
    <p:cSldViewPr snapToGrid="0" snapToObjects="1" showGuides="1">
      <p:cViewPr varScale="1">
        <p:scale>
          <a:sx n="104" d="100"/>
          <a:sy n="104" d="100"/>
        </p:scale>
        <p:origin x="1698" y="114"/>
      </p:cViewPr>
      <p:guideLst>
        <p:guide orient="horz" pos="2567"/>
        <p:guide pos="12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6E036-E03C-5842-901C-1E87ADD77BC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5934A8-B8B6-9947-A2AF-466E343BBB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4586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3EB5FC-1857-1849-8047-3303091A6914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AE0CD-D28B-7943-AABC-BE60ED5BE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3632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53144" cy="6870828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6"/>
          <a:stretch/>
        </p:blipFill>
        <p:spPr>
          <a:xfrm>
            <a:off x="5578081" y="2527300"/>
            <a:ext cx="3566254" cy="43306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852" y="3202108"/>
            <a:ext cx="5513020" cy="638175"/>
          </a:xfrm>
        </p:spPr>
        <p:txBody>
          <a:bodyPr anchor="t" anchorCtr="0">
            <a:noAutofit/>
          </a:bodyPr>
          <a:lstStyle>
            <a:lvl1pPr algn="l">
              <a:lnSpc>
                <a:spcPts val="3100"/>
              </a:lnSpc>
              <a:defRPr sz="3200" spc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4719" y="4084758"/>
            <a:ext cx="4593281" cy="520700"/>
          </a:xfrm>
        </p:spPr>
        <p:txBody>
          <a:bodyPr>
            <a:noAutofit/>
          </a:bodyPr>
          <a:lstStyle>
            <a:lvl1pPr marL="0" indent="0" algn="l">
              <a:lnSpc>
                <a:spcPts val="2300"/>
              </a:lnSpc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5852" y="5870695"/>
            <a:ext cx="2133600" cy="365125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fld id="{AC3ED585-F3FD-3549-A994-39826905F8BC}" type="datetime1">
              <a:rPr lang="en-US" smtClean="0"/>
              <a:t>9/1/2026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700" y="6787273"/>
            <a:ext cx="9153144" cy="83427"/>
            <a:chOff x="4859" y="6756285"/>
            <a:chExt cx="6847555" cy="101715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419100"/>
            <a:ext cx="2247900" cy="65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9293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eal &amp; partner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53144" cy="6870828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026"/>
          <a:stretch/>
        </p:blipFill>
        <p:spPr>
          <a:xfrm>
            <a:off x="5838872" y="2456574"/>
            <a:ext cx="3326972" cy="43306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851" y="2846515"/>
            <a:ext cx="5990281" cy="638175"/>
          </a:xfrm>
        </p:spPr>
        <p:txBody>
          <a:bodyPr anchor="t" anchorCtr="0">
            <a:noAutofit/>
          </a:bodyPr>
          <a:lstStyle>
            <a:lvl1pPr algn="l">
              <a:lnSpc>
                <a:spcPts val="3100"/>
              </a:lnSpc>
              <a:defRPr sz="3200" spc="1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4719" y="3729165"/>
            <a:ext cx="4593281" cy="520700"/>
          </a:xfrm>
        </p:spPr>
        <p:txBody>
          <a:bodyPr>
            <a:noAutofit/>
          </a:bodyPr>
          <a:lstStyle>
            <a:lvl1pPr marL="0" indent="0" algn="l">
              <a:lnSpc>
                <a:spcPts val="2300"/>
              </a:lnSpc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2700" y="6787273"/>
            <a:ext cx="9153144" cy="83427"/>
            <a:chOff x="4859" y="6756285"/>
            <a:chExt cx="6847555" cy="101715"/>
          </a:xfrm>
        </p:grpSpPr>
        <p:sp>
          <p:nvSpPr>
            <p:cNvPr id="11" name="Rectangle 10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cxnSp>
        <p:nvCxnSpPr>
          <p:cNvPr id="15" name="Straight Connector 14"/>
          <p:cNvCxnSpPr/>
          <p:nvPr userDrawn="1"/>
        </p:nvCxnSpPr>
        <p:spPr>
          <a:xfrm>
            <a:off x="2819400" y="5145764"/>
            <a:ext cx="0" cy="1143000"/>
          </a:xfrm>
          <a:prstGeom prst="line">
            <a:avLst/>
          </a:prstGeom>
          <a:ln w="127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157537" y="5342467"/>
            <a:ext cx="2040995" cy="804333"/>
          </a:xfrm>
        </p:spPr>
        <p:txBody>
          <a:bodyPr/>
          <a:lstStyle>
            <a:lvl1pPr marL="0" indent="0">
              <a:buFontTx/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1" y="5448301"/>
            <a:ext cx="2057400" cy="598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8101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0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114C2-7739-024A-AAE4-333F8728754D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206470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With Text Box Treat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Same Side Corner Rectangle 12"/>
          <p:cNvSpPr/>
          <p:nvPr userDrawn="1"/>
        </p:nvSpPr>
        <p:spPr>
          <a:xfrm>
            <a:off x="438738" y="1606551"/>
            <a:ext cx="8251464" cy="317499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2"/>
          </a:solidFill>
          <a:ln w="317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n-US" dirty="0">
              <a:solidFill>
                <a:srgbClr val="FFFFFF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BC7D2-64ED-E041-B415-7C7B0A849943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448147" y="1437765"/>
            <a:ext cx="8238653" cy="309226"/>
            <a:chOff x="448147" y="1628265"/>
            <a:chExt cx="8238653" cy="309226"/>
          </a:xfrm>
        </p:grpSpPr>
        <p:sp>
          <p:nvSpPr>
            <p:cNvPr id="7" name="Rectangle 6"/>
            <p:cNvSpPr/>
            <p:nvPr/>
          </p:nvSpPr>
          <p:spPr>
            <a:xfrm>
              <a:off x="448147" y="1709648"/>
              <a:ext cx="8238653" cy="73151"/>
            </a:xfrm>
            <a:prstGeom prst="rect">
              <a:avLst/>
            </a:prstGeom>
            <a:solidFill>
              <a:srgbClr val="00205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endParaRPr lang="id-ID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987448" y="1628265"/>
              <a:ext cx="1061274" cy="309226"/>
              <a:chOff x="3987448" y="1628265"/>
              <a:chExt cx="1061274" cy="309226"/>
            </a:xfrm>
          </p:grpSpPr>
          <p:sp>
            <p:nvSpPr>
              <p:cNvPr id="9" name="Rounded Rectangle 8"/>
              <p:cNvSpPr/>
              <p:nvPr/>
            </p:nvSpPr>
            <p:spPr bwMode="auto">
              <a:xfrm>
                <a:off x="3987448" y="1709648"/>
                <a:ext cx="1061274" cy="227843"/>
              </a:xfrm>
              <a:prstGeom prst="roundRect">
                <a:avLst>
                  <a:gd name="adj" fmla="val 15704"/>
                </a:avLst>
              </a:prstGeom>
              <a:noFill/>
              <a:ln w="38100">
                <a:solidFill>
                  <a:schemeClr val="tx2">
                    <a:lumMod val="75000"/>
                  </a:schemeClr>
                </a:solidFill>
              </a:ln>
              <a:effectLst>
                <a:outerShdw blurRad="50800" dist="127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/>
                </a:endParaRPr>
              </a:p>
            </p:txBody>
          </p:sp>
          <p:sp>
            <p:nvSpPr>
              <p:cNvPr id="10" name="Rectangle 9"/>
              <p:cNvSpPr>
                <a:spLocks noChangeArrowheads="1"/>
              </p:cNvSpPr>
              <p:nvPr/>
            </p:nvSpPr>
            <p:spPr bwMode="auto">
              <a:xfrm>
                <a:off x="4125876" y="1628265"/>
                <a:ext cx="784419" cy="188235"/>
              </a:xfrm>
              <a:prstGeom prst="rect">
                <a:avLst/>
              </a:prstGeom>
              <a:gradFill flip="none" rotWithShape="1">
                <a:gsLst>
                  <a:gs pos="5000">
                    <a:srgbClr val="418FFF"/>
                  </a:gs>
                  <a:gs pos="82000">
                    <a:srgbClr val="00205B"/>
                  </a:gs>
                </a:gsLst>
                <a:lin ang="3420000" scaled="0"/>
                <a:tileRect/>
              </a:gradFill>
              <a:ln w="952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libri"/>
                </a:endParaRPr>
              </a:p>
            </p:txBody>
          </p:sp>
        </p:grpSp>
      </p:grp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47700" y="1765301"/>
            <a:ext cx="7797800" cy="41909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240268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587" y="1955801"/>
            <a:ext cx="9144000" cy="101600"/>
          </a:xfrm>
          <a:prstGeom prst="rect">
            <a:avLst/>
          </a:prstGeom>
          <a:gradFill flip="none" rotWithShape="1">
            <a:gsLst>
              <a:gs pos="9000">
                <a:srgbClr val="CF7F00"/>
              </a:gs>
              <a:gs pos="100000">
                <a:srgbClr val="FFCB02">
                  <a:alpha val="48000"/>
                </a:srgbClr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722313" y="5691746"/>
            <a:ext cx="8245731" cy="207490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15000"/>
                </a:schemeClr>
              </a:gs>
              <a:gs pos="100000">
                <a:srgbClr val="D9D9D9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marR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1955800"/>
            <a:ext cx="9144000" cy="3837546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5F8FB4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102101"/>
            <a:ext cx="7772400" cy="876300"/>
          </a:xfrm>
        </p:spPr>
        <p:txBody>
          <a:bodyPr anchor="t"/>
          <a:lstStyle>
            <a:lvl1pPr algn="l">
              <a:lnSpc>
                <a:spcPts val="2900"/>
              </a:lnSpc>
              <a:defRPr sz="2800" b="1" cap="none" spc="1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698645"/>
            <a:ext cx="7772400" cy="403455"/>
          </a:xfrm>
        </p:spPr>
        <p:txBody>
          <a:bodyPr anchor="b" anchorCtr="0"/>
          <a:lstStyle>
            <a:lvl1pPr marL="0" indent="0">
              <a:lnSpc>
                <a:spcPts val="21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F9AB3-E2A9-3D45-9524-220F07F718CB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>
            <a:alphaModFix amt="5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3000"/>
                    </a14:imgEffect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9986"/>
          <a:stretch/>
        </p:blipFill>
        <p:spPr>
          <a:xfrm>
            <a:off x="6454469" y="2527301"/>
            <a:ext cx="2689531" cy="3266046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2057401"/>
            <a:ext cx="9142413" cy="0"/>
          </a:xfrm>
          <a:prstGeom prst="line">
            <a:avLst/>
          </a:prstGeom>
          <a:ln>
            <a:solidFill>
              <a:srgbClr val="EEB1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1587" y="5691746"/>
            <a:ext cx="9142413" cy="0"/>
          </a:xfrm>
          <a:prstGeom prst="line">
            <a:avLst/>
          </a:prstGeom>
          <a:ln>
            <a:solidFill>
              <a:srgbClr val="EEB11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346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94382"/>
            <a:ext cx="3968496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34144"/>
            <a:ext cx="3968496" cy="3951288"/>
          </a:xfrm>
        </p:spPr>
        <p:txBody>
          <a:bodyPr/>
          <a:lstStyle>
            <a:lvl1pPr marL="164592" indent="-201168">
              <a:defRPr sz="2200"/>
            </a:lvl1pPr>
            <a:lvl2pPr marL="530352" indent="-256032">
              <a:defRPr sz="2000"/>
            </a:lvl2pPr>
            <a:lvl3pPr marL="713232" indent="-182880">
              <a:defRPr sz="1800"/>
            </a:lvl3pPr>
            <a:lvl4pPr marL="960120">
              <a:defRPr sz="1600"/>
            </a:lvl4pPr>
            <a:lvl5pPr marL="118872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9325" y="1594382"/>
            <a:ext cx="3968496" cy="63976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9325" y="2234144"/>
            <a:ext cx="3968496" cy="3951288"/>
          </a:xfrm>
        </p:spPr>
        <p:txBody>
          <a:bodyPr/>
          <a:lstStyle>
            <a:lvl1pPr indent="-201168">
              <a:defRPr sz="2200"/>
            </a:lvl1pPr>
            <a:lvl2pPr marL="530352" indent="-256032">
              <a:defRPr sz="2000"/>
            </a:lvl2pPr>
            <a:lvl3pPr marL="713232" indent="-182880">
              <a:defRPr sz="1800"/>
            </a:lvl3pPr>
            <a:lvl4pPr marL="960120">
              <a:defRPr sz="1600"/>
            </a:lvl4pPr>
            <a:lvl5pPr marL="1188720"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E15B0A-E3F8-2B42-AC0F-4B63D233AF15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5791200"/>
            <a:ext cx="745490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</p:spTree>
    <p:extLst>
      <p:ext uri="{BB962C8B-B14F-4D97-AF65-F5344CB8AC3E}">
        <p14:creationId xmlns:p14="http://schemas.microsoft.com/office/powerpoint/2010/main" val="380885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5E624E-BDBD-EA41-8258-217FEFAC7833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84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D30BB-010B-3645-921B-01579C531B68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902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630" y="5080000"/>
            <a:ext cx="8140170" cy="39793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9274" y="5494337"/>
            <a:ext cx="8137525" cy="296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03813-FE79-6C4A-9660-F1B25EDE73F4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546630" y="5791200"/>
            <a:ext cx="7365470" cy="565150"/>
          </a:xfrm>
        </p:spPr>
        <p:txBody>
          <a:bodyPr/>
          <a:lstStyle>
            <a:lvl1pPr marL="91440" indent="-91440">
              <a:lnSpc>
                <a:spcPts val="900"/>
              </a:lnSpc>
              <a:spcBef>
                <a:spcPts val="0"/>
              </a:spcBef>
              <a:spcAft>
                <a:spcPts val="100"/>
              </a:spcAft>
              <a:buClr>
                <a:schemeClr val="tx1"/>
              </a:buClr>
              <a:buFont typeface="+mj-lt"/>
              <a:buAutoNum type="arabicPeriod"/>
              <a:defRPr sz="900" baseline="0"/>
            </a:lvl1pPr>
          </a:lstStyle>
          <a:p>
            <a:pPr lvl="0"/>
            <a:r>
              <a:rPr lang="en-US" dirty="0"/>
              <a:t>Click to edit Master footnote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549275" y="838199"/>
            <a:ext cx="8137525" cy="4190999"/>
          </a:xfrm>
        </p:spPr>
        <p:txBody>
          <a:bodyPr/>
          <a:lstStyle>
            <a:lvl1pPr marL="0" indent="0">
              <a:buFontTx/>
              <a:buNone/>
              <a:defRPr sz="2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7339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0" y="-4559"/>
            <a:ext cx="9153144" cy="700354"/>
          </a:xfrm>
          <a:prstGeom prst="rect">
            <a:avLst/>
          </a:prstGeom>
          <a:gradFill flip="none" rotWithShape="1">
            <a:gsLst>
              <a:gs pos="9000">
                <a:srgbClr val="00205B"/>
              </a:gs>
              <a:gs pos="100000">
                <a:srgbClr val="418FDE"/>
              </a:gs>
            </a:gsLst>
            <a:lin ang="1548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5F8FB4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812009"/>
            <a:ext cx="8229600" cy="634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D8AD-D12E-834D-8548-7072FE264DBC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165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34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111FA1-5AF9-0647-B31D-D6250D4530A3}" type="slidenum">
              <a:rPr lang="en-US" smtClean="0"/>
              <a:t>‹#›</a:t>
            </a:fld>
            <a:endParaRPr lang="en-US"/>
          </a:p>
        </p:txBody>
      </p:sp>
      <p:grpSp>
        <p:nvGrpSpPr>
          <p:cNvPr id="27" name="Group 26"/>
          <p:cNvGrpSpPr/>
          <p:nvPr userDrawn="1"/>
        </p:nvGrpSpPr>
        <p:grpSpPr>
          <a:xfrm>
            <a:off x="-10731" y="691733"/>
            <a:ext cx="9153144" cy="83427"/>
            <a:chOff x="4859" y="6756285"/>
            <a:chExt cx="6847555" cy="101715"/>
          </a:xfrm>
        </p:grpSpPr>
        <p:sp>
          <p:nvSpPr>
            <p:cNvPr id="28" name="Rectangle 27"/>
            <p:cNvSpPr/>
            <p:nvPr userDrawn="1"/>
          </p:nvSpPr>
          <p:spPr>
            <a:xfrm>
              <a:off x="4859" y="6756285"/>
              <a:ext cx="2296444" cy="101715"/>
            </a:xfrm>
            <a:prstGeom prst="rect">
              <a:avLst/>
            </a:prstGeom>
            <a:solidFill>
              <a:srgbClr val="C5B78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29" name="Rectangle 28"/>
            <p:cNvSpPr/>
            <p:nvPr userDrawn="1"/>
          </p:nvSpPr>
          <p:spPr>
            <a:xfrm>
              <a:off x="2259526" y="6756285"/>
              <a:ext cx="2296444" cy="101715"/>
            </a:xfrm>
            <a:prstGeom prst="rect">
              <a:avLst/>
            </a:prstGeom>
            <a:solidFill>
              <a:srgbClr val="CF7F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  <p:sp>
          <p:nvSpPr>
            <p:cNvPr id="30" name="Rectangle 29"/>
            <p:cNvSpPr/>
            <p:nvPr userDrawn="1"/>
          </p:nvSpPr>
          <p:spPr>
            <a:xfrm>
              <a:off x="4555970" y="6756285"/>
              <a:ext cx="2296444" cy="101715"/>
            </a:xfrm>
            <a:prstGeom prst="rect">
              <a:avLst/>
            </a:prstGeom>
            <a:solidFill>
              <a:srgbClr val="789D4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5F8FB4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00" y="44861"/>
            <a:ext cx="2095500" cy="610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027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2" r:id="rId4"/>
    <p:sldLayoutId id="2147483651" r:id="rId5"/>
    <p:sldLayoutId id="2147483653" r:id="rId6"/>
    <p:sldLayoutId id="2147483654" r:id="rId7"/>
    <p:sldLayoutId id="2147483655" r:id="rId8"/>
    <p:sldLayoutId id="2147483657" r:id="rId9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6032" indent="-256032" algn="l" defTabSz="457200" rtl="0" eaLnBrk="1" latinLnBrk="0" hangingPunct="1">
        <a:spcBef>
          <a:spcPct val="20000"/>
        </a:spcBef>
        <a:buClr>
          <a:schemeClr val="accent1">
            <a:lumMod val="75000"/>
          </a:schemeClr>
        </a:buClr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784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LA.ECEadvising@ccala.net" TargetMode="External"/><Relationship Id="rId2" Type="http://schemas.openxmlformats.org/officeDocument/2006/relationships/hyperlink" Target="mailto:peachadvising@gmail.com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46592" y="1668872"/>
            <a:ext cx="5513020" cy="954255"/>
          </a:xfrm>
        </p:spPr>
        <p:txBody>
          <a:bodyPr/>
          <a:lstStyle/>
          <a:p>
            <a:r>
              <a:rPr lang="en-US" dirty="0"/>
              <a:t>Workforce Pathways LA Stipend Program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46545" y="3343564"/>
            <a:ext cx="5513020" cy="1261894"/>
          </a:xfrm>
        </p:spPr>
        <p:txBody>
          <a:bodyPr/>
          <a:lstStyle/>
          <a:p>
            <a:r>
              <a:rPr lang="en-US" sz="2000" b="1" kern="0" dirty="0">
                <a:effectLst/>
                <a:ea typeface="Times New Roman" panose="02020603050405020304" pitchFamily="18" charset="0"/>
              </a:rPr>
              <a:t>College and Career Advisement: </a:t>
            </a:r>
          </a:p>
          <a:p>
            <a:r>
              <a:rPr lang="en-US" sz="2000" b="1" kern="0" dirty="0">
                <a:effectLst/>
                <a:ea typeface="Times New Roman" panose="02020603050405020304" pitchFamily="18" charset="0"/>
              </a:rPr>
              <a:t>Helping Early Educators Build Their Future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1657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College and Career Advisement?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976582"/>
            <a:ext cx="8229600" cy="3814618"/>
          </a:xfrm>
        </p:spPr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College and career advisement supports early educators in planning their future.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Workforce Pathways LA advisors guide participants in setting and reaching education and career goals.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386512" y="6356349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1</a:t>
            </a:fld>
            <a:endParaRPr lang="en-US"/>
          </a:p>
        </p:txBody>
      </p:sp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5553D3D9-F28D-400A-DD0C-2D30796A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7382" y="6234141"/>
            <a:ext cx="2074718" cy="487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5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1091" y="839363"/>
            <a:ext cx="8229600" cy="634985"/>
          </a:xfrm>
        </p:spPr>
        <p:txBody>
          <a:bodyPr/>
          <a:lstStyle/>
          <a:p>
            <a:r>
              <a:rPr lang="en-US" dirty="0"/>
              <a:t>What type of advisement is available?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Individual and small group sessions</a:t>
            </a:r>
            <a:endParaRPr lang="en-U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Virtual options</a:t>
            </a: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Weekday mornings, afternoons, evenings, and Saturday mornings</a:t>
            </a:r>
          </a:p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Spanish-language sessions available</a:t>
            </a:r>
            <a:endParaRPr lang="en-U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702201" y="6295447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 descr="Text&#10;&#10;AI-generated content may be incorrect.">
            <a:extLst>
              <a:ext uri="{FF2B5EF4-FFF2-40B4-BE49-F238E27FC236}">
                <a16:creationId xmlns:a16="http://schemas.microsoft.com/office/drawing/2014/main" id="{5553D3D9-F28D-400A-DD0C-2D30796A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101" y="6234545"/>
            <a:ext cx="2072999" cy="48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35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 bwMode="auto">
          <a:xfrm>
            <a:off x="520700" y="4829989"/>
            <a:ext cx="7937500" cy="961211"/>
          </a:xfrm>
          <a:prstGeom prst="rect">
            <a:avLst/>
          </a:prstGeom>
          <a:gradFill flip="none" rotWithShape="1">
            <a:gsLst>
              <a:gs pos="69000">
                <a:schemeClr val="tx1">
                  <a:alpha val="22000"/>
                </a:schemeClr>
              </a:gs>
              <a:gs pos="100000">
                <a:srgbClr val="D9D9D9">
                  <a:alpha val="22000"/>
                </a:srgb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88900" marR="0" indent="-88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6400" y="1606553"/>
            <a:ext cx="8140700" cy="3956047"/>
          </a:xfrm>
          <a:prstGeom prst="roundRect">
            <a:avLst>
              <a:gd name="adj" fmla="val 2339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Development Advisement Topics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2012144"/>
            <a:ext cx="8229600" cy="3779056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How to Find Free Early Care and Education Trainings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Gateways to a Child Development Permit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Open Advisement</a:t>
            </a: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Come ask your questions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3</a:t>
            </a:fld>
            <a:endParaRPr lang="en-US"/>
          </a:p>
        </p:txBody>
      </p:sp>
      <p:pic>
        <p:nvPicPr>
          <p:cNvPr id="2" name="Picture 1" descr="Text&#10;&#10;AI-generated content may be incorrect.">
            <a:extLst>
              <a:ext uri="{FF2B5EF4-FFF2-40B4-BE49-F238E27FC236}">
                <a16:creationId xmlns:a16="http://schemas.microsoft.com/office/drawing/2014/main" id="{B53B5A02-73F8-85FB-1C3F-7B4243EB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982" y="6258006"/>
            <a:ext cx="1973118" cy="46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1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406400" y="1606553"/>
            <a:ext cx="8140700" cy="3956047"/>
          </a:xfrm>
          <a:prstGeom prst="roundRect">
            <a:avLst>
              <a:gd name="adj" fmla="val 2339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College Advisement Topics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1835153"/>
            <a:ext cx="8229600" cy="3956047"/>
          </a:xfrm>
        </p:spPr>
        <p:txBody>
          <a:bodyPr/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Degrees in Early Care and Education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Classes for a Child Development Permit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Transferring to a 4-Year University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Understanding General Education Courses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kern="100" dirty="0">
                <a:ea typeface="Aptos" panose="020B0004020202020204" pitchFamily="34" charset="0"/>
                <a:cs typeface="Times New Roman" panose="02020603050405020304" pitchFamily="18" charset="0"/>
              </a:rPr>
              <a:t>How do I get a teacher’s permit</a:t>
            </a:r>
            <a:endParaRPr lang="en-US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Open Advisement</a:t>
            </a:r>
            <a:r>
              <a:rPr lang="en-US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Come ask your 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4</a:t>
            </a:fld>
            <a:endParaRPr lang="en-US"/>
          </a:p>
        </p:txBody>
      </p:sp>
      <p:pic>
        <p:nvPicPr>
          <p:cNvPr id="2" name="Picture 1" descr="Text&#10;&#10;AI-generated content may be incorrect.">
            <a:extLst>
              <a:ext uri="{FF2B5EF4-FFF2-40B4-BE49-F238E27FC236}">
                <a16:creationId xmlns:a16="http://schemas.microsoft.com/office/drawing/2014/main" id="{B53B5A02-73F8-85FB-1C3F-7B4243EBC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5236" y="6179359"/>
            <a:ext cx="1889991" cy="44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67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Workforce Pathways LA Stipend Program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8800" y="2339088"/>
            <a:ext cx="7785100" cy="1863456"/>
          </a:xfrm>
          <a:prstGeom prst="roundRect">
            <a:avLst>
              <a:gd name="adj" fmla="val 2339"/>
            </a:avLst>
          </a:prstGeom>
          <a:solidFill>
            <a:schemeClr val="accent6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0"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College Advising</a:t>
            </a:r>
          </a:p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2"/>
              </a:rPr>
              <a:t>peachadvising@gmail.com</a:t>
            </a:r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9275" y="4277481"/>
            <a:ext cx="7785100" cy="1768509"/>
          </a:xfrm>
          <a:prstGeom prst="roundRect">
            <a:avLst>
              <a:gd name="adj" fmla="val 2339"/>
            </a:avLst>
          </a:prstGeom>
          <a:solidFill>
            <a:srgbClr val="418FDE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tIns="0" rtlCol="0" anchor="ctr"/>
          <a:lstStyle>
            <a:defPPr>
              <a:defRPr lang="en-GB"/>
            </a:defPPr>
            <a:lvl1pPr>
              <a:defRPr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Professional Development Advising</a:t>
            </a:r>
          </a:p>
          <a:p>
            <a:pPr marL="182880"/>
            <a:r>
              <a:rPr lang="en-US" sz="2800" b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hlinkClick r:id="rId3"/>
              </a:rPr>
              <a:t>LA.ECEadvising@ccala.net</a:t>
            </a:r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82880"/>
            <a:endParaRPr lang="en-US" sz="2800" b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11FA1-5AF9-0647-B31D-D6250D4530A3}" type="slidenum">
              <a:rPr lang="en-US" smtClean="0"/>
              <a:t>5</a:t>
            </a:fld>
            <a:endParaRPr lang="en-US"/>
          </a:p>
        </p:txBody>
      </p:sp>
      <p:sp>
        <p:nvSpPr>
          <p:cNvPr id="5" name="Subtitle 5">
            <a:extLst>
              <a:ext uri="{FF2B5EF4-FFF2-40B4-BE49-F238E27FC236}">
                <a16:creationId xmlns:a16="http://schemas.microsoft.com/office/drawing/2014/main" id="{743068D1-476B-21D7-657A-2070BDD57DF2}"/>
              </a:ext>
            </a:extLst>
          </p:cNvPr>
          <p:cNvSpPr txBox="1">
            <a:spLocks/>
          </p:cNvSpPr>
          <p:nvPr/>
        </p:nvSpPr>
        <p:spPr>
          <a:xfrm>
            <a:off x="558800" y="1234265"/>
            <a:ext cx="7785100" cy="630947"/>
          </a:xfrm>
          <a:prstGeom prst="rect">
            <a:avLst/>
          </a:prstGeom>
        </p:spPr>
        <p:txBody>
          <a:bodyPr/>
          <a:lstStyle>
            <a:lvl1pPr marL="256032" indent="-256032" algn="l" defTabSz="457200" rtl="0" eaLnBrk="1" latinLnBrk="0" hangingPunct="1">
              <a:spcBef>
                <a:spcPct val="20000"/>
              </a:spcBef>
              <a:buClr>
                <a:schemeClr val="accent1">
                  <a:lumMod val="75000"/>
                </a:schemeClr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784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chemeClr val="accent6">
                  <a:lumMod val="75000"/>
                </a:schemeClr>
              </a:buClr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kern="0" dirty="0">
                <a:ea typeface="Times New Roman" panose="02020603050405020304" pitchFamily="18" charset="0"/>
              </a:rPr>
              <a:t>Helping Early Educators Build Their Future</a:t>
            </a:r>
            <a:endParaRPr lang="en-US" dirty="0"/>
          </a:p>
        </p:txBody>
      </p:sp>
      <p:pic>
        <p:nvPicPr>
          <p:cNvPr id="9" name="Picture 8" descr="Text&#10;&#10;AI-generated content may be incorrect.">
            <a:extLst>
              <a:ext uri="{FF2B5EF4-FFF2-40B4-BE49-F238E27FC236}">
                <a16:creationId xmlns:a16="http://schemas.microsoft.com/office/drawing/2014/main" id="{BDC6FC57-AAAF-6C91-D395-B1A0B53516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1273" y="6251479"/>
            <a:ext cx="2000827" cy="469977"/>
          </a:xfrm>
          <a:prstGeom prst="rect">
            <a:avLst/>
          </a:prstGeom>
        </p:spPr>
      </p:pic>
      <p:sp>
        <p:nvSpPr>
          <p:cNvPr id="3" name="Title 15">
            <a:extLst>
              <a:ext uri="{FF2B5EF4-FFF2-40B4-BE49-F238E27FC236}">
                <a16:creationId xmlns:a16="http://schemas.microsoft.com/office/drawing/2014/main" id="{423770E5-11E4-36A7-6FBD-9514F4799179}"/>
              </a:ext>
            </a:extLst>
          </p:cNvPr>
          <p:cNvSpPr txBox="1">
            <a:spLocks/>
          </p:cNvSpPr>
          <p:nvPr/>
        </p:nvSpPr>
        <p:spPr>
          <a:xfrm>
            <a:off x="549275" y="1629166"/>
            <a:ext cx="8229600" cy="634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Registration is simple—just send an email:</a:t>
            </a:r>
          </a:p>
        </p:txBody>
      </p:sp>
    </p:spTree>
    <p:extLst>
      <p:ext uri="{BB962C8B-B14F-4D97-AF65-F5344CB8AC3E}">
        <p14:creationId xmlns:p14="http://schemas.microsoft.com/office/powerpoint/2010/main" val="665965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DPH-Presentation-Faces-SealAndLogo</Template>
  <TotalTime>172</TotalTime>
  <Words>184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Symbol</vt:lpstr>
      <vt:lpstr>Times New Roman</vt:lpstr>
      <vt:lpstr>Wingdings</vt:lpstr>
      <vt:lpstr>Office Theme</vt:lpstr>
      <vt:lpstr>Workforce Pathways LA Stipend Program</vt:lpstr>
      <vt:lpstr>What Is College and Career Advisement?</vt:lpstr>
      <vt:lpstr>What type of advisement is available?</vt:lpstr>
      <vt:lpstr>Professional Development Advisement Topics</vt:lpstr>
      <vt:lpstr>College Advisement Topics</vt:lpstr>
      <vt:lpstr>Workforce Pathways LA Stipend Program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Meliza Hernandez</cp:lastModifiedBy>
  <cp:revision>12</cp:revision>
  <dcterms:created xsi:type="dcterms:W3CDTF">2016-06-10T22:30:34Z</dcterms:created>
  <dcterms:modified xsi:type="dcterms:W3CDTF">2026-09-01T22:58:55Z</dcterms:modified>
</cp:coreProperties>
</file>